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1" r:id="rId1"/>
  </p:sldMasterIdLst>
  <p:sldIdLst>
    <p:sldId id="256" r:id="rId2"/>
    <p:sldId id="258" r:id="rId3"/>
    <p:sldId id="268" r:id="rId4"/>
    <p:sldId id="284" r:id="rId5"/>
    <p:sldId id="285" r:id="rId6"/>
    <p:sldId id="259" r:id="rId7"/>
    <p:sldId id="260" r:id="rId8"/>
    <p:sldId id="264" r:id="rId9"/>
    <p:sldId id="265" r:id="rId10"/>
    <p:sldId id="267" r:id="rId11"/>
    <p:sldId id="270" r:id="rId12"/>
    <p:sldId id="271" r:id="rId13"/>
    <p:sldId id="273" r:id="rId14"/>
    <p:sldId id="274" r:id="rId15"/>
    <p:sldId id="275" r:id="rId16"/>
    <p:sldId id="276" r:id="rId17"/>
    <p:sldId id="266" r:id="rId18"/>
    <p:sldId id="277" r:id="rId19"/>
    <p:sldId id="279" r:id="rId20"/>
    <p:sldId id="278" r:id="rId21"/>
    <p:sldId id="280" r:id="rId22"/>
    <p:sldId id="283" r:id="rId23"/>
    <p:sldId id="288" r:id="rId24"/>
    <p:sldId id="282" r:id="rId25"/>
    <p:sldId id="281" r:id="rId26"/>
    <p:sldId id="289" r:id="rId2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710C9-AB67-4E81-8EC1-8D228FE8BB9A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BCDB3FC-E9E5-4C9E-8546-09B42081979B}">
      <dgm:prSet/>
      <dgm:spPr/>
      <dgm:t>
        <a:bodyPr/>
        <a:lstStyle/>
        <a:p>
          <a:r>
            <a:rPr lang="en-US"/>
            <a:t>“Go upstairs”</a:t>
          </a:r>
        </a:p>
      </dgm:t>
    </dgm:pt>
    <dgm:pt modelId="{F606AD30-9E57-4BA8-9B21-6B129504AB97}" type="parTrans" cxnId="{8FFFB86D-8329-4EEA-A232-6245C9E4785C}">
      <dgm:prSet/>
      <dgm:spPr/>
      <dgm:t>
        <a:bodyPr/>
        <a:lstStyle/>
        <a:p>
          <a:endParaRPr lang="en-US"/>
        </a:p>
      </dgm:t>
    </dgm:pt>
    <dgm:pt modelId="{D8EB8094-41E6-4F5F-B33D-58FC0D5E74E6}" type="sibTrans" cxnId="{8FFFB86D-8329-4EEA-A232-6245C9E4785C}">
      <dgm:prSet/>
      <dgm:spPr/>
      <dgm:t>
        <a:bodyPr/>
        <a:lstStyle/>
        <a:p>
          <a:endParaRPr lang="en-US"/>
        </a:p>
      </dgm:t>
    </dgm:pt>
    <dgm:pt modelId="{B6B369B1-E98F-4A10-83F1-454981294EEB}">
      <dgm:prSet/>
      <dgm:spPr/>
      <dgm:t>
        <a:bodyPr/>
        <a:lstStyle/>
        <a:p>
          <a:r>
            <a:rPr lang="en-US"/>
            <a:t>“Put your pajamas on”</a:t>
          </a:r>
        </a:p>
      </dgm:t>
    </dgm:pt>
    <dgm:pt modelId="{06FF44A3-77CB-45C5-BE86-2E70936B5DA6}" type="parTrans" cxnId="{B95EA7B5-353B-4FA9-8CC4-4C030ABB5575}">
      <dgm:prSet/>
      <dgm:spPr/>
      <dgm:t>
        <a:bodyPr/>
        <a:lstStyle/>
        <a:p>
          <a:endParaRPr lang="en-US"/>
        </a:p>
      </dgm:t>
    </dgm:pt>
    <dgm:pt modelId="{F3CB5F37-258C-47D8-B984-5AE763C6F286}" type="sibTrans" cxnId="{B95EA7B5-353B-4FA9-8CC4-4C030ABB5575}">
      <dgm:prSet/>
      <dgm:spPr/>
      <dgm:t>
        <a:bodyPr/>
        <a:lstStyle/>
        <a:p>
          <a:endParaRPr lang="en-US"/>
        </a:p>
      </dgm:t>
    </dgm:pt>
    <dgm:pt modelId="{1DC57149-D0D0-4743-8844-3B7DBE67357E}">
      <dgm:prSet/>
      <dgm:spPr/>
      <dgm:t>
        <a:bodyPr/>
        <a:lstStyle/>
        <a:p>
          <a:r>
            <a:rPr lang="en-US"/>
            <a:t>“Put your clothes in the hamper”</a:t>
          </a:r>
        </a:p>
      </dgm:t>
    </dgm:pt>
    <dgm:pt modelId="{2D9C9994-A835-4D2D-A216-B961614EF654}" type="parTrans" cxnId="{B0B2835E-B49F-4B58-9B06-954EECA61162}">
      <dgm:prSet/>
      <dgm:spPr/>
      <dgm:t>
        <a:bodyPr/>
        <a:lstStyle/>
        <a:p>
          <a:endParaRPr lang="en-US"/>
        </a:p>
      </dgm:t>
    </dgm:pt>
    <dgm:pt modelId="{13A39B1C-CAF7-4D39-BFBC-ED490F3AFA08}" type="sibTrans" cxnId="{B0B2835E-B49F-4B58-9B06-954EECA61162}">
      <dgm:prSet/>
      <dgm:spPr/>
      <dgm:t>
        <a:bodyPr/>
        <a:lstStyle/>
        <a:p>
          <a:endParaRPr lang="en-US"/>
        </a:p>
      </dgm:t>
    </dgm:pt>
    <dgm:pt modelId="{498CA62B-0198-4140-AAD7-63CF513205CF}" type="pres">
      <dgm:prSet presAssocID="{76A710C9-AB67-4E81-8EC1-8D228FE8BB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B53EFF-26FB-4F62-AA44-7EA31F212E1B}" type="pres">
      <dgm:prSet presAssocID="{ABCDB3FC-E9E5-4C9E-8546-09B42081979B}" presName="hierRoot1" presStyleCnt="0"/>
      <dgm:spPr/>
    </dgm:pt>
    <dgm:pt modelId="{05FD747B-1AF9-4D86-BD17-5039B8A23A01}" type="pres">
      <dgm:prSet presAssocID="{ABCDB3FC-E9E5-4C9E-8546-09B42081979B}" presName="composite" presStyleCnt="0"/>
      <dgm:spPr/>
    </dgm:pt>
    <dgm:pt modelId="{27997E5A-1B5A-4E17-820A-7F43CBFA9707}" type="pres">
      <dgm:prSet presAssocID="{ABCDB3FC-E9E5-4C9E-8546-09B42081979B}" presName="background" presStyleLbl="node0" presStyleIdx="0" presStyleCnt="3"/>
      <dgm:spPr/>
    </dgm:pt>
    <dgm:pt modelId="{1D393881-3DF5-4A31-92CC-D40BF1EC900F}" type="pres">
      <dgm:prSet presAssocID="{ABCDB3FC-E9E5-4C9E-8546-09B42081979B}" presName="text" presStyleLbl="fgAcc0" presStyleIdx="0" presStyleCnt="3">
        <dgm:presLayoutVars>
          <dgm:chPref val="3"/>
        </dgm:presLayoutVars>
      </dgm:prSet>
      <dgm:spPr/>
    </dgm:pt>
    <dgm:pt modelId="{E71F4CC9-76F7-43B7-96F9-064E8FE7EFDA}" type="pres">
      <dgm:prSet presAssocID="{ABCDB3FC-E9E5-4C9E-8546-09B42081979B}" presName="hierChild2" presStyleCnt="0"/>
      <dgm:spPr/>
    </dgm:pt>
    <dgm:pt modelId="{0636C4A8-9153-4D79-A19B-52B157B5E8E0}" type="pres">
      <dgm:prSet presAssocID="{B6B369B1-E98F-4A10-83F1-454981294EEB}" presName="hierRoot1" presStyleCnt="0"/>
      <dgm:spPr/>
    </dgm:pt>
    <dgm:pt modelId="{E61E6679-47A1-4526-AE45-1521ED4CB99A}" type="pres">
      <dgm:prSet presAssocID="{B6B369B1-E98F-4A10-83F1-454981294EEB}" presName="composite" presStyleCnt="0"/>
      <dgm:spPr/>
    </dgm:pt>
    <dgm:pt modelId="{30A93526-8183-46E9-BB98-15CD0F0AAA5F}" type="pres">
      <dgm:prSet presAssocID="{B6B369B1-E98F-4A10-83F1-454981294EEB}" presName="background" presStyleLbl="node0" presStyleIdx="1" presStyleCnt="3"/>
      <dgm:spPr/>
    </dgm:pt>
    <dgm:pt modelId="{D9A13C53-F2C4-4380-B359-8B9C24117805}" type="pres">
      <dgm:prSet presAssocID="{B6B369B1-E98F-4A10-83F1-454981294EEB}" presName="text" presStyleLbl="fgAcc0" presStyleIdx="1" presStyleCnt="3">
        <dgm:presLayoutVars>
          <dgm:chPref val="3"/>
        </dgm:presLayoutVars>
      </dgm:prSet>
      <dgm:spPr/>
    </dgm:pt>
    <dgm:pt modelId="{109D10E0-2E86-402C-8815-1034D9DE5CFB}" type="pres">
      <dgm:prSet presAssocID="{B6B369B1-E98F-4A10-83F1-454981294EEB}" presName="hierChild2" presStyleCnt="0"/>
      <dgm:spPr/>
    </dgm:pt>
    <dgm:pt modelId="{84CB3AC0-50C7-4B49-B832-6D3F1EA23919}" type="pres">
      <dgm:prSet presAssocID="{1DC57149-D0D0-4743-8844-3B7DBE67357E}" presName="hierRoot1" presStyleCnt="0"/>
      <dgm:spPr/>
    </dgm:pt>
    <dgm:pt modelId="{8E8D0240-412F-48EF-8D88-FED73D3BDD21}" type="pres">
      <dgm:prSet presAssocID="{1DC57149-D0D0-4743-8844-3B7DBE67357E}" presName="composite" presStyleCnt="0"/>
      <dgm:spPr/>
    </dgm:pt>
    <dgm:pt modelId="{F55F2831-1ED3-43AD-ADA4-D5F469F87924}" type="pres">
      <dgm:prSet presAssocID="{1DC57149-D0D0-4743-8844-3B7DBE67357E}" presName="background" presStyleLbl="node0" presStyleIdx="2" presStyleCnt="3"/>
      <dgm:spPr/>
    </dgm:pt>
    <dgm:pt modelId="{92750D1E-1941-4780-8A8E-E038C61C2E77}" type="pres">
      <dgm:prSet presAssocID="{1DC57149-D0D0-4743-8844-3B7DBE67357E}" presName="text" presStyleLbl="fgAcc0" presStyleIdx="2" presStyleCnt="3">
        <dgm:presLayoutVars>
          <dgm:chPref val="3"/>
        </dgm:presLayoutVars>
      </dgm:prSet>
      <dgm:spPr/>
    </dgm:pt>
    <dgm:pt modelId="{F9E46622-1AFE-4BCE-BDCA-D03D6DF30ADC}" type="pres">
      <dgm:prSet presAssocID="{1DC57149-D0D0-4743-8844-3B7DBE67357E}" presName="hierChild2" presStyleCnt="0"/>
      <dgm:spPr/>
    </dgm:pt>
  </dgm:ptLst>
  <dgm:cxnLst>
    <dgm:cxn modelId="{B0B2835E-B49F-4B58-9B06-954EECA61162}" srcId="{76A710C9-AB67-4E81-8EC1-8D228FE8BB9A}" destId="{1DC57149-D0D0-4743-8844-3B7DBE67357E}" srcOrd="2" destOrd="0" parTransId="{2D9C9994-A835-4D2D-A216-B961614EF654}" sibTransId="{13A39B1C-CAF7-4D39-BFBC-ED490F3AFA08}"/>
    <dgm:cxn modelId="{5DD5576B-8119-4FAB-862E-4D6004165DEF}" type="presOf" srcId="{1DC57149-D0D0-4743-8844-3B7DBE67357E}" destId="{92750D1E-1941-4780-8A8E-E038C61C2E77}" srcOrd="0" destOrd="0" presId="urn:microsoft.com/office/officeart/2005/8/layout/hierarchy1"/>
    <dgm:cxn modelId="{8FFFB86D-8329-4EEA-A232-6245C9E4785C}" srcId="{76A710C9-AB67-4E81-8EC1-8D228FE8BB9A}" destId="{ABCDB3FC-E9E5-4C9E-8546-09B42081979B}" srcOrd="0" destOrd="0" parTransId="{F606AD30-9E57-4BA8-9B21-6B129504AB97}" sibTransId="{D8EB8094-41E6-4F5F-B33D-58FC0D5E74E6}"/>
    <dgm:cxn modelId="{BE372551-D429-46BD-8EF7-A9DE89F672B2}" type="presOf" srcId="{B6B369B1-E98F-4A10-83F1-454981294EEB}" destId="{D9A13C53-F2C4-4380-B359-8B9C24117805}" srcOrd="0" destOrd="0" presId="urn:microsoft.com/office/officeart/2005/8/layout/hierarchy1"/>
    <dgm:cxn modelId="{11F3C386-213F-47D0-9EB7-07F217EFC35C}" type="presOf" srcId="{76A710C9-AB67-4E81-8EC1-8D228FE8BB9A}" destId="{498CA62B-0198-4140-AAD7-63CF513205CF}" srcOrd="0" destOrd="0" presId="urn:microsoft.com/office/officeart/2005/8/layout/hierarchy1"/>
    <dgm:cxn modelId="{B95EA7B5-353B-4FA9-8CC4-4C030ABB5575}" srcId="{76A710C9-AB67-4E81-8EC1-8D228FE8BB9A}" destId="{B6B369B1-E98F-4A10-83F1-454981294EEB}" srcOrd="1" destOrd="0" parTransId="{06FF44A3-77CB-45C5-BE86-2E70936B5DA6}" sibTransId="{F3CB5F37-258C-47D8-B984-5AE763C6F286}"/>
    <dgm:cxn modelId="{08284CF0-6F3A-4AA3-A7C5-D8435E53F115}" type="presOf" srcId="{ABCDB3FC-E9E5-4C9E-8546-09B42081979B}" destId="{1D393881-3DF5-4A31-92CC-D40BF1EC900F}" srcOrd="0" destOrd="0" presId="urn:microsoft.com/office/officeart/2005/8/layout/hierarchy1"/>
    <dgm:cxn modelId="{A900BFD4-548F-4C49-B025-ED7938785C4B}" type="presParOf" srcId="{498CA62B-0198-4140-AAD7-63CF513205CF}" destId="{D3B53EFF-26FB-4F62-AA44-7EA31F212E1B}" srcOrd="0" destOrd="0" presId="urn:microsoft.com/office/officeart/2005/8/layout/hierarchy1"/>
    <dgm:cxn modelId="{8205CBCA-1D76-4EC5-8251-40FCAEC85C41}" type="presParOf" srcId="{D3B53EFF-26FB-4F62-AA44-7EA31F212E1B}" destId="{05FD747B-1AF9-4D86-BD17-5039B8A23A01}" srcOrd="0" destOrd="0" presId="urn:microsoft.com/office/officeart/2005/8/layout/hierarchy1"/>
    <dgm:cxn modelId="{73A5A23D-EE19-4CCC-9B68-69CC705E1C6E}" type="presParOf" srcId="{05FD747B-1AF9-4D86-BD17-5039B8A23A01}" destId="{27997E5A-1B5A-4E17-820A-7F43CBFA9707}" srcOrd="0" destOrd="0" presId="urn:microsoft.com/office/officeart/2005/8/layout/hierarchy1"/>
    <dgm:cxn modelId="{19D0048A-912B-4C7E-B55B-F81EDD8AE7B4}" type="presParOf" srcId="{05FD747B-1AF9-4D86-BD17-5039B8A23A01}" destId="{1D393881-3DF5-4A31-92CC-D40BF1EC900F}" srcOrd="1" destOrd="0" presId="urn:microsoft.com/office/officeart/2005/8/layout/hierarchy1"/>
    <dgm:cxn modelId="{4F204C5D-A462-4232-813B-D4FF25D7E79E}" type="presParOf" srcId="{D3B53EFF-26FB-4F62-AA44-7EA31F212E1B}" destId="{E71F4CC9-76F7-43B7-96F9-064E8FE7EFDA}" srcOrd="1" destOrd="0" presId="urn:microsoft.com/office/officeart/2005/8/layout/hierarchy1"/>
    <dgm:cxn modelId="{0763AC3B-63CF-4834-B3A1-710486CA4709}" type="presParOf" srcId="{498CA62B-0198-4140-AAD7-63CF513205CF}" destId="{0636C4A8-9153-4D79-A19B-52B157B5E8E0}" srcOrd="1" destOrd="0" presId="urn:microsoft.com/office/officeart/2005/8/layout/hierarchy1"/>
    <dgm:cxn modelId="{E7B88C3C-7F5B-4B1F-A8E4-659194C11D76}" type="presParOf" srcId="{0636C4A8-9153-4D79-A19B-52B157B5E8E0}" destId="{E61E6679-47A1-4526-AE45-1521ED4CB99A}" srcOrd="0" destOrd="0" presId="urn:microsoft.com/office/officeart/2005/8/layout/hierarchy1"/>
    <dgm:cxn modelId="{414D399F-4FB2-4349-AD43-119E24B66C3B}" type="presParOf" srcId="{E61E6679-47A1-4526-AE45-1521ED4CB99A}" destId="{30A93526-8183-46E9-BB98-15CD0F0AAA5F}" srcOrd="0" destOrd="0" presId="urn:microsoft.com/office/officeart/2005/8/layout/hierarchy1"/>
    <dgm:cxn modelId="{E2378932-A315-4818-9218-0F4BB849C5E6}" type="presParOf" srcId="{E61E6679-47A1-4526-AE45-1521ED4CB99A}" destId="{D9A13C53-F2C4-4380-B359-8B9C24117805}" srcOrd="1" destOrd="0" presId="urn:microsoft.com/office/officeart/2005/8/layout/hierarchy1"/>
    <dgm:cxn modelId="{748E8272-D25B-43CF-940B-E0660A005990}" type="presParOf" srcId="{0636C4A8-9153-4D79-A19B-52B157B5E8E0}" destId="{109D10E0-2E86-402C-8815-1034D9DE5CFB}" srcOrd="1" destOrd="0" presId="urn:microsoft.com/office/officeart/2005/8/layout/hierarchy1"/>
    <dgm:cxn modelId="{BC2F71D1-FEE2-4BC2-BAAB-A221C756A383}" type="presParOf" srcId="{498CA62B-0198-4140-AAD7-63CF513205CF}" destId="{84CB3AC0-50C7-4B49-B832-6D3F1EA23919}" srcOrd="2" destOrd="0" presId="urn:microsoft.com/office/officeart/2005/8/layout/hierarchy1"/>
    <dgm:cxn modelId="{4B397603-5ADB-4B32-93AA-594741E66615}" type="presParOf" srcId="{84CB3AC0-50C7-4B49-B832-6D3F1EA23919}" destId="{8E8D0240-412F-48EF-8D88-FED73D3BDD21}" srcOrd="0" destOrd="0" presId="urn:microsoft.com/office/officeart/2005/8/layout/hierarchy1"/>
    <dgm:cxn modelId="{69DA6A17-B667-4493-B193-F42B2C4C4658}" type="presParOf" srcId="{8E8D0240-412F-48EF-8D88-FED73D3BDD21}" destId="{F55F2831-1ED3-43AD-ADA4-D5F469F87924}" srcOrd="0" destOrd="0" presId="urn:microsoft.com/office/officeart/2005/8/layout/hierarchy1"/>
    <dgm:cxn modelId="{DD1BB5B4-F725-49E8-947B-DBA0E3FB7D0C}" type="presParOf" srcId="{8E8D0240-412F-48EF-8D88-FED73D3BDD21}" destId="{92750D1E-1941-4780-8A8E-E038C61C2E77}" srcOrd="1" destOrd="0" presId="urn:microsoft.com/office/officeart/2005/8/layout/hierarchy1"/>
    <dgm:cxn modelId="{71C441A1-35DA-4706-B1FB-082FD8D64F43}" type="presParOf" srcId="{84CB3AC0-50C7-4B49-B832-6D3F1EA23919}" destId="{F9E46622-1AFE-4BCE-BDCA-D03D6DF30AD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97E5A-1B5A-4E17-820A-7F43CBFA9707}">
      <dsp:nvSpPr>
        <dsp:cNvPr id="0" name=""/>
        <dsp:cNvSpPr/>
      </dsp:nvSpPr>
      <dsp:spPr>
        <a:xfrm>
          <a:off x="0" y="1180191"/>
          <a:ext cx="1350614" cy="8576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393881-3DF5-4A31-92CC-D40BF1EC900F}">
      <dsp:nvSpPr>
        <dsp:cNvPr id="0" name=""/>
        <dsp:cNvSpPr/>
      </dsp:nvSpPr>
      <dsp:spPr>
        <a:xfrm>
          <a:off x="150068" y="1322756"/>
          <a:ext cx="1350614" cy="857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“Go upstairs”</a:t>
          </a:r>
        </a:p>
      </dsp:txBody>
      <dsp:txXfrm>
        <a:off x="175187" y="1347875"/>
        <a:ext cx="1300376" cy="807402"/>
      </dsp:txXfrm>
    </dsp:sp>
    <dsp:sp modelId="{30A93526-8183-46E9-BB98-15CD0F0AAA5F}">
      <dsp:nvSpPr>
        <dsp:cNvPr id="0" name=""/>
        <dsp:cNvSpPr/>
      </dsp:nvSpPr>
      <dsp:spPr>
        <a:xfrm>
          <a:off x="1650751" y="1180191"/>
          <a:ext cx="1350614" cy="8576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A13C53-F2C4-4380-B359-8B9C24117805}">
      <dsp:nvSpPr>
        <dsp:cNvPr id="0" name=""/>
        <dsp:cNvSpPr/>
      </dsp:nvSpPr>
      <dsp:spPr>
        <a:xfrm>
          <a:off x="1800819" y="1322756"/>
          <a:ext cx="1350614" cy="857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“Put your pajamas on”</a:t>
          </a:r>
        </a:p>
      </dsp:txBody>
      <dsp:txXfrm>
        <a:off x="1825938" y="1347875"/>
        <a:ext cx="1300376" cy="807402"/>
      </dsp:txXfrm>
    </dsp:sp>
    <dsp:sp modelId="{F55F2831-1ED3-43AD-ADA4-D5F469F87924}">
      <dsp:nvSpPr>
        <dsp:cNvPr id="0" name=""/>
        <dsp:cNvSpPr/>
      </dsp:nvSpPr>
      <dsp:spPr>
        <a:xfrm>
          <a:off x="3301502" y="1180191"/>
          <a:ext cx="1350614" cy="8576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750D1E-1941-4780-8A8E-E038C61C2E77}">
      <dsp:nvSpPr>
        <dsp:cNvPr id="0" name=""/>
        <dsp:cNvSpPr/>
      </dsp:nvSpPr>
      <dsp:spPr>
        <a:xfrm>
          <a:off x="3451570" y="1322756"/>
          <a:ext cx="1350614" cy="857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“Put your clothes in the hamper”</a:t>
          </a:r>
        </a:p>
      </dsp:txBody>
      <dsp:txXfrm>
        <a:off x="3476689" y="1347875"/>
        <a:ext cx="1300376" cy="807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68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3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87951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4986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813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020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3625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277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50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4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83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5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08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88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9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8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3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6.jpe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e-kpages.com/teach-scissor-cutting-skills/" TargetMode="External"/><Relationship Id="rId3" Type="http://schemas.openxmlformats.org/officeDocument/2006/relationships/hyperlink" Target="http://www.themeasuredmom.com/teach-child-write-name-kindergarten/" TargetMode="External"/><Relationship Id="rId7" Type="http://schemas.openxmlformats.org/officeDocument/2006/relationships/hyperlink" Target="http://www.merakilane.com/10-scissor-activities-for-preschoolers/#_a5y_p=3661011" TargetMode="External"/><Relationship Id="rId2" Type="http://schemas.openxmlformats.org/officeDocument/2006/relationships/hyperlink" Target="http://www.themeasuredmom.com/10-ways-to-get-ready-for-kindergart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owingbookbybook.com/101-books-read-kids-kindergarten/" TargetMode="External"/><Relationship Id="rId5" Type="http://schemas.openxmlformats.org/officeDocument/2006/relationships/hyperlink" Target="http://www.learnwithplayathome.com/?m=1" TargetMode="External"/><Relationship Id="rId4" Type="http://schemas.openxmlformats.org/officeDocument/2006/relationships/hyperlink" Target="http://thisreadingmama.com/free-cutting-practice-with-scissor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ysfarm.com/" TargetMode="External"/><Relationship Id="rId3" Type="http://schemas.openxmlformats.org/officeDocument/2006/relationships/hyperlink" Target="http://www.sbclib.org/CoursesandEvents.aspx" TargetMode="External"/><Relationship Id="rId7" Type="http://schemas.openxmlformats.org/officeDocument/2006/relationships/hyperlink" Target="https://www.ieua.org/event/10936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medepot.com/workshops/#store/6645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://stores.barnesandnoble.com/store/2300" TargetMode="External"/><Relationship Id="rId10" Type="http://schemas.openxmlformats.org/officeDocument/2006/relationships/hyperlink" Target="https://recreation.chinohills.org/wbwsc/webtrac.wsc/splash.html" TargetMode="External"/><Relationship Id="rId4" Type="http://schemas.openxmlformats.org/officeDocument/2006/relationships/hyperlink" Target="http://colapublib.org/libs/diamondbar/index.php" TargetMode="External"/><Relationship Id="rId9" Type="http://schemas.openxmlformats.org/officeDocument/2006/relationships/hyperlink" Target="http://www.chinoyouthmuseum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4EA96F7-A73F-48A6-9164-DF615F8FC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619" y="4404852"/>
            <a:ext cx="9989677" cy="105474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latin typeface="Berlin Sans FB"/>
              </a:rPr>
              <a:t>Eagle Canyon's</a:t>
            </a:r>
            <a:br>
              <a:rPr lang="en-US" sz="3400" dirty="0">
                <a:latin typeface="Berlin Sans FB"/>
              </a:rPr>
            </a:br>
            <a:br>
              <a:rPr lang="en-US" sz="3400" dirty="0">
                <a:latin typeface="Berlin Sans FB"/>
              </a:rPr>
            </a:br>
            <a:br>
              <a:rPr lang="en-US" sz="3400" dirty="0">
                <a:latin typeface="Berlin Sans FB"/>
              </a:rPr>
            </a:br>
            <a:r>
              <a:rPr lang="en-US" sz="3400" dirty="0">
                <a:latin typeface="Berlin Sans FB"/>
              </a:rPr>
              <a:t>Eagle Canyon's</a:t>
            </a:r>
            <a:br>
              <a:rPr lang="en-US" sz="3400" dirty="0">
                <a:latin typeface="Berlin Sans FB"/>
              </a:rPr>
            </a:br>
            <a:r>
              <a:rPr lang="en-US" sz="3400" dirty="0">
                <a:latin typeface="Berlin Sans FB"/>
              </a:rPr>
              <a:t>Kindergarten Readiness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448" y="5540582"/>
            <a:ext cx="9603727" cy="38879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en-US" sz="1600" dirty="0">
              <a:latin typeface="Berlin Sans FB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Berlin Sans FB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12ADF-7AB9-4F2C-BD22-2DE0034FB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drawing of a person&#10;&#10;Description generated with high confidence">
            <a:extLst>
              <a:ext uri="{FF2B5EF4-FFF2-40B4-BE49-F238E27FC236}">
                <a16:creationId xmlns:a16="http://schemas.microsoft.com/office/drawing/2014/main" id="{7FBF837E-DF0A-4784-B911-E5B8D476D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181" y="1410207"/>
            <a:ext cx="5550000" cy="245587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1AE9B2-A682-46D2-846E-92B125BBF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41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Write &amp; Recognize First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14" y="4415043"/>
            <a:ext cx="3591017" cy="110723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6415" y="2920033"/>
            <a:ext cx="3591016" cy="13206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01" y="2532536"/>
            <a:ext cx="335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erlin Sans FB" panose="020E0602020502020306" pitchFamily="34" charset="0"/>
              </a:rPr>
              <a:t>It is very important for children to learn early on to write a capital letter for only the first letter of their name.</a:t>
            </a:r>
          </a:p>
          <a:p>
            <a:endParaRPr lang="en-US" sz="2000" dirty="0">
              <a:latin typeface="Berlin Sans FB" panose="020E0602020502020306" pitchFamily="34" charset="0"/>
            </a:endParaRPr>
          </a:p>
          <a:p>
            <a:r>
              <a:rPr lang="en-US" sz="2000" dirty="0">
                <a:latin typeface="Berlin Sans FB" panose="020E0602020502020306" pitchFamily="34" charset="0"/>
              </a:rPr>
              <a:t>Letters should be written top to bottom, left to right.</a:t>
            </a:r>
          </a:p>
          <a:p>
            <a:endParaRPr lang="en-US" sz="2000" dirty="0">
              <a:latin typeface="Berlin Sans FB" panose="020E0602020502020306" pitchFamily="34" charset="0"/>
            </a:endParaRPr>
          </a:p>
          <a:p>
            <a:r>
              <a:rPr lang="en-US" sz="2000" dirty="0">
                <a:latin typeface="Berlin Sans FB" panose="020E0602020502020306" pitchFamily="34" charset="0"/>
              </a:rPr>
              <a:t>Students should be able to recognize their name.</a:t>
            </a:r>
          </a:p>
        </p:txBody>
      </p:sp>
    </p:spTree>
    <p:extLst>
      <p:ext uri="{BB962C8B-B14F-4D97-AF65-F5344CB8AC3E}">
        <p14:creationId xmlns:p14="http://schemas.microsoft.com/office/powerpoint/2010/main" val="206264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erlin Sans FB Demi" panose="020E0802020502020306" pitchFamily="34" charset="0"/>
              </a:rPr>
              <a:t>Identify the Colors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600354"/>
            <a:ext cx="6626109" cy="335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812" y="2476080"/>
            <a:ext cx="2709786" cy="360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60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erlin Sans FB" panose="020E0602020502020306" pitchFamily="34" charset="0"/>
              </a:rPr>
              <a:t>Count &amp; Recognize Numbers to Ten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318" y="2489982"/>
            <a:ext cx="2932357" cy="3800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724" y="2489982"/>
            <a:ext cx="4782624" cy="35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9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24335"/>
            <a:ext cx="9601196" cy="1303867"/>
          </a:xfrm>
        </p:spPr>
        <p:txBody>
          <a:bodyPr/>
          <a:lstStyle/>
          <a:p>
            <a:r>
              <a:rPr lang="en-US">
                <a:latin typeface="Berlin Sans FB" panose="020E0602020502020306" pitchFamily="34" charset="0"/>
              </a:rPr>
              <a:t>Letter Names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5704" y="3003198"/>
            <a:ext cx="3060893" cy="3026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1637" y="2588455"/>
            <a:ext cx="307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Berlin Sans FB" panose="020E0602020502020306" pitchFamily="34" charset="0"/>
              </a:rPr>
              <a:t>Environmental Print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454" y="2474820"/>
            <a:ext cx="5135294" cy="380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08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Berlin Sans FB" panose="020E0602020502020306" pitchFamily="34" charset="0"/>
              </a:rPr>
              <a:t>Rhyming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956" y="2658794"/>
            <a:ext cx="4685044" cy="3165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314" y="2504050"/>
            <a:ext cx="4620197" cy="348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76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erlin Sans FB" panose="020E0602020502020306" pitchFamily="34" charset="0"/>
              </a:rPr>
              <a:t>Recognize Shapes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461" y="2543396"/>
            <a:ext cx="2761221" cy="3491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943" y="2479468"/>
            <a:ext cx="48672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17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FE1EDB12-E823-499E-955C-286265B42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Follow 3 Directions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A9F2028-BF4D-4B49-AFE1-8A9503C37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student following direction clip art">
            <a:extLst>
              <a:ext uri="{FF2B5EF4-FFF2-40B4-BE49-F238E27FC236}">
                <a16:creationId xmlns:a16="http://schemas.microsoft.com/office/drawing/2014/main" id="{A73F00B6-45FB-4D38-B0DD-A6F17F44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683" y="2212161"/>
            <a:ext cx="3876801" cy="225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0E929BF-D26E-44D4-89D4-6E7400575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910A9F-3D74-4E4E-91C0-55066644B1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169791"/>
              </p:ext>
            </p:extLst>
          </p:nvPr>
        </p:nvGraphicFramePr>
        <p:xfrm>
          <a:off x="6094411" y="2515280"/>
          <a:ext cx="4802185" cy="336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7345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27" y="1115874"/>
            <a:ext cx="3400425" cy="4467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4203" y="1477108"/>
            <a:ext cx="6639951" cy="3910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692" y="1477108"/>
            <a:ext cx="4751437" cy="34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38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erlin Sans FB" panose="020E0602020502020306" pitchFamily="34" charset="0"/>
              </a:rPr>
              <a:t>Hold Scissors Correctly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65492"/>
            <a:ext cx="9601196" cy="3318936"/>
          </a:xfrm>
        </p:spPr>
        <p:txBody>
          <a:bodyPr/>
          <a:lstStyle/>
          <a:p>
            <a:r>
              <a:rPr lang="en-US"/>
              <a:t>Thumb on top</a:t>
            </a:r>
          </a:p>
          <a:p>
            <a:pPr marL="0" indent="0">
              <a:buNone/>
            </a:pPr>
            <a:endParaRPr lang="en-US"/>
          </a:p>
          <a:p>
            <a:pPr lvl="1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932" y="2465492"/>
            <a:ext cx="2783805" cy="3788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2" y="3079086"/>
            <a:ext cx="4476748" cy="313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2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Berlin Sans FB" panose="020E0602020502020306" pitchFamily="34" charset="0"/>
              </a:rPr>
              <a:t>Cut on Lines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656" y="2557463"/>
            <a:ext cx="3286915" cy="331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040" y="2775176"/>
            <a:ext cx="2861687" cy="3100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286" y="2557463"/>
            <a:ext cx="2699658" cy="35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9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erlin Sans FB"/>
              </a:rPr>
              <a:t>How can Parents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>
                <a:latin typeface="Berlin Sans FB"/>
              </a:rPr>
              <a:t>One of the most important things you can do over the summer to prepare your five-year-old for kindergarten is to help your child to become more independent.</a:t>
            </a:r>
          </a:p>
          <a:p>
            <a:pPr lvl="1"/>
            <a:endParaRPr lang="en-US">
              <a:latin typeface="Berlin Sans FB" panose="020E06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4DA33-EE10-475E-87A5-7782132844DF}"/>
              </a:ext>
            </a:extLst>
          </p:cNvPr>
          <p:cNvSpPr txBox="1"/>
          <p:nvPr/>
        </p:nvSpPr>
        <p:spPr>
          <a:xfrm flipH="1" flipV="1">
            <a:off x="7467600" y="3569732"/>
            <a:ext cx="1035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C</a:t>
            </a:r>
          </a:p>
        </p:txBody>
      </p:sp>
      <p:pic>
        <p:nvPicPr>
          <p:cNvPr id="6" name="Picture 6" descr="A drawing of a person&#10;&#10;Description generated with high confidence">
            <a:extLst>
              <a:ext uri="{FF2B5EF4-FFF2-40B4-BE49-F238E27FC236}">
                <a16:creationId xmlns:a16="http://schemas.microsoft.com/office/drawing/2014/main" id="{46193CE5-B45B-48EE-91CB-A424CCF83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93" y="645543"/>
            <a:ext cx="2188774" cy="159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72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Berlin Sans FB" panose="020E0602020502020306" pitchFamily="34" charset="0"/>
              </a:rPr>
              <a:t>Color Within the Lines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2262" y="2598057"/>
            <a:ext cx="5647475" cy="33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41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Berlin Sans FB" panose="020E0602020502020306" pitchFamily="34" charset="0"/>
              </a:rPr>
              <a:t>Sit Quietly for 15 Minutes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3279" y="2500235"/>
            <a:ext cx="4883319" cy="3249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944" y="2612950"/>
            <a:ext cx="4547336" cy="35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78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95312"/>
            <a:ext cx="71628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73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978F3FA-8F19-4EC2-B11B-423E54685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325" y="835325"/>
            <a:ext cx="5043576" cy="504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35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etting go of your kindergartener">
            <a:extLst>
              <a:ext uri="{FF2B5EF4-FFF2-40B4-BE49-F238E27FC236}">
                <a16:creationId xmlns:a16="http://schemas.microsoft.com/office/drawing/2014/main" id="{11CE511A-ED33-40A9-87AA-2586360EB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86" y="779586"/>
            <a:ext cx="5247248" cy="524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156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Berlin Sans FB" panose="020E0602020502020306" pitchFamily="34" charset="0"/>
              </a:rPr>
              <a:t>Online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hlinkClick r:id="rId2"/>
              </a:rPr>
              <a:t>http://www.themeasuredmom.com/10-ways-to-get-ready-for-kindergarten/</a:t>
            </a:r>
            <a:endParaRPr lang="en-US"/>
          </a:p>
          <a:p>
            <a:r>
              <a:rPr lang="en-US">
                <a:hlinkClick r:id="rId3"/>
              </a:rPr>
              <a:t>http://www.themeasuredmom.com/teach-child-write-name-kindergarten/</a:t>
            </a:r>
            <a:endParaRPr lang="en-US"/>
          </a:p>
          <a:p>
            <a:r>
              <a:rPr lang="en-US">
                <a:hlinkClick r:id="rId4"/>
              </a:rPr>
              <a:t>http://thisreadingmama.com/free-cutting-practice-with-scissors/</a:t>
            </a:r>
            <a:endParaRPr lang="en-US"/>
          </a:p>
          <a:p>
            <a:r>
              <a:rPr lang="en-US">
                <a:hlinkClick r:id="rId5"/>
              </a:rPr>
              <a:t>http://www.learnwithplayathome.com/?m=1</a:t>
            </a:r>
            <a:endParaRPr lang="en-US"/>
          </a:p>
          <a:p>
            <a:r>
              <a:rPr lang="en-US">
                <a:hlinkClick r:id="rId6"/>
              </a:rPr>
              <a:t>http://growingbookbybook.com/101-books-read-kids-kindergarten/</a:t>
            </a:r>
            <a:endParaRPr lang="en-US"/>
          </a:p>
          <a:p>
            <a:r>
              <a:rPr lang="en-US">
                <a:hlinkClick r:id="rId7"/>
              </a:rPr>
              <a:t>http://www.merakilane.com/10-scissor-activities-for-preschoolers/#_a5y_p=3661011</a:t>
            </a:r>
            <a:endParaRPr lang="en-US"/>
          </a:p>
          <a:p>
            <a:r>
              <a:rPr lang="en-US">
                <a:hlinkClick r:id="rId8"/>
              </a:rPr>
              <a:t>http://www.pre-kpages.com/teach-scissor-cutting-skills/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86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70">
            <a:extLst>
              <a:ext uri="{FF2B5EF4-FFF2-40B4-BE49-F238E27FC236}">
                <a16:creationId xmlns:a16="http://schemas.microsoft.com/office/drawing/2014/main" id="{4C8A9C14-B81F-4ABA-AF45-4C94F9427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46872-21C1-4C1A-94A2-9AD4B9A8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854" y="982132"/>
            <a:ext cx="4280209" cy="1325373"/>
          </a:xfrm>
        </p:spPr>
        <p:txBody>
          <a:bodyPr anchor="b">
            <a:normAutofit fontScale="90000"/>
          </a:bodyPr>
          <a:lstStyle/>
          <a:p>
            <a:r>
              <a:rPr lang="en-US" sz="3600" b="1" dirty="0"/>
              <a:t>Thank You for Working with your Child!</a:t>
            </a:r>
          </a:p>
        </p:txBody>
      </p:sp>
      <p:cxnSp>
        <p:nvCxnSpPr>
          <p:cNvPr id="3077" name="Straight Connector 72">
            <a:extLst>
              <a:ext uri="{FF2B5EF4-FFF2-40B4-BE49-F238E27FC236}">
                <a16:creationId xmlns:a16="http://schemas.microsoft.com/office/drawing/2014/main" id="{2144CCF4-CC56-408E-8884-15972C826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9163-F770-4FC5-B06F-0E1DDC8A5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We can't wait to see you at </a:t>
            </a:r>
          </a:p>
          <a:p>
            <a:pPr marL="0" indent="0" algn="ctr">
              <a:buNone/>
            </a:pPr>
            <a:r>
              <a:rPr lang="en-US" sz="2800" b="1" dirty="0"/>
              <a:t>Back To School Night</a:t>
            </a:r>
          </a:p>
          <a:p>
            <a:pPr marL="0" indent="0" algn="ctr">
              <a:buNone/>
            </a:pPr>
            <a:r>
              <a:rPr lang="en-US" sz="2800" b="1" dirty="0"/>
              <a:t>August 5, 2020</a:t>
            </a:r>
          </a:p>
          <a:p>
            <a:pPr marL="0" indent="0" algn="ctr">
              <a:buNone/>
            </a:pPr>
            <a:r>
              <a:rPr lang="en-US" sz="2800" b="1" dirty="0"/>
              <a:t>6:30 pm.</a:t>
            </a:r>
          </a:p>
        </p:txBody>
      </p:sp>
      <p:pic>
        <p:nvPicPr>
          <p:cNvPr id="3074" name="Picture 2" descr="Image result for kindergarten clip art">
            <a:extLst>
              <a:ext uri="{FF2B5EF4-FFF2-40B4-BE49-F238E27FC236}">
                <a16:creationId xmlns:a16="http://schemas.microsoft.com/office/drawing/2014/main" id="{D207FFEB-25D8-4C41-B00B-675117C2B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668" y="1406763"/>
            <a:ext cx="5469466" cy="4044471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22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579" y="1481797"/>
            <a:ext cx="96740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Berlin Sans FB" panose="020E0602020502020306" pitchFamily="34" charset="0"/>
              </a:rPr>
              <a:t>Ultimately,  it’s all about balance</a:t>
            </a:r>
          </a:p>
          <a:p>
            <a:endParaRPr lang="en-US" sz="3200">
              <a:latin typeface="Berlin Sans FB" panose="020E0602020502020306" pitchFamily="34" charset="0"/>
            </a:endParaRPr>
          </a:p>
          <a:p>
            <a:r>
              <a:rPr lang="en-US" sz="3200">
                <a:latin typeface="Berlin Sans FB" panose="020E0602020502020306" pitchFamily="34" charset="0"/>
              </a:rPr>
              <a:t>“Even if my preschooler is already reading, he’s not ready for kindergarten if he cries at every turn, doesn’t know how to play independently, and lacks self control.”</a:t>
            </a:r>
          </a:p>
          <a:p>
            <a:endParaRPr lang="en-US" sz="3200">
              <a:latin typeface="Berlin Sans FB" panose="020E0602020502020306" pitchFamily="34" charset="0"/>
            </a:endParaRPr>
          </a:p>
          <a:p>
            <a:r>
              <a:rPr lang="en-US" sz="2000">
                <a:latin typeface="Berlin Sans FB" panose="020E0602020502020306" pitchFamily="34" charset="0"/>
              </a:rPr>
              <a:t>http://www.themeasuredmom.com/10-ways-to-get-ready-for-kindergarten/</a:t>
            </a:r>
          </a:p>
          <a:p>
            <a:endParaRPr lang="en-US" sz="5400">
              <a:latin typeface="Berlin Sans FB" panose="020E0602020502020306" pitchFamily="34" charset="0"/>
            </a:endParaRPr>
          </a:p>
        </p:txBody>
      </p:sp>
      <p:pic>
        <p:nvPicPr>
          <p:cNvPr id="3" name="Picture 3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A209C7ED-EE42-4AF9-B362-D30235844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625" y="4250868"/>
            <a:ext cx="1741791" cy="19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latin typeface="Berlin Sans FB" panose="020E0602020502020306" pitchFamily="34" charset="0"/>
              </a:rPr>
              <a:t>Foster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US">
                <a:latin typeface="Berlin Sans FB" panose="020E0602020502020306" pitchFamily="34" charset="0"/>
              </a:rPr>
              <a:t>Your kindergartner should be able, without assistance, to take care of their personal needs such as:</a:t>
            </a:r>
          </a:p>
          <a:p>
            <a:pPr lvl="1"/>
            <a:r>
              <a:rPr lang="en-US">
                <a:latin typeface="Berlin Sans FB" panose="020E0602020502020306" pitchFamily="34" charset="0"/>
              </a:rPr>
              <a:t>Care for their toilet needs and remember to wash their hands.</a:t>
            </a:r>
          </a:p>
          <a:p>
            <a:pPr lvl="1"/>
            <a:r>
              <a:rPr lang="en-US">
                <a:latin typeface="Berlin Sans FB" panose="020E0602020502020306" pitchFamily="34" charset="0"/>
              </a:rPr>
              <a:t>Use tissue to blow their nose.</a:t>
            </a:r>
          </a:p>
          <a:p>
            <a:pPr lvl="1"/>
            <a:r>
              <a:rPr lang="en-US">
                <a:latin typeface="Berlin Sans FB" panose="020E0602020502020306" pitchFamily="34" charset="0"/>
              </a:rPr>
              <a:t>Zip and button pants and jacket independently.</a:t>
            </a:r>
          </a:p>
          <a:p>
            <a:pPr lvl="1"/>
            <a:r>
              <a:rPr lang="en-US">
                <a:latin typeface="Berlin Sans FB" panose="020E0602020502020306" pitchFamily="34" charset="0"/>
              </a:rPr>
              <a:t>Tie shoelaces.</a:t>
            </a:r>
          </a:p>
        </p:txBody>
      </p:sp>
      <p:pic>
        <p:nvPicPr>
          <p:cNvPr id="4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D382E8B7-1600-40EB-A3CD-78FAFB7F6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026" y="2757636"/>
            <a:ext cx="2739728" cy="273972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00731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63082"/>
            <a:ext cx="9601196" cy="1303867"/>
          </a:xfrm>
        </p:spPr>
        <p:txBody>
          <a:bodyPr/>
          <a:lstStyle/>
          <a:p>
            <a:r>
              <a:rPr lang="en-US">
                <a:latin typeface="Berlin Sans FB" panose="020E0602020502020306" pitchFamily="34" charset="0"/>
              </a:rPr>
              <a:t>Independence and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2698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Your 5-year-old will gain a sense of independence and responsibility if you teach and expect your child to:</a:t>
            </a:r>
          </a:p>
          <a:p>
            <a:pPr lvl="1"/>
            <a:r>
              <a:rPr lang="en-US"/>
              <a:t>Put their own clothes away.</a:t>
            </a:r>
          </a:p>
          <a:p>
            <a:pPr lvl="1"/>
            <a:r>
              <a:rPr lang="en-US"/>
              <a:t>Help set the table.</a:t>
            </a:r>
          </a:p>
          <a:p>
            <a:pPr lvl="1"/>
            <a:r>
              <a:rPr lang="en-US"/>
              <a:t>Help with laundry and shopping.</a:t>
            </a:r>
          </a:p>
          <a:p>
            <a:pPr lvl="1"/>
            <a:r>
              <a:rPr lang="en-US"/>
              <a:t>Help care for pets.</a:t>
            </a:r>
          </a:p>
          <a:p>
            <a:pPr lvl="1"/>
            <a:r>
              <a:rPr lang="en-US"/>
              <a:t>Clean up after themselves, putting toys away.</a:t>
            </a:r>
          </a:p>
          <a:p>
            <a:pPr lvl="1"/>
            <a:r>
              <a:rPr lang="en-US"/>
              <a:t>Listen when others are speaking to them.</a:t>
            </a:r>
          </a:p>
          <a:p>
            <a:pPr lvl="1"/>
            <a:r>
              <a:rPr lang="en-US"/>
              <a:t>Follow simple directions.</a:t>
            </a:r>
          </a:p>
          <a:p>
            <a:pPr lvl="1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49" y="3086100"/>
            <a:ext cx="3536245" cy="26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erlin Sans FB" panose="020E0602020502020306" pitchFamily="34" charset="0"/>
              </a:rPr>
              <a:t>Incidental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erlin Sans FB"/>
              </a:rPr>
              <a:t>Field Trips</a:t>
            </a:r>
          </a:p>
          <a:p>
            <a:pPr lvl="1"/>
            <a:r>
              <a:rPr lang="en-US" dirty="0">
                <a:latin typeface="Berlin Sans FB"/>
              </a:rPr>
              <a:t>Take a walk, go to the store, post office, park, etc.</a:t>
            </a:r>
          </a:p>
          <a:p>
            <a:pPr lvl="1"/>
            <a:r>
              <a:rPr lang="en-US" dirty="0">
                <a:latin typeface="Berlin Sans FB"/>
              </a:rPr>
              <a:t>In the car: “I spy,”  rhyming, 2 minute stories… </a:t>
            </a:r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/>
              </a:rPr>
              <a:t>Role Play at Home</a:t>
            </a:r>
          </a:p>
          <a:p>
            <a:pPr marL="0" indent="0">
              <a:buNone/>
            </a:pPr>
            <a:r>
              <a:rPr lang="en-US" dirty="0">
                <a:latin typeface="Berlin Sans FB"/>
              </a:rPr>
              <a:t>       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>
              <a:latin typeface="Berlin Sans FB" panose="020E0602020502020306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113" y="2556932"/>
            <a:ext cx="4085789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5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sz="4800" b="1" dirty="0"/>
              <a:t> Local Resources/Activities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Public Library  </a:t>
            </a:r>
            <a:r>
              <a:rPr lang="en-US" sz="1600" dirty="0">
                <a:hlinkClick r:id="rId3"/>
              </a:rPr>
              <a:t>http://www.sbclib.org/CoursesandEvents.aspx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>
                <a:hlinkClick r:id="rId4"/>
              </a:rPr>
              <a:t>http://colapublib.org/libs/diamondbar/index.php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Barnes &amp; Noble  </a:t>
            </a:r>
            <a:r>
              <a:rPr lang="en-US" sz="1600" dirty="0">
                <a:hlinkClick r:id="rId5"/>
              </a:rPr>
              <a:t>http://stores.barnesandnoble.com/store/2300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Home Depot     </a:t>
            </a:r>
            <a:r>
              <a:rPr lang="en-US" sz="1600" dirty="0">
                <a:hlinkClick r:id="rId6"/>
              </a:rPr>
              <a:t>http://www.homedepot.com/workshops/#store/6645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Chino Creek Wetlands &amp; Educational Park 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Earth Day Event: </a:t>
            </a:r>
            <a:r>
              <a:rPr lang="en-US" sz="1600" dirty="0">
                <a:hlinkClick r:id="rId7"/>
              </a:rPr>
              <a:t>https://www.ieua.org/event/10936/</a:t>
            </a:r>
          </a:p>
          <a:p>
            <a:r>
              <a:rPr lang="en-US" sz="1300" dirty="0"/>
              <a:t>Amy’s Farm       </a:t>
            </a:r>
            <a:r>
              <a:rPr lang="en-US" sz="1300" dirty="0">
                <a:hlinkClick r:id="rId8"/>
              </a:rPr>
              <a:t>http://www.amysfarm.com/</a:t>
            </a:r>
            <a:endParaRPr lang="en-US" sz="1300" dirty="0"/>
          </a:p>
          <a:p>
            <a:pPr marL="0" indent="0">
              <a:buNone/>
            </a:pPr>
            <a:r>
              <a:rPr lang="en-US" sz="1300" dirty="0"/>
              <a:t>       Chino Youth Museum    </a:t>
            </a:r>
            <a:r>
              <a:rPr lang="en-US" sz="1300" dirty="0">
                <a:hlinkClick r:id="rId9"/>
              </a:rPr>
              <a:t>http://www.chinoyouthmuseum.com/</a:t>
            </a:r>
            <a:endParaRPr lang="en-US" sz="1300" dirty="0"/>
          </a:p>
          <a:p>
            <a:r>
              <a:rPr lang="en-US" sz="1300" dirty="0"/>
              <a:t>Parks and Recreation     </a:t>
            </a:r>
            <a:r>
              <a:rPr lang="en-US" sz="1300" dirty="0">
                <a:hlinkClick r:id="rId10"/>
              </a:rPr>
              <a:t>https://recreation.chinohills.org/wbwsc/webtrac.wsc/splash.html</a:t>
            </a: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95F5577-8A4C-4B5E-95E9-B069F09171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5026" y="2939527"/>
            <a:ext cx="2739728" cy="2375946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37662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365" y="746957"/>
            <a:ext cx="4385020" cy="53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2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612E5215-2D30-4674-B035-42B84CF4E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38567EC-BA84-4C6C-AC2C-E07382B10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E8BC76F0-0E80-4443-B35E-DF3802397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Important Skills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 Preparation for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Kindergarten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D9B58-85C3-470F-B856-89F94D5BF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kindergarten clip art">
            <a:extLst>
              <a:ext uri="{FF2B5EF4-FFF2-40B4-BE49-F238E27FC236}">
                <a16:creationId xmlns:a16="http://schemas.microsoft.com/office/drawing/2014/main" id="{7D63B6CF-73D0-4E37-A03D-EF1C7E94A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683" y="1879375"/>
            <a:ext cx="4348925" cy="29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06654BF-00E5-4DD8-9543-3C20C7810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954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8149</TotalTime>
  <Words>595</Words>
  <Application>Microsoft Office PowerPoint</Application>
  <PresentationFormat>Widescreen</PresentationFormat>
  <Paragraphs>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Berlin Sans FB</vt:lpstr>
      <vt:lpstr>Berlin Sans FB Demi</vt:lpstr>
      <vt:lpstr>Garamond</vt:lpstr>
      <vt:lpstr>Organic</vt:lpstr>
      <vt:lpstr>Eagle Canyon's   Eagle Canyon's Kindergarten Readiness</vt:lpstr>
      <vt:lpstr>How can Parents Help?</vt:lpstr>
      <vt:lpstr>PowerPoint Presentation</vt:lpstr>
      <vt:lpstr>Foster Independence</vt:lpstr>
      <vt:lpstr>Independence and Responsibility</vt:lpstr>
      <vt:lpstr>Incidental Learning</vt:lpstr>
      <vt:lpstr> Local Resources/Activities</vt:lpstr>
      <vt:lpstr>PowerPoint Presentation</vt:lpstr>
      <vt:lpstr>PowerPoint Presentation</vt:lpstr>
      <vt:lpstr>Write &amp; Recognize First Name</vt:lpstr>
      <vt:lpstr>Identify the Colors</vt:lpstr>
      <vt:lpstr>Count &amp; Recognize Numbers to Ten</vt:lpstr>
      <vt:lpstr>Letter Names</vt:lpstr>
      <vt:lpstr>Rhyming</vt:lpstr>
      <vt:lpstr>Recognize Shapes</vt:lpstr>
      <vt:lpstr>Follow 3 Directions</vt:lpstr>
      <vt:lpstr>PowerPoint Presentation</vt:lpstr>
      <vt:lpstr>Hold Scissors Correctly</vt:lpstr>
      <vt:lpstr>Cut on Lines</vt:lpstr>
      <vt:lpstr>Color Within the Lines</vt:lpstr>
      <vt:lpstr>Sit Quietly for 15 Minutes</vt:lpstr>
      <vt:lpstr>PowerPoint Presentation</vt:lpstr>
      <vt:lpstr>PowerPoint Presentation</vt:lpstr>
      <vt:lpstr>PowerPoint Presentation</vt:lpstr>
      <vt:lpstr>Online Resources</vt:lpstr>
      <vt:lpstr>Thank You for Working with your Child!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 Canyon's   Eagle Canyon's Kindergarten Readiness Night</dc:title>
  <dc:creator>Solis, Gina</dc:creator>
  <cp:lastModifiedBy>Bearden, Barbara</cp:lastModifiedBy>
  <cp:revision>6</cp:revision>
  <cp:lastPrinted>2019-04-14T23:45:58Z</cp:lastPrinted>
  <dcterms:created xsi:type="dcterms:W3CDTF">2019-04-14T23:11:23Z</dcterms:created>
  <dcterms:modified xsi:type="dcterms:W3CDTF">2020-04-17T21:52:23Z</dcterms:modified>
</cp:coreProperties>
</file>