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2" r:id="rId3"/>
    <p:sldId id="274" r:id="rId4"/>
    <p:sldId id="275" r:id="rId5"/>
    <p:sldId id="278" r:id="rId6"/>
    <p:sldId id="276" r:id="rId7"/>
    <p:sldId id="277" r:id="rId8"/>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DF66AD8-BC4A-4004-9882-414398D930CA}" type="datetimeFigureOut">
              <a:rPr lang="en-US" smtClean="0"/>
              <a:t>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t>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2DF66AD8-BC4A-4004-9882-414398D930CA}" type="datetimeFigureOut">
              <a:rPr lang="en-US" smtClean="0"/>
              <a:t>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DF66AD8-BC4A-4004-9882-414398D930CA}" type="datetimeFigureOut">
              <a:rPr lang="en-US" smtClean="0"/>
              <a:t>2/12/2019</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9D2C864-9362-43C7-A136-D9C41D93A9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343" y="69057"/>
            <a:ext cx="8593837" cy="868362"/>
          </a:xfrm>
        </p:spPr>
        <p:txBody>
          <a:bodyPr/>
          <a:lstStyle/>
          <a:p>
            <a:r>
              <a:rPr lang="en-US" dirty="0"/>
              <a:t>Ch. 23 AP Thematic Questions</a:t>
            </a:r>
          </a:p>
        </p:txBody>
      </p:sp>
      <p:sp>
        <p:nvSpPr>
          <p:cNvPr id="3" name="Content Placeholder 2"/>
          <p:cNvSpPr>
            <a:spLocks noGrp="1"/>
          </p:cNvSpPr>
          <p:nvPr>
            <p:ph idx="1"/>
          </p:nvPr>
        </p:nvSpPr>
        <p:spPr>
          <a:xfrm>
            <a:off x="295739" y="1213287"/>
            <a:ext cx="8576441" cy="4056062"/>
          </a:xfrm>
        </p:spPr>
        <p:txBody>
          <a:bodyPr>
            <a:noAutofit/>
          </a:bodyPr>
          <a:lstStyle/>
          <a:p>
            <a:pPr marL="0" indent="0">
              <a:buNone/>
            </a:pPr>
            <a:r>
              <a:rPr lang="en-US" b="1" dirty="0"/>
              <a:t>In groups of four, complete the following:</a:t>
            </a:r>
          </a:p>
          <a:p>
            <a:pPr>
              <a:buFont typeface="Arial"/>
              <a:buChar char="•"/>
            </a:pPr>
            <a:r>
              <a:rPr lang="en-US" b="1" dirty="0"/>
              <a:t>Step 1:  Read your assigned thematic question.  Discuss what you know within in your group.  </a:t>
            </a:r>
          </a:p>
          <a:p>
            <a:pPr>
              <a:buFont typeface="Arial"/>
              <a:buChar char="•"/>
            </a:pPr>
            <a:r>
              <a:rPr lang="en-US" b="1" dirty="0"/>
              <a:t>Step 2:  Provide </a:t>
            </a:r>
            <a:r>
              <a:rPr lang="en-US" b="1" u="sng" dirty="0">
                <a:solidFill>
                  <a:srgbClr val="FF0000"/>
                </a:solidFill>
              </a:rPr>
              <a:t>historical context </a:t>
            </a:r>
            <a:r>
              <a:rPr lang="en-US" b="1" dirty="0"/>
              <a:t>with 3-5 bullet points.</a:t>
            </a:r>
          </a:p>
          <a:p>
            <a:pPr>
              <a:buFont typeface="Arial"/>
              <a:buChar char="•"/>
            </a:pPr>
            <a:r>
              <a:rPr lang="en-US" b="1" dirty="0"/>
              <a:t>Step 3:  Develop a </a:t>
            </a:r>
            <a:r>
              <a:rPr lang="en-US" b="1" u="sng" dirty="0">
                <a:solidFill>
                  <a:srgbClr val="FF0000"/>
                </a:solidFill>
              </a:rPr>
              <a:t>thesis statement </a:t>
            </a:r>
            <a:r>
              <a:rPr lang="en-US" b="1" dirty="0"/>
              <a:t>for your assigned thematic question. </a:t>
            </a:r>
          </a:p>
          <a:p>
            <a:pPr>
              <a:buFont typeface="Arial"/>
              <a:buChar char="•"/>
            </a:pPr>
            <a:r>
              <a:rPr lang="en-US" b="1" dirty="0"/>
              <a:t>Step 4:  Provide at least </a:t>
            </a:r>
            <a:r>
              <a:rPr lang="en-US" b="1" u="sng" dirty="0">
                <a:solidFill>
                  <a:srgbClr val="FF0000"/>
                </a:solidFill>
              </a:rPr>
              <a:t>three pieces of evidence </a:t>
            </a:r>
            <a:r>
              <a:rPr lang="en-US" b="1" dirty="0"/>
              <a:t>that support your groups’ thesis. </a:t>
            </a:r>
          </a:p>
          <a:p>
            <a:pPr>
              <a:buFont typeface="Arial"/>
              <a:buChar char="•"/>
            </a:pPr>
            <a:r>
              <a:rPr lang="en-US" b="1" dirty="0"/>
              <a:t>Step 5:  Be prepared to present your answer to the class and verbally explain your </a:t>
            </a:r>
            <a:r>
              <a:rPr lang="en-US" b="1" u="sng" dirty="0">
                <a:solidFill>
                  <a:srgbClr val="FF0000"/>
                </a:solidFill>
              </a:rPr>
              <a:t>analysis and reasoning</a:t>
            </a:r>
            <a:r>
              <a:rPr lang="en-US" b="1" dirty="0"/>
              <a:t>. </a:t>
            </a:r>
          </a:p>
        </p:txBody>
      </p:sp>
    </p:spTree>
    <p:extLst>
      <p:ext uri="{BB962C8B-B14F-4D97-AF65-F5344CB8AC3E}">
        <p14:creationId xmlns:p14="http://schemas.microsoft.com/office/powerpoint/2010/main" val="389714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cartels (p. 688)</a:t>
            </a:r>
          </a:p>
        </p:txBody>
      </p:sp>
      <p:sp>
        <p:nvSpPr>
          <p:cNvPr id="3" name="Content Placeholder 2"/>
          <p:cNvSpPr>
            <a:spLocks noGrp="1"/>
          </p:cNvSpPr>
          <p:nvPr>
            <p:ph idx="1"/>
          </p:nvPr>
        </p:nvSpPr>
        <p:spPr>
          <a:xfrm>
            <a:off x="626272" y="4761877"/>
            <a:ext cx="8124134" cy="4056062"/>
          </a:xfrm>
        </p:spPr>
        <p:txBody>
          <a:bodyPr>
            <a:normAutofit/>
          </a:bodyPr>
          <a:lstStyle/>
          <a:p>
            <a:pPr>
              <a:buFont typeface="Arial"/>
              <a:buChar char="•"/>
            </a:pPr>
            <a:r>
              <a:rPr lang="en-US" sz="3200" dirty="0"/>
              <a:t>Combinations of independent commercial enterprises that work together to control prices and limit competition. </a:t>
            </a:r>
          </a:p>
        </p:txBody>
      </p:sp>
      <p:pic>
        <p:nvPicPr>
          <p:cNvPr id="4" name="Picture 3" descr="map_n_rhine_westphalia.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140592" y="1396927"/>
            <a:ext cx="3286854" cy="3232301"/>
          </a:xfrm>
          <a:prstGeom prst="rect">
            <a:avLst/>
          </a:prstGeom>
        </p:spPr>
      </p:pic>
    </p:spTree>
    <p:extLst>
      <p:ext uri="{BB962C8B-B14F-4D97-AF65-F5344CB8AC3E}">
        <p14:creationId xmlns:p14="http://schemas.microsoft.com/office/powerpoint/2010/main" val="2501978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depression (p. 690)</a:t>
            </a:r>
          </a:p>
        </p:txBody>
      </p:sp>
      <p:sp>
        <p:nvSpPr>
          <p:cNvPr id="3" name="Content Placeholder 2"/>
          <p:cNvSpPr>
            <a:spLocks noGrp="1"/>
          </p:cNvSpPr>
          <p:nvPr>
            <p:ph idx="1"/>
          </p:nvPr>
        </p:nvSpPr>
        <p:spPr>
          <a:xfrm>
            <a:off x="914400" y="4466162"/>
            <a:ext cx="7863187" cy="4056062"/>
          </a:xfrm>
        </p:spPr>
        <p:txBody>
          <a:bodyPr>
            <a:normAutofit/>
          </a:bodyPr>
          <a:lstStyle/>
          <a:p>
            <a:pPr>
              <a:buFont typeface="Arial"/>
              <a:buChar char="•"/>
            </a:pPr>
            <a:r>
              <a:rPr lang="en-US" sz="3600" dirty="0"/>
              <a:t>A very severe, protracted economic downturn with high levels of unemployment. </a:t>
            </a:r>
          </a:p>
        </p:txBody>
      </p:sp>
      <p:pic>
        <p:nvPicPr>
          <p:cNvPr id="4" name="Picture 3"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9146" y="1574208"/>
            <a:ext cx="5482291" cy="2891953"/>
          </a:xfrm>
          <a:prstGeom prst="rect">
            <a:avLst/>
          </a:prstGeom>
        </p:spPr>
      </p:pic>
    </p:spTree>
    <p:extLst>
      <p:ext uri="{BB962C8B-B14F-4D97-AF65-F5344CB8AC3E}">
        <p14:creationId xmlns:p14="http://schemas.microsoft.com/office/powerpoint/2010/main" val="3434338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46683"/>
            <a:ext cx="7313613" cy="868362"/>
          </a:xfrm>
        </p:spPr>
        <p:txBody>
          <a:bodyPr/>
          <a:lstStyle/>
          <a:p>
            <a:r>
              <a:rPr lang="en-US" dirty="0"/>
              <a:t>Marxism (p. 695)</a:t>
            </a:r>
          </a:p>
        </p:txBody>
      </p:sp>
      <p:sp>
        <p:nvSpPr>
          <p:cNvPr id="3" name="Content Placeholder 2"/>
          <p:cNvSpPr>
            <a:spLocks noGrp="1"/>
          </p:cNvSpPr>
          <p:nvPr>
            <p:ph idx="1"/>
          </p:nvPr>
        </p:nvSpPr>
        <p:spPr>
          <a:xfrm>
            <a:off x="243550" y="3700780"/>
            <a:ext cx="8646027" cy="2091774"/>
          </a:xfrm>
        </p:spPr>
        <p:txBody>
          <a:bodyPr>
            <a:noAutofit/>
          </a:bodyPr>
          <a:lstStyle/>
          <a:p>
            <a:pPr>
              <a:buFont typeface="Arial"/>
              <a:buChar char="•"/>
            </a:pPr>
            <a:r>
              <a:rPr lang="en-US" sz="3200" dirty="0"/>
              <a:t>The political, economic, and social theories of Karl Marx, which included the idea that history is the story of class struggle and that ultimately the proletariat will overthrow the bourgeoisie and establish a dictatorship en route to a classless society. </a:t>
            </a:r>
          </a:p>
        </p:txBody>
      </p:sp>
      <p:pic>
        <p:nvPicPr>
          <p:cNvPr id="4" name="Picture 3" descr="image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499708" y="1427714"/>
            <a:ext cx="1416664" cy="2273066"/>
          </a:xfrm>
          <a:prstGeom prst="rect">
            <a:avLst/>
          </a:prstGeom>
        </p:spPr>
      </p:pic>
    </p:spTree>
    <p:extLst>
      <p:ext uri="{BB962C8B-B14F-4D97-AF65-F5344CB8AC3E}">
        <p14:creationId xmlns:p14="http://schemas.microsoft.com/office/powerpoint/2010/main" val="1006729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9057"/>
            <a:ext cx="7313613" cy="868362"/>
          </a:xfrm>
        </p:spPr>
        <p:txBody>
          <a:bodyPr/>
          <a:lstStyle/>
          <a:p>
            <a:r>
              <a:rPr lang="en-US" dirty="0"/>
              <a:t>evolutionary socialism (p. 695)</a:t>
            </a:r>
          </a:p>
        </p:txBody>
      </p:sp>
      <p:sp>
        <p:nvSpPr>
          <p:cNvPr id="3" name="Content Placeholder 2"/>
          <p:cNvSpPr>
            <a:spLocks noGrp="1"/>
          </p:cNvSpPr>
          <p:nvPr>
            <p:ph idx="1"/>
          </p:nvPr>
        </p:nvSpPr>
        <p:spPr>
          <a:xfrm>
            <a:off x="382722" y="4048681"/>
            <a:ext cx="8506855" cy="4056062"/>
          </a:xfrm>
        </p:spPr>
        <p:txBody>
          <a:bodyPr>
            <a:normAutofit/>
          </a:bodyPr>
          <a:lstStyle/>
          <a:p>
            <a:pPr>
              <a:buFont typeface="Arial"/>
              <a:buChar char="•"/>
            </a:pPr>
            <a:r>
              <a:rPr lang="en-US" sz="3200" dirty="0"/>
              <a:t>A socialist doctrine espoused by Eduard Bernstein who argued that socialists should stress cooperation and evolution to attain power by democratic means rather than by conflict and revolution. </a:t>
            </a:r>
          </a:p>
        </p:txBody>
      </p:sp>
      <p:pic>
        <p:nvPicPr>
          <p:cNvPr id="4" name="Picture 3"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8908" y="937419"/>
            <a:ext cx="1706336" cy="2767594"/>
          </a:xfrm>
          <a:prstGeom prst="rect">
            <a:avLst/>
          </a:prstGeom>
        </p:spPr>
      </p:pic>
      <p:pic>
        <p:nvPicPr>
          <p:cNvPr id="5" name="Picture 4" descr="downloa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5248" y="937419"/>
            <a:ext cx="2084583" cy="2971639"/>
          </a:xfrm>
          <a:prstGeom prst="rect">
            <a:avLst/>
          </a:prstGeom>
        </p:spPr>
      </p:pic>
    </p:spTree>
    <p:extLst>
      <p:ext uri="{BB962C8B-B14F-4D97-AF65-F5344CB8AC3E}">
        <p14:creationId xmlns:p14="http://schemas.microsoft.com/office/powerpoint/2010/main" val="3542383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07522"/>
            <a:ext cx="7313613" cy="868362"/>
          </a:xfrm>
        </p:spPr>
        <p:txBody>
          <a:bodyPr/>
          <a:lstStyle/>
          <a:p>
            <a:r>
              <a:rPr lang="en-US" dirty="0"/>
              <a:t>revisionism (p. 695)</a:t>
            </a:r>
          </a:p>
        </p:txBody>
      </p:sp>
      <p:sp>
        <p:nvSpPr>
          <p:cNvPr id="3" name="Content Placeholder 2"/>
          <p:cNvSpPr>
            <a:spLocks noGrp="1"/>
          </p:cNvSpPr>
          <p:nvPr>
            <p:ph idx="1"/>
          </p:nvPr>
        </p:nvSpPr>
        <p:spPr>
          <a:xfrm>
            <a:off x="556686" y="4006699"/>
            <a:ext cx="8385081" cy="4056062"/>
          </a:xfrm>
        </p:spPr>
        <p:txBody>
          <a:bodyPr>
            <a:normAutofit/>
          </a:bodyPr>
          <a:lstStyle/>
          <a:p>
            <a:pPr>
              <a:buFont typeface="Arial"/>
              <a:buChar char="•"/>
            </a:pPr>
            <a:r>
              <a:rPr lang="en-US" sz="3200" dirty="0"/>
              <a:t>A socialist doctrine that rejected Marx’s emphasis on class struggle and revolution and argued instead that workers should work through political parties to bring about gradual change. </a:t>
            </a:r>
          </a:p>
        </p:txBody>
      </p:sp>
      <p:pic>
        <p:nvPicPr>
          <p:cNvPr id="4" name="Picture 3"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2838" y="1360198"/>
            <a:ext cx="2646501" cy="2646501"/>
          </a:xfrm>
          <a:prstGeom prst="rect">
            <a:avLst/>
          </a:prstGeom>
        </p:spPr>
      </p:pic>
    </p:spTree>
    <p:extLst>
      <p:ext uri="{BB962C8B-B14F-4D97-AF65-F5344CB8AC3E}">
        <p14:creationId xmlns:p14="http://schemas.microsoft.com/office/powerpoint/2010/main" val="1045332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7103"/>
            <a:ext cx="7313613" cy="868362"/>
          </a:xfrm>
        </p:spPr>
        <p:txBody>
          <a:bodyPr/>
          <a:lstStyle/>
          <a:p>
            <a:r>
              <a:rPr lang="en-US" dirty="0"/>
              <a:t>anarchism (p. 697) </a:t>
            </a:r>
          </a:p>
        </p:txBody>
      </p:sp>
      <p:sp>
        <p:nvSpPr>
          <p:cNvPr id="3" name="Content Placeholder 2"/>
          <p:cNvSpPr>
            <a:spLocks noGrp="1"/>
          </p:cNvSpPr>
          <p:nvPr>
            <p:ph idx="1"/>
          </p:nvPr>
        </p:nvSpPr>
        <p:spPr>
          <a:xfrm>
            <a:off x="539289" y="4253054"/>
            <a:ext cx="8245909" cy="4056062"/>
          </a:xfrm>
        </p:spPr>
        <p:txBody>
          <a:bodyPr>
            <a:normAutofit/>
          </a:bodyPr>
          <a:lstStyle/>
          <a:p>
            <a:pPr>
              <a:buFont typeface="Arial"/>
              <a:buChar char="•"/>
            </a:pPr>
            <a:r>
              <a:rPr lang="en-US" sz="3200" dirty="0"/>
              <a:t>A political theory that holds that all governments and existing social institutions are unnecessary and advocates a society based on voluntary cooperation. </a:t>
            </a:r>
          </a:p>
        </p:txBody>
      </p:sp>
      <p:pic>
        <p:nvPicPr>
          <p:cNvPr id="4" name="Picture 3"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1875" y="1339419"/>
            <a:ext cx="4491183" cy="2913635"/>
          </a:xfrm>
          <a:prstGeom prst="rect">
            <a:avLst/>
          </a:prstGeom>
        </p:spPr>
      </p:pic>
    </p:spTree>
    <p:extLst>
      <p:ext uri="{BB962C8B-B14F-4D97-AF65-F5344CB8AC3E}">
        <p14:creationId xmlns:p14="http://schemas.microsoft.com/office/powerpoint/2010/main" val="334289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4498"/>
            <a:ext cx="7313613" cy="868362"/>
          </a:xfrm>
        </p:spPr>
        <p:txBody>
          <a:bodyPr/>
          <a:lstStyle/>
          <a:p>
            <a:r>
              <a:rPr lang="en-US" dirty="0"/>
              <a:t>mass society (p. 697)</a:t>
            </a:r>
          </a:p>
        </p:txBody>
      </p:sp>
      <p:sp>
        <p:nvSpPr>
          <p:cNvPr id="3" name="Content Placeholder 2"/>
          <p:cNvSpPr>
            <a:spLocks noGrp="1"/>
          </p:cNvSpPr>
          <p:nvPr>
            <p:ph idx="1"/>
          </p:nvPr>
        </p:nvSpPr>
        <p:spPr>
          <a:xfrm>
            <a:off x="260946" y="3735570"/>
            <a:ext cx="8576442" cy="4056062"/>
          </a:xfrm>
        </p:spPr>
        <p:txBody>
          <a:bodyPr>
            <a:normAutofit/>
          </a:bodyPr>
          <a:lstStyle/>
          <a:p>
            <a:pPr>
              <a:buFont typeface="Arial"/>
              <a:buChar char="•"/>
            </a:pPr>
            <a:r>
              <a:rPr lang="en-US" sz="3200" dirty="0"/>
              <a:t>A society in which the concerns of the majority </a:t>
            </a:r>
            <a:r>
              <a:rPr lang="mr-IN" sz="3200" dirty="0"/>
              <a:t>–</a:t>
            </a:r>
            <a:r>
              <a:rPr lang="en-US" sz="3200" dirty="0"/>
              <a:t> the lower classes </a:t>
            </a:r>
            <a:r>
              <a:rPr lang="mr-IN" sz="3200" dirty="0"/>
              <a:t>–</a:t>
            </a:r>
            <a:r>
              <a:rPr lang="en-US" sz="3200" dirty="0"/>
              <a:t> play a prominent role; characterized by extension of voting rights, an improved standard of living for the lower classes, and mass education. </a:t>
            </a:r>
          </a:p>
        </p:txBody>
      </p:sp>
      <p:pic>
        <p:nvPicPr>
          <p:cNvPr id="4" name="Picture 3" descr="download.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99547" y="1162860"/>
            <a:ext cx="1925073" cy="2310087"/>
          </a:xfrm>
          <a:prstGeom prst="rect">
            <a:avLst/>
          </a:prstGeom>
        </p:spPr>
      </p:pic>
    </p:spTree>
    <p:extLst>
      <p:ext uri="{BB962C8B-B14F-4D97-AF65-F5344CB8AC3E}">
        <p14:creationId xmlns:p14="http://schemas.microsoft.com/office/powerpoint/2010/main" val="34828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plutocrats (p. 702)</a:t>
            </a:r>
          </a:p>
        </p:txBody>
      </p:sp>
      <p:sp>
        <p:nvSpPr>
          <p:cNvPr id="3" name="Content Placeholder 2"/>
          <p:cNvSpPr>
            <a:spLocks noGrp="1"/>
          </p:cNvSpPr>
          <p:nvPr>
            <p:ph idx="1"/>
          </p:nvPr>
        </p:nvSpPr>
        <p:spPr>
          <a:xfrm>
            <a:off x="1331914" y="4528552"/>
            <a:ext cx="7313613" cy="4056062"/>
          </a:xfrm>
        </p:spPr>
        <p:txBody>
          <a:bodyPr>
            <a:normAutofit/>
          </a:bodyPr>
          <a:lstStyle/>
          <a:p>
            <a:pPr>
              <a:buFont typeface="Arial"/>
              <a:buChar char="•"/>
            </a:pPr>
            <a:r>
              <a:rPr lang="en-US" sz="4400" dirty="0"/>
              <a:t>Members of the wealthy elite. </a:t>
            </a:r>
          </a:p>
        </p:txBody>
      </p:sp>
      <p:pic>
        <p:nvPicPr>
          <p:cNvPr id="4" name="Picture 3"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0013" y="1544052"/>
            <a:ext cx="2730500" cy="2984500"/>
          </a:xfrm>
          <a:prstGeom prst="rect">
            <a:avLst/>
          </a:prstGeom>
        </p:spPr>
      </p:pic>
    </p:spTree>
    <p:extLst>
      <p:ext uri="{BB962C8B-B14F-4D97-AF65-F5344CB8AC3E}">
        <p14:creationId xmlns:p14="http://schemas.microsoft.com/office/powerpoint/2010/main" val="1555340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140" y="329287"/>
            <a:ext cx="7313613" cy="868362"/>
          </a:xfrm>
        </p:spPr>
        <p:txBody>
          <a:bodyPr/>
          <a:lstStyle/>
          <a:p>
            <a:r>
              <a:rPr lang="en-US" dirty="0"/>
              <a:t>mass education (p. 708)</a:t>
            </a:r>
          </a:p>
        </p:txBody>
      </p:sp>
      <p:sp>
        <p:nvSpPr>
          <p:cNvPr id="3" name="Content Placeholder 2"/>
          <p:cNvSpPr>
            <a:spLocks noGrp="1"/>
          </p:cNvSpPr>
          <p:nvPr>
            <p:ph idx="1"/>
          </p:nvPr>
        </p:nvSpPr>
        <p:spPr>
          <a:xfrm>
            <a:off x="1210140" y="4066077"/>
            <a:ext cx="7313613" cy="4056062"/>
          </a:xfrm>
        </p:spPr>
        <p:txBody>
          <a:bodyPr>
            <a:normAutofit/>
          </a:bodyPr>
          <a:lstStyle/>
          <a:p>
            <a:pPr>
              <a:buFont typeface="Arial"/>
              <a:buChar char="•"/>
            </a:pPr>
            <a:r>
              <a:rPr lang="en-US" sz="3200" dirty="0"/>
              <a:t>A state-run educational system, usually free and compulsory, that aims to ensure that all children in society have at least a basic education. </a:t>
            </a:r>
          </a:p>
        </p:txBody>
      </p:sp>
      <p:pic>
        <p:nvPicPr>
          <p:cNvPr id="4" name="Picture 3"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2613" y="1339637"/>
            <a:ext cx="3837212" cy="2726440"/>
          </a:xfrm>
          <a:prstGeom prst="rect">
            <a:avLst/>
          </a:prstGeom>
        </p:spPr>
      </p:pic>
    </p:spTree>
    <p:extLst>
      <p:ext uri="{BB962C8B-B14F-4D97-AF65-F5344CB8AC3E}">
        <p14:creationId xmlns:p14="http://schemas.microsoft.com/office/powerpoint/2010/main" val="930807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07522"/>
            <a:ext cx="7313613" cy="868362"/>
          </a:xfrm>
        </p:spPr>
        <p:txBody>
          <a:bodyPr/>
          <a:lstStyle/>
          <a:p>
            <a:r>
              <a:rPr lang="en-US" dirty="0"/>
              <a:t>mass leisure (p. 709)</a:t>
            </a:r>
          </a:p>
        </p:txBody>
      </p:sp>
      <p:sp>
        <p:nvSpPr>
          <p:cNvPr id="3" name="Content Placeholder 2"/>
          <p:cNvSpPr>
            <a:spLocks noGrp="1"/>
          </p:cNvSpPr>
          <p:nvPr>
            <p:ph idx="1"/>
          </p:nvPr>
        </p:nvSpPr>
        <p:spPr>
          <a:xfrm>
            <a:off x="382722" y="3719509"/>
            <a:ext cx="8611234" cy="4056062"/>
          </a:xfrm>
        </p:spPr>
        <p:txBody>
          <a:bodyPr>
            <a:normAutofit/>
          </a:bodyPr>
          <a:lstStyle/>
          <a:p>
            <a:pPr>
              <a:buFont typeface="Arial"/>
              <a:buChar char="•"/>
            </a:pPr>
            <a:r>
              <a:rPr lang="en-US" sz="2800" dirty="0"/>
              <a:t>Forms of leisure that appeal to large numbers of people in a society, including the working classes; emerged at the end of the nineteenth century to provide workers with amusements after work and on weekends; used during the twentieth century by totalitarian states to control the population. </a:t>
            </a:r>
          </a:p>
        </p:txBody>
      </p:sp>
      <p:pic>
        <p:nvPicPr>
          <p:cNvPr id="4" name="Picture 3"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0450" y="1165217"/>
            <a:ext cx="5440311" cy="2554292"/>
          </a:xfrm>
          <a:prstGeom prst="rect">
            <a:avLst/>
          </a:prstGeom>
        </p:spPr>
      </p:pic>
    </p:spTree>
    <p:extLst>
      <p:ext uri="{BB962C8B-B14F-4D97-AF65-F5344CB8AC3E}">
        <p14:creationId xmlns:p14="http://schemas.microsoft.com/office/powerpoint/2010/main" val="3119709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532" y="69057"/>
            <a:ext cx="8489459" cy="868362"/>
          </a:xfrm>
        </p:spPr>
        <p:txBody>
          <a:bodyPr/>
          <a:lstStyle/>
          <a:p>
            <a:r>
              <a:rPr lang="en-US" dirty="0"/>
              <a:t>Ch. 23 AP Thematic Questions</a:t>
            </a:r>
          </a:p>
        </p:txBody>
      </p:sp>
      <p:sp>
        <p:nvSpPr>
          <p:cNvPr id="3" name="Content Placeholder 2"/>
          <p:cNvSpPr>
            <a:spLocks noGrp="1"/>
          </p:cNvSpPr>
          <p:nvPr>
            <p:ph idx="1"/>
          </p:nvPr>
        </p:nvSpPr>
        <p:spPr>
          <a:xfrm>
            <a:off x="330532" y="939333"/>
            <a:ext cx="8489459" cy="5896923"/>
          </a:xfrm>
        </p:spPr>
        <p:txBody>
          <a:bodyPr>
            <a:normAutofit fontScale="85000" lnSpcReduction="20000"/>
          </a:bodyPr>
          <a:lstStyle/>
          <a:p>
            <a:pPr marL="457200" indent="-457200">
              <a:buAutoNum type="arabicPeriod"/>
            </a:pPr>
            <a:r>
              <a:rPr lang="en-US" dirty="0"/>
              <a:t>How did industrialization spread through Germany and most of western Europe in the late nineteenth century?  How did this affect both the politics of the period and the people of those countries?</a:t>
            </a:r>
          </a:p>
          <a:p>
            <a:pPr marL="457200" indent="-457200">
              <a:buAutoNum type="arabicPeriod"/>
            </a:pPr>
            <a:r>
              <a:rPr lang="en-US" dirty="0"/>
              <a:t>What reforms did governments make to better the lives of workers both in the factories and in their homes?</a:t>
            </a:r>
          </a:p>
          <a:p>
            <a:pPr marL="457200" indent="-457200">
              <a:buAutoNum type="arabicPeriod"/>
            </a:pPr>
            <a:r>
              <a:rPr lang="en-US" dirty="0"/>
              <a:t>How did consumerism, brought about by the Second Industrial Revolution, affect the lives of middle-class and working people?</a:t>
            </a:r>
          </a:p>
          <a:p>
            <a:pPr marL="457200" indent="-457200">
              <a:buAutoNum type="arabicPeriod"/>
            </a:pPr>
            <a:r>
              <a:rPr lang="en-US" dirty="0"/>
              <a:t>How did mass political movements work to bring about change in the workplace and in society?  </a:t>
            </a:r>
          </a:p>
          <a:p>
            <a:pPr marL="457200" indent="-457200">
              <a:buAutoNum type="arabicPeriod"/>
            </a:pPr>
            <a:r>
              <a:rPr lang="en-US" dirty="0"/>
              <a:t>How did the beliefs of anarchists and evolutionary socialists differ from earlier forms of socialism?</a:t>
            </a:r>
          </a:p>
          <a:p>
            <a:pPr marL="457200" indent="-457200">
              <a:buAutoNum type="arabicPeriod"/>
            </a:pPr>
            <a:r>
              <a:rPr lang="en-US" dirty="0"/>
              <a:t>What were the gender roles for men and women mandated by the “cult of domesticity”?</a:t>
            </a:r>
          </a:p>
          <a:p>
            <a:pPr marL="457200" indent="-457200">
              <a:buAutoNum type="arabicPeriod"/>
            </a:pPr>
            <a:r>
              <a:rPr lang="en-US" dirty="0"/>
              <a:t>How did bourgeois and working-class families use their increased leisure time?</a:t>
            </a:r>
          </a:p>
          <a:p>
            <a:pPr marL="457200" indent="-457200">
              <a:buAutoNum type="arabicPeriod"/>
            </a:pPr>
            <a:r>
              <a:rPr lang="en-US" dirty="0"/>
              <a:t>To what extent did the old political and social order persist in eastern Europe and Russia?</a:t>
            </a:r>
          </a:p>
        </p:txBody>
      </p:sp>
    </p:spTree>
    <p:extLst>
      <p:ext uri="{BB962C8B-B14F-4D97-AF65-F5344CB8AC3E}">
        <p14:creationId xmlns:p14="http://schemas.microsoft.com/office/powerpoint/2010/main" val="1222127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9057"/>
            <a:ext cx="7313613" cy="868362"/>
          </a:xfrm>
        </p:spPr>
        <p:txBody>
          <a:bodyPr/>
          <a:lstStyle/>
          <a:p>
            <a:r>
              <a:rPr lang="en-US" dirty="0"/>
              <a:t>mass politics (p. 712)</a:t>
            </a:r>
          </a:p>
        </p:txBody>
      </p:sp>
      <p:sp>
        <p:nvSpPr>
          <p:cNvPr id="3" name="Content Placeholder 2"/>
          <p:cNvSpPr>
            <a:spLocks noGrp="1"/>
          </p:cNvSpPr>
          <p:nvPr>
            <p:ph idx="1"/>
          </p:nvPr>
        </p:nvSpPr>
        <p:spPr>
          <a:xfrm>
            <a:off x="469704" y="4128465"/>
            <a:ext cx="8245909" cy="4056062"/>
          </a:xfrm>
        </p:spPr>
        <p:txBody>
          <a:bodyPr>
            <a:normAutofit/>
          </a:bodyPr>
          <a:lstStyle/>
          <a:p>
            <a:pPr>
              <a:buFont typeface="Arial"/>
              <a:buChar char="•"/>
            </a:pPr>
            <a:r>
              <a:rPr lang="en-US" sz="3200" dirty="0"/>
              <a:t>A political order characterized by mass political parties and universal male and (eventually) female suffrage. </a:t>
            </a:r>
          </a:p>
        </p:txBody>
      </p:sp>
      <p:pic>
        <p:nvPicPr>
          <p:cNvPr id="4" name="Picture 3"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7475" y="937419"/>
            <a:ext cx="4288907" cy="3212540"/>
          </a:xfrm>
          <a:prstGeom prst="rect">
            <a:avLst/>
          </a:prstGeom>
        </p:spPr>
      </p:pic>
    </p:spTree>
    <p:extLst>
      <p:ext uri="{BB962C8B-B14F-4D97-AF65-F5344CB8AC3E}">
        <p14:creationId xmlns:p14="http://schemas.microsoft.com/office/powerpoint/2010/main" val="1675884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2312"/>
            <a:ext cx="7313613" cy="868362"/>
          </a:xfrm>
        </p:spPr>
        <p:txBody>
          <a:bodyPr/>
          <a:lstStyle/>
          <a:p>
            <a:r>
              <a:rPr lang="en-US" dirty="0"/>
              <a:t>home rule (p. 712)</a:t>
            </a:r>
          </a:p>
        </p:txBody>
      </p:sp>
      <p:sp>
        <p:nvSpPr>
          <p:cNvPr id="3" name="Content Placeholder 2"/>
          <p:cNvSpPr>
            <a:spLocks noGrp="1"/>
          </p:cNvSpPr>
          <p:nvPr>
            <p:ph idx="1"/>
          </p:nvPr>
        </p:nvSpPr>
        <p:spPr>
          <a:xfrm>
            <a:off x="914400" y="4587927"/>
            <a:ext cx="7313613" cy="4056062"/>
          </a:xfrm>
        </p:spPr>
        <p:txBody>
          <a:bodyPr>
            <a:normAutofit/>
          </a:bodyPr>
          <a:lstStyle/>
          <a:p>
            <a:pPr>
              <a:buFont typeface="Arial"/>
              <a:buChar char="•"/>
            </a:pPr>
            <a:r>
              <a:rPr lang="en-US" sz="3200" dirty="0"/>
              <a:t>In the United Kingdom, self-government by having a separate parliament but not complete independence. </a:t>
            </a:r>
          </a:p>
        </p:txBody>
      </p:sp>
      <p:pic>
        <p:nvPicPr>
          <p:cNvPr id="4" name="Picture 3" descr="no-home-rule-for-ireland-postcard-about-1911-BCR95F.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315077" y="1304629"/>
            <a:ext cx="4630154" cy="3148505"/>
          </a:xfrm>
          <a:prstGeom prst="rect">
            <a:avLst/>
          </a:prstGeom>
        </p:spPr>
      </p:pic>
    </p:spTree>
    <p:extLst>
      <p:ext uri="{BB962C8B-B14F-4D97-AF65-F5344CB8AC3E}">
        <p14:creationId xmlns:p14="http://schemas.microsoft.com/office/powerpoint/2010/main" val="2704066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4917"/>
            <a:ext cx="7313613" cy="868362"/>
          </a:xfrm>
        </p:spPr>
        <p:txBody>
          <a:bodyPr/>
          <a:lstStyle/>
          <a:p>
            <a:r>
              <a:rPr lang="en-US" i="1" dirty="0" err="1"/>
              <a:t>Kulturkampf</a:t>
            </a:r>
            <a:r>
              <a:rPr lang="en-US" i="1" dirty="0"/>
              <a:t> </a:t>
            </a:r>
            <a:r>
              <a:rPr lang="en-US" dirty="0"/>
              <a:t>(p. 714)</a:t>
            </a:r>
            <a:endParaRPr lang="en-US" i="1" dirty="0"/>
          </a:p>
        </p:txBody>
      </p:sp>
      <p:sp>
        <p:nvSpPr>
          <p:cNvPr id="3" name="Content Placeholder 2"/>
          <p:cNvSpPr>
            <a:spLocks noGrp="1"/>
          </p:cNvSpPr>
          <p:nvPr>
            <p:ph idx="1"/>
          </p:nvPr>
        </p:nvSpPr>
        <p:spPr>
          <a:xfrm>
            <a:off x="487100" y="4145860"/>
            <a:ext cx="8454665" cy="4056062"/>
          </a:xfrm>
        </p:spPr>
        <p:txBody>
          <a:bodyPr>
            <a:normAutofit/>
          </a:bodyPr>
          <a:lstStyle/>
          <a:p>
            <a:pPr>
              <a:buFont typeface="Arial"/>
              <a:buChar char="•"/>
            </a:pPr>
            <a:r>
              <a:rPr lang="en-US" sz="3200" dirty="0"/>
              <a:t>“culture conflict”.  The name given to Bismarck’s attack on the Catholic Church in Germany; has come to refer to conflict between church and state anywhere. </a:t>
            </a:r>
          </a:p>
        </p:txBody>
      </p:sp>
      <p:pic>
        <p:nvPicPr>
          <p:cNvPr id="4" name="Picture 3"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1300" y="1102979"/>
            <a:ext cx="4154433" cy="3168361"/>
          </a:xfrm>
          <a:prstGeom prst="rect">
            <a:avLst/>
          </a:prstGeom>
        </p:spPr>
      </p:pic>
    </p:spTree>
    <p:extLst>
      <p:ext uri="{BB962C8B-B14F-4D97-AF65-F5344CB8AC3E}">
        <p14:creationId xmlns:p14="http://schemas.microsoft.com/office/powerpoint/2010/main" val="4088244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4917"/>
            <a:ext cx="7313613" cy="868362"/>
          </a:xfrm>
        </p:spPr>
        <p:txBody>
          <a:bodyPr/>
          <a:lstStyle/>
          <a:p>
            <a:r>
              <a:rPr lang="en-US" dirty="0"/>
              <a:t>nationalities problem (p. 714)</a:t>
            </a:r>
          </a:p>
        </p:txBody>
      </p:sp>
      <p:sp>
        <p:nvSpPr>
          <p:cNvPr id="3" name="Content Placeholder 2"/>
          <p:cNvSpPr>
            <a:spLocks noGrp="1"/>
          </p:cNvSpPr>
          <p:nvPr>
            <p:ph idx="1"/>
          </p:nvPr>
        </p:nvSpPr>
        <p:spPr>
          <a:xfrm>
            <a:off x="382722" y="3648594"/>
            <a:ext cx="8385080" cy="4056062"/>
          </a:xfrm>
        </p:spPr>
        <p:txBody>
          <a:bodyPr>
            <a:normAutofit/>
          </a:bodyPr>
          <a:lstStyle/>
          <a:p>
            <a:pPr>
              <a:buFont typeface="Arial"/>
              <a:buChar char="•"/>
            </a:pPr>
            <a:r>
              <a:rPr lang="en-US" sz="2800" dirty="0"/>
              <a:t>the dilemma faced by the Austro-Hungarian Empire in trying to unite a wide variety of ethnic groups (Austrians, Hungarians, Poles, Croats, Czechs, Serbs, Slovaks, and Slovenes, among others) in an era when nationalism and calls for self-determination were coming to the fore. </a:t>
            </a:r>
          </a:p>
        </p:txBody>
      </p:sp>
      <p:pic>
        <p:nvPicPr>
          <p:cNvPr id="4" name="Picture 3"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2683" y="1093279"/>
            <a:ext cx="3289300" cy="2476500"/>
          </a:xfrm>
          <a:prstGeom prst="rect">
            <a:avLst/>
          </a:prstGeom>
        </p:spPr>
      </p:pic>
    </p:spTree>
    <p:extLst>
      <p:ext uri="{BB962C8B-B14F-4D97-AF65-F5344CB8AC3E}">
        <p14:creationId xmlns:p14="http://schemas.microsoft.com/office/powerpoint/2010/main" val="4055031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083CB-5C12-4E00-9A57-B960968432B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B29F38-5345-4FF0-9D97-27115086538E}"/>
              </a:ext>
            </a:extLst>
          </p:cNvPr>
          <p:cNvSpPr>
            <a:spLocks noGrp="1"/>
          </p:cNvSpPr>
          <p:nvPr>
            <p:ph idx="1"/>
          </p:nvPr>
        </p:nvSpPr>
        <p:spPr/>
        <p:txBody>
          <a:bodyPr>
            <a:normAutofit lnSpcReduction="10000"/>
          </a:bodyPr>
          <a:lstStyle/>
          <a:p>
            <a:pPr marL="0" indent="0">
              <a:buNone/>
            </a:pPr>
            <a:r>
              <a:rPr lang="en-US" dirty="0"/>
              <a:t>7. As bourgeoisie and working class families gained higher wages and leisure time during the 2</a:t>
            </a:r>
            <a:r>
              <a:rPr lang="en-US" baseline="30000" dirty="0"/>
              <a:t>nd</a:t>
            </a:r>
            <a:r>
              <a:rPr lang="en-US" dirty="0"/>
              <a:t> Industrial Revolution, people began to enjoy free time by dancing, touring and playing sports. </a:t>
            </a:r>
          </a:p>
          <a:p>
            <a:pPr marL="0" indent="0">
              <a:buNone/>
            </a:pPr>
            <a:r>
              <a:rPr lang="en-US" dirty="0"/>
              <a:t>8. The extent of the old political and social order persisting in eastern Europe was quite great.  Such examples would include attempts at keeping old political and social orders in Eastern Europe and Russia that were made by both Alexander III and his son Nicholas II.  However, there attempts fell short due to the growth of industrialization and an unrealistic approach. </a:t>
            </a:r>
          </a:p>
        </p:txBody>
      </p:sp>
    </p:spTree>
    <p:extLst>
      <p:ext uri="{BB962C8B-B14F-4D97-AF65-F5344CB8AC3E}">
        <p14:creationId xmlns:p14="http://schemas.microsoft.com/office/powerpoint/2010/main" val="317354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C3483-575F-4FCE-AE6C-4AA60C4D63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D98C374-86C7-444A-B804-9691BD4DE013}"/>
              </a:ext>
            </a:extLst>
          </p:cNvPr>
          <p:cNvSpPr>
            <a:spLocks noGrp="1"/>
          </p:cNvSpPr>
          <p:nvPr>
            <p:ph idx="1"/>
          </p:nvPr>
        </p:nvSpPr>
        <p:spPr>
          <a:xfrm>
            <a:off x="432262" y="503237"/>
            <a:ext cx="8196349" cy="6097067"/>
          </a:xfrm>
        </p:spPr>
        <p:txBody>
          <a:bodyPr>
            <a:normAutofit/>
          </a:bodyPr>
          <a:lstStyle/>
          <a:p>
            <a:pPr marL="0" indent="0">
              <a:buNone/>
            </a:pPr>
            <a:r>
              <a:rPr lang="en-US" dirty="0"/>
              <a:t>4. Mass political movements brought better working conditions, new jobs and a higher demand of work.  Mass political movements also caused urban conditions to improve along with wages to increase and birth rates to drop. </a:t>
            </a:r>
          </a:p>
          <a:p>
            <a:pPr marL="0" indent="0">
              <a:buNone/>
            </a:pPr>
            <a:r>
              <a:rPr lang="en-US" dirty="0"/>
              <a:t>1. Industrialization spread through Germany and other western countries through the use of cartels and the rise of consumerism with the help of having a stable government.  This allowed population growth and improve living conditions while competing socialist parties arose in attempt to counter capitalism. </a:t>
            </a:r>
          </a:p>
          <a:p>
            <a:pPr marL="0" indent="0">
              <a:buNone/>
            </a:pPr>
            <a:r>
              <a:rPr lang="en-US" dirty="0"/>
              <a:t>2.  By raising wages, cutting down work hours, and increasing public leisure, the government bettered the likes of workers at home, while reconstructing factories and improving cleanliness at work. </a:t>
            </a:r>
          </a:p>
        </p:txBody>
      </p:sp>
    </p:spTree>
    <p:extLst>
      <p:ext uri="{BB962C8B-B14F-4D97-AF65-F5344CB8AC3E}">
        <p14:creationId xmlns:p14="http://schemas.microsoft.com/office/powerpoint/2010/main" val="708796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6E3D22-5AD7-42B1-9898-A546750C9652}"/>
              </a:ext>
            </a:extLst>
          </p:cNvPr>
          <p:cNvSpPr>
            <a:spLocks noGrp="1"/>
          </p:cNvSpPr>
          <p:nvPr>
            <p:ph idx="1"/>
          </p:nvPr>
        </p:nvSpPr>
        <p:spPr>
          <a:xfrm>
            <a:off x="659218" y="99200"/>
            <a:ext cx="7910624" cy="7003349"/>
          </a:xfrm>
        </p:spPr>
        <p:txBody>
          <a:bodyPr>
            <a:normAutofit fontScale="70000" lnSpcReduction="20000"/>
          </a:bodyPr>
          <a:lstStyle/>
          <a:p>
            <a:pPr marL="457200" indent="-457200">
              <a:buAutoNum type="arabicPeriod"/>
            </a:pPr>
            <a:r>
              <a:rPr lang="en-US" sz="5100" dirty="0"/>
              <a:t>Marxism </a:t>
            </a:r>
          </a:p>
          <a:p>
            <a:pPr marL="457200" indent="-457200">
              <a:buAutoNum type="arabicPeriod"/>
            </a:pPr>
            <a:r>
              <a:rPr lang="en-US" sz="5100" dirty="0"/>
              <a:t> Revisionism</a:t>
            </a:r>
          </a:p>
          <a:p>
            <a:pPr marL="457200" indent="-457200">
              <a:buAutoNum type="arabicPeriod"/>
            </a:pPr>
            <a:r>
              <a:rPr lang="en-US" sz="5100" dirty="0"/>
              <a:t>Mass society</a:t>
            </a:r>
          </a:p>
          <a:p>
            <a:pPr marL="457200" indent="-457200">
              <a:buAutoNum type="arabicPeriod"/>
            </a:pPr>
            <a:r>
              <a:rPr lang="en-US" sz="5100" dirty="0"/>
              <a:t>Cartels</a:t>
            </a:r>
          </a:p>
          <a:p>
            <a:pPr marL="457200" indent="-457200">
              <a:buAutoNum type="arabicPeriod"/>
            </a:pPr>
            <a:r>
              <a:rPr lang="en-US" sz="5100" dirty="0"/>
              <a:t>Home rule </a:t>
            </a:r>
          </a:p>
          <a:p>
            <a:pPr marL="457200" indent="-457200">
              <a:buAutoNum type="arabicPeriod"/>
            </a:pPr>
            <a:r>
              <a:rPr lang="en-US" sz="5100" dirty="0"/>
              <a:t>Plutocrats</a:t>
            </a:r>
          </a:p>
          <a:p>
            <a:pPr marL="457200" indent="-457200">
              <a:buAutoNum type="arabicPeriod"/>
            </a:pPr>
            <a:r>
              <a:rPr lang="en-US" sz="5100" dirty="0"/>
              <a:t>Kulturkampf</a:t>
            </a:r>
          </a:p>
          <a:p>
            <a:pPr marL="457200" indent="-457200">
              <a:buAutoNum type="arabicPeriod"/>
            </a:pPr>
            <a:r>
              <a:rPr lang="en-US" sz="5100" dirty="0"/>
              <a:t>Nationalities problem</a:t>
            </a:r>
          </a:p>
          <a:p>
            <a:pPr marL="457200" indent="-457200">
              <a:buAutoNum type="arabicPeriod"/>
            </a:pPr>
            <a:r>
              <a:rPr lang="en-US" sz="5100" dirty="0"/>
              <a:t>Mass leisure</a:t>
            </a:r>
          </a:p>
          <a:p>
            <a:pPr marL="457200" indent="-457200">
              <a:buAutoNum type="arabicPeriod"/>
            </a:pPr>
            <a:r>
              <a:rPr lang="en-US" sz="5100" dirty="0"/>
              <a:t>anarchism</a:t>
            </a:r>
          </a:p>
          <a:p>
            <a:pPr marL="457200" indent="-457200">
              <a:buAutoNum type="arabicPeriod"/>
            </a:pPr>
            <a:endParaRPr lang="en-US" dirty="0"/>
          </a:p>
          <a:p>
            <a:pPr marL="457200" indent="-457200">
              <a:buAutoNum type="arabicPeriod"/>
            </a:pPr>
            <a:endParaRPr lang="en-US" dirty="0"/>
          </a:p>
        </p:txBody>
      </p:sp>
    </p:spTree>
    <p:extLst>
      <p:ext uri="{BB962C8B-B14F-4D97-AF65-F5344CB8AC3E}">
        <p14:creationId xmlns:p14="http://schemas.microsoft.com/office/powerpoint/2010/main" val="87245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EC7D3-F9D8-491E-AFF1-A501F93F36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EFC820-3F53-45FB-B075-82CFC66D8E93}"/>
              </a:ext>
            </a:extLst>
          </p:cNvPr>
          <p:cNvSpPr>
            <a:spLocks noGrp="1"/>
          </p:cNvSpPr>
          <p:nvPr>
            <p:ph idx="1"/>
          </p:nvPr>
        </p:nvSpPr>
        <p:spPr/>
        <p:txBody>
          <a:bodyPr/>
          <a:lstStyle/>
          <a:p>
            <a:pPr marL="0" indent="0">
              <a:buNone/>
            </a:pPr>
            <a:r>
              <a:rPr lang="en-US" dirty="0"/>
              <a:t>6. In the 19</a:t>
            </a:r>
            <a:r>
              <a:rPr lang="en-US" baseline="30000" dirty="0"/>
              <a:t>th</a:t>
            </a:r>
            <a:r>
              <a:rPr lang="en-US" dirty="0"/>
              <a:t> century, women remained legally inferior displayed by the cult of domesticity and their concept of a “true women”, consisting of piety, purity, submission and domesticity; men were expected to financially support the family. </a:t>
            </a:r>
          </a:p>
          <a:p>
            <a:pPr marL="0" indent="0">
              <a:buNone/>
            </a:pPr>
            <a:r>
              <a:rPr lang="en-US" dirty="0"/>
              <a:t>3.  Consumerism changed the lives of Europeans because since prices were lowering, they could invest on consumer goods, ultimately improving money values, forms of entertainment, and living conditions. </a:t>
            </a:r>
          </a:p>
        </p:txBody>
      </p:sp>
    </p:spTree>
    <p:extLst>
      <p:ext uri="{BB962C8B-B14F-4D97-AF65-F5344CB8AC3E}">
        <p14:creationId xmlns:p14="http://schemas.microsoft.com/office/powerpoint/2010/main" val="383545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52567-610A-4F4F-AB32-3782DE4D0AC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1D35A6D-7638-41F1-8FA5-EC3A11F39E0F}"/>
              </a:ext>
            </a:extLst>
          </p:cNvPr>
          <p:cNvSpPr>
            <a:spLocks noGrp="1"/>
          </p:cNvSpPr>
          <p:nvPr>
            <p:ph idx="1"/>
          </p:nvPr>
        </p:nvSpPr>
        <p:spPr/>
        <p:txBody>
          <a:bodyPr/>
          <a:lstStyle/>
          <a:p>
            <a:pPr marL="0" indent="0">
              <a:buNone/>
            </a:pPr>
            <a:r>
              <a:rPr lang="en-US" dirty="0"/>
              <a:t>5. Early socialism and the anarchist alternative wanted to completely abolish the government evolutionary socialism however wanted to keep the government but change the process from within like early socialism they weren’t violent at all.  Early socialist believed that people reveal their natural goodness by living in a cooperative environment like the evolutionary socialists. </a:t>
            </a:r>
          </a:p>
        </p:txBody>
      </p:sp>
    </p:spTree>
    <p:extLst>
      <p:ext uri="{BB962C8B-B14F-4D97-AF65-F5344CB8AC3E}">
        <p14:creationId xmlns:p14="http://schemas.microsoft.com/office/powerpoint/2010/main" val="3731105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5086" y="97461"/>
            <a:ext cx="6638914" cy="1914144"/>
          </a:xfrm>
        </p:spPr>
        <p:txBody>
          <a:bodyPr/>
          <a:lstStyle/>
          <a:p>
            <a:r>
              <a:rPr lang="en-US" dirty="0"/>
              <a:t>Ch. 23 Mass Society in an “Age of Progress,” 1871-1894</a:t>
            </a:r>
          </a:p>
        </p:txBody>
      </p:sp>
      <p:sp>
        <p:nvSpPr>
          <p:cNvPr id="3" name="Subtitle 2"/>
          <p:cNvSpPr>
            <a:spLocks noGrp="1"/>
          </p:cNvSpPr>
          <p:nvPr>
            <p:ph type="subTitle" idx="1"/>
          </p:nvPr>
        </p:nvSpPr>
        <p:spPr>
          <a:xfrm>
            <a:off x="3270973" y="4099905"/>
            <a:ext cx="6477000" cy="1174088"/>
          </a:xfrm>
        </p:spPr>
        <p:txBody>
          <a:bodyPr>
            <a:normAutofit/>
          </a:bodyPr>
          <a:lstStyle/>
          <a:p>
            <a:r>
              <a:rPr lang="en-US" sz="7200" dirty="0"/>
              <a:t>Key Terms</a:t>
            </a:r>
          </a:p>
        </p:txBody>
      </p:sp>
    </p:spTree>
    <p:extLst>
      <p:ext uri="{BB962C8B-B14F-4D97-AF65-F5344CB8AC3E}">
        <p14:creationId xmlns:p14="http://schemas.microsoft.com/office/powerpoint/2010/main" val="410987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9057"/>
            <a:ext cx="7313613" cy="868362"/>
          </a:xfrm>
        </p:spPr>
        <p:txBody>
          <a:bodyPr/>
          <a:lstStyle/>
          <a:p>
            <a:r>
              <a:rPr lang="en-US" dirty="0"/>
              <a:t>tariffs (p. 688)</a:t>
            </a:r>
          </a:p>
        </p:txBody>
      </p:sp>
      <p:sp>
        <p:nvSpPr>
          <p:cNvPr id="3" name="Content Placeholder 2"/>
          <p:cNvSpPr>
            <a:spLocks noGrp="1"/>
          </p:cNvSpPr>
          <p:nvPr>
            <p:ph idx="1"/>
          </p:nvPr>
        </p:nvSpPr>
        <p:spPr>
          <a:xfrm>
            <a:off x="452307" y="4605322"/>
            <a:ext cx="8419873" cy="4056062"/>
          </a:xfrm>
        </p:spPr>
        <p:txBody>
          <a:bodyPr>
            <a:normAutofit/>
          </a:bodyPr>
          <a:lstStyle/>
          <a:p>
            <a:pPr>
              <a:buFont typeface="Arial"/>
              <a:buChar char="•"/>
            </a:pPr>
            <a:r>
              <a:rPr lang="en-US" sz="3200" dirty="0"/>
              <a:t>Duties (taxes) imposed on imported goods, usually to raise revenue and to discourage imports and protect domestic industries.</a:t>
            </a:r>
          </a:p>
        </p:txBody>
      </p:sp>
      <p:pic>
        <p:nvPicPr>
          <p:cNvPr id="4" name="Picture 3" descr="unname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4207" y="1053815"/>
            <a:ext cx="5682413" cy="3551508"/>
          </a:xfrm>
          <a:prstGeom prst="rect">
            <a:avLst/>
          </a:prstGeom>
        </p:spPr>
      </p:pic>
    </p:spTree>
    <p:extLst>
      <p:ext uri="{BB962C8B-B14F-4D97-AF65-F5344CB8AC3E}">
        <p14:creationId xmlns:p14="http://schemas.microsoft.com/office/powerpoint/2010/main" val="287432555"/>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11360</TotalTime>
  <Words>1152</Words>
  <Application>Microsoft Office PowerPoint</Application>
  <PresentationFormat>On-screen Show (4:3)</PresentationFormat>
  <Paragraphs>66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Goudy Old Style</vt:lpstr>
      <vt:lpstr>Impact</vt:lpstr>
      <vt:lpstr>Rockwell</vt:lpstr>
      <vt:lpstr>Inkwell</vt:lpstr>
      <vt:lpstr>Ch. 23 AP Thematic Questions</vt:lpstr>
      <vt:lpstr>Ch. 23 AP Thematic Questions</vt:lpstr>
      <vt:lpstr>PowerPoint Presentation</vt:lpstr>
      <vt:lpstr>PowerPoint Presentation</vt:lpstr>
      <vt:lpstr>PowerPoint Presentation</vt:lpstr>
      <vt:lpstr>PowerPoint Presentation</vt:lpstr>
      <vt:lpstr>PowerPoint Presentation</vt:lpstr>
      <vt:lpstr>Ch. 23 Mass Society in an “Age of Progress,” 1871-1894</vt:lpstr>
      <vt:lpstr>tariffs (p. 688)</vt:lpstr>
      <vt:lpstr>cartels (p. 688)</vt:lpstr>
      <vt:lpstr>depression (p. 690)</vt:lpstr>
      <vt:lpstr>Marxism (p. 695)</vt:lpstr>
      <vt:lpstr>evolutionary socialism (p. 695)</vt:lpstr>
      <vt:lpstr>revisionism (p. 695)</vt:lpstr>
      <vt:lpstr>anarchism (p. 697) </vt:lpstr>
      <vt:lpstr>mass society (p. 697)</vt:lpstr>
      <vt:lpstr>plutocrats (p. 702)</vt:lpstr>
      <vt:lpstr>mass education (p. 708)</vt:lpstr>
      <vt:lpstr>mass leisure (p. 709)</vt:lpstr>
      <vt:lpstr>mass politics (p. 712)</vt:lpstr>
      <vt:lpstr>home rule (p. 712)</vt:lpstr>
      <vt:lpstr>Kulturkampf (p. 714)</vt:lpstr>
      <vt:lpstr>nationalities problem (p. 714)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23 Mass Society in an “Age of Progress,” 1871-1894</dc:title>
  <dc:creator>Katie Frazer</dc:creator>
  <cp:lastModifiedBy>Palmer, Robert</cp:lastModifiedBy>
  <cp:revision>12</cp:revision>
  <dcterms:created xsi:type="dcterms:W3CDTF">2019-02-12T01:44:50Z</dcterms:created>
  <dcterms:modified xsi:type="dcterms:W3CDTF">2019-02-20T15:07:41Z</dcterms:modified>
</cp:coreProperties>
</file>