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5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6934-D7C0-4848-A5DE-511B726A9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2BDE3-B59D-429B-A10C-482DF783F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D621-8FFF-4D4F-A5FB-DC125C47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9592-F8DD-4F10-BD20-6FF1FA427CC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56CBB-7A96-497A-8F21-CF626B75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1ECD0-E008-44F0-A880-B719E92A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5417-4123-4C5C-8F7E-93306352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7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FD4F-381E-4C86-8F19-2CC3E668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D7802-D2DD-4E68-A9B9-14C8C8794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0A0B-987C-4D92-8DBE-B218BE56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9592-F8DD-4F10-BD20-6FF1FA427CC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A717E-162C-4C35-9535-669B78D3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EE9C-533D-4A46-8FAA-C044CACF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5417-4123-4C5C-8F7E-93306352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7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1AA9B5-7316-45C5-AC83-297AA7363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8A09C-0D2B-4D26-AFD1-80A2B39B8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008A9-C438-4828-AAE4-4A76FFFA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9592-F8DD-4F10-BD20-6FF1FA427CC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46503-4A5B-4908-813A-96E8A37A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9F1E4-9736-4B1F-A5CF-DBBB3909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5417-4123-4C5C-8F7E-93306352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FB6B-5468-4EB3-9185-5CA2FB3A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00966-FC40-403C-BFDB-22F37CEE5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D7069-7E65-4A65-BFA1-E87A9D1D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9592-F8DD-4F10-BD20-6FF1FA427CC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26A99-6238-4232-AC02-AD55E00E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2EDE-5164-4845-81EF-4C9C5D5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5417-4123-4C5C-8F7E-93306352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95AE0-74B1-4788-9054-A486EA3F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FBFCC-9649-4226-9370-D7B2746AE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FE16D-7900-4CA0-AA2D-2DAAD0CD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9592-F8DD-4F10-BD20-6FF1FA427CC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07A83-AA15-41CE-A57D-EBDB4101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20B2E-0A58-47D1-86AE-A0253D7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5417-4123-4C5C-8F7E-93306352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E668-2C7F-4D00-BF8B-3294D448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9D9D-8488-4042-BBB7-CFA902BC2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AAF43-9540-42F1-A982-E6F5C7092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A2CDC-C2A1-44E9-AC8A-680E3BE9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9592-F8DD-4F10-BD20-6FF1FA427CC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0AB3B-1685-42BE-A380-8803280D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5E5EF-B8F9-4CD4-AAF8-CC5F82A1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5417-4123-4C5C-8F7E-93306352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0129-DC3B-407D-933B-9A0A21FE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35ED0-5D38-4483-8630-7EF49F896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91237-53A1-4B81-AF4D-3704EDE34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FC50F-C78A-430F-A798-45F858677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F0760-306F-4F54-A5B1-24802FB52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B96EDA-F099-4650-BDBE-0D784B5B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9592-F8DD-4F10-BD20-6FF1FA427CC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B0E59-D5A9-44A4-8568-686FCCD7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5DBB5-97F9-4CD8-A432-3C7E5C6F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5417-4123-4C5C-8F7E-93306352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1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AA13-CB7D-4C4F-81EE-D9CDB523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324D9-16DD-48E0-B3AB-98662ECF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9592-F8DD-4F10-BD20-6FF1FA427CC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CF499-C550-426A-9AF5-973709D8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08490-B125-4D4E-A528-4DA5E5A7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5417-4123-4C5C-8F7E-93306352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0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3351B-29E3-48BD-9839-BD5150C2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9592-F8DD-4F10-BD20-6FF1FA427CC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E348E-5308-495A-8026-4D4265A6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10B25-3FAC-4425-A5F5-EB421E1E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5417-4123-4C5C-8F7E-93306352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7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D7D4-ECB0-4D67-8394-70E62B29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6A5E-A90D-4B5C-9EAE-95005D8C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376F3-9403-46BA-A12C-546D4F398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4AE33-B9CF-4AC6-A65F-0E214EF8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9592-F8DD-4F10-BD20-6FF1FA427CC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A4140-69CE-4897-9F73-88DE8B02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F0C12-ABF2-47F4-BD9A-5B9864A3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5417-4123-4C5C-8F7E-93306352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7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7B3A-502F-4380-A0E3-D070FEAC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64F83-A3FE-4E1D-87E4-A18153C07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BDDAB-DC66-4378-A10E-82374F7C8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AF294-B4F9-400E-96DA-226232C8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9592-F8DD-4F10-BD20-6FF1FA427CC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C3725-4FAF-4E5B-9E76-F53C40CD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983F6-D736-4A2D-984C-1FBC9D46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5417-4123-4C5C-8F7E-93306352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97303-B591-4E55-BA4E-B67A3593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8CEE6-3889-4B99-BDF6-3BBBDBCB0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BAF2-EC1A-4485-9944-E98A412D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99592-F8DD-4F10-BD20-6FF1FA427CC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7E0B6-323D-4FC3-BDAB-06F72306B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CA35E-6EED-492F-BFEE-9020C558B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E5417-4123-4C5C-8F7E-93306352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nMa-Sm9H4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C90C-0A7F-4F18-B348-D9A047D0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121" y="-787400"/>
            <a:ext cx="1109207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Geography of Latin America:  </a:t>
            </a:r>
            <a:r>
              <a:rPr lang="en-US" sz="53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Human-Environment Interaction</a:t>
            </a:r>
          </a:p>
        </p:txBody>
      </p:sp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EC34FA9A-668E-45C6-B2B2-D5BC95702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10" y="1918177"/>
            <a:ext cx="3073840" cy="3582352"/>
          </a:xfrm>
          <a:prstGeom prst="rect">
            <a:avLst/>
          </a:prstGeom>
        </p:spPr>
      </p:pic>
      <p:pic>
        <p:nvPicPr>
          <p:cNvPr id="7" name="Picture 6" descr="A view of a rocky mountain&#10;&#10;Description generated with very high confidence">
            <a:extLst>
              <a:ext uri="{FF2B5EF4-FFF2-40B4-BE49-F238E27FC236}">
                <a16:creationId xmlns:a16="http://schemas.microsoft.com/office/drawing/2014/main" id="{C178A1FE-95D1-47C9-B051-3AF6EB567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0" y="1918178"/>
            <a:ext cx="4269089" cy="3582352"/>
          </a:xfrm>
          <a:prstGeom prst="rect">
            <a:avLst/>
          </a:prstGeom>
        </p:spPr>
      </p:pic>
      <p:pic>
        <p:nvPicPr>
          <p:cNvPr id="9" name="Picture 8" descr="A tree in a forest&#10;&#10;Description generated with high confidence">
            <a:extLst>
              <a:ext uri="{FF2B5EF4-FFF2-40B4-BE49-F238E27FC236}">
                <a16:creationId xmlns:a16="http://schemas.microsoft.com/office/drawing/2014/main" id="{05B5E099-466D-4554-88E8-1EA4CC46B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10" y="1918177"/>
            <a:ext cx="4234657" cy="35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F37E-4544-4E79-A8E4-1DE54AB5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Tourism:  Positive and Negative Impacts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A145E-5891-498B-9330-E42B48A5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43818"/>
            <a:ext cx="10515600" cy="4351338"/>
          </a:xfrm>
        </p:spPr>
        <p:txBody>
          <a:bodyPr/>
          <a:lstStyle/>
          <a:p>
            <a:r>
              <a:rPr lang="en-US" sz="3600" dirty="0">
                <a:latin typeface="Baskerville Old Face" panose="02020602080505020303" pitchFamily="18" charset="0"/>
              </a:rPr>
              <a:t>Advantages: </a:t>
            </a:r>
          </a:p>
          <a:p>
            <a:pPr marL="0" indent="0">
              <a:buNone/>
            </a:pPr>
            <a:r>
              <a:rPr lang="en-US" sz="3600" dirty="0">
                <a:latin typeface="Baskerville Old Face" panose="02020602080505020303" pitchFamily="18" charset="0"/>
              </a:rPr>
              <a:t>	1. </a:t>
            </a:r>
            <a:r>
              <a:rPr lang="en-US" sz="36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Creates jobs in the local economy</a:t>
            </a:r>
          </a:p>
          <a:p>
            <a:pPr marL="0" indent="0">
              <a:buNone/>
            </a:pPr>
            <a:r>
              <a:rPr lang="en-US" sz="3600" dirty="0">
                <a:latin typeface="Baskerville Old Face" panose="02020602080505020303" pitchFamily="18" charset="0"/>
              </a:rPr>
              <a:t>	2.  Brings </a:t>
            </a:r>
            <a:r>
              <a:rPr lang="en-US" sz="36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money</a:t>
            </a:r>
            <a:r>
              <a:rPr lang="en-US" sz="3600" dirty="0">
                <a:latin typeface="Baskerville Old Face" panose="02020602080505020303" pitchFamily="18" charset="0"/>
              </a:rPr>
              <a:t> into local business and industry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erson standing next to a tree&#10;&#10;Description generated with very high confidence">
            <a:extLst>
              <a:ext uri="{FF2B5EF4-FFF2-40B4-BE49-F238E27FC236}">
                <a16:creationId xmlns:a16="http://schemas.microsoft.com/office/drawing/2014/main" id="{7899815A-39DF-48C1-9768-23B3F698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3305116"/>
            <a:ext cx="4316186" cy="3232973"/>
          </a:xfrm>
          <a:prstGeom prst="rect">
            <a:avLst/>
          </a:prstGeom>
        </p:spPr>
      </p:pic>
      <p:pic>
        <p:nvPicPr>
          <p:cNvPr id="7" name="Picture 6" descr="A group of people standing around a table&#10;&#10;Description generated with very high confidence">
            <a:extLst>
              <a:ext uri="{FF2B5EF4-FFF2-40B4-BE49-F238E27FC236}">
                <a16:creationId xmlns:a16="http://schemas.microsoft.com/office/drawing/2014/main" id="{F370F5DA-598B-4D10-9EB9-3D318D151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3305116"/>
            <a:ext cx="4735286" cy="32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C15FB-35C6-4404-9282-3C307501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1887"/>
            <a:ext cx="10515600" cy="4351338"/>
          </a:xfrm>
        </p:spPr>
        <p:txBody>
          <a:bodyPr/>
          <a:lstStyle/>
          <a:p>
            <a:r>
              <a:rPr lang="en-US" sz="4000" dirty="0">
                <a:latin typeface="Baskerville Old Face" panose="02020602080505020303" pitchFamily="18" charset="0"/>
              </a:rPr>
              <a:t>Disadvantages</a:t>
            </a:r>
          </a:p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	1. 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Congestion</a:t>
            </a:r>
            <a:r>
              <a:rPr lang="en-US" dirty="0">
                <a:latin typeface="Baskerville Old Face" panose="02020602080505020303" pitchFamily="18" charset="0"/>
              </a:rPr>
              <a:t> and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pollution</a:t>
            </a:r>
          </a:p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	2.  Gap between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rich tourists and less well-off local residents.</a:t>
            </a:r>
          </a:p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	3.  Local governments can run up large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public debts by borrowing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	     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money to build tourist facilities.  </a:t>
            </a:r>
          </a:p>
        </p:txBody>
      </p:sp>
      <p:pic>
        <p:nvPicPr>
          <p:cNvPr id="5" name="Picture 4" descr="A city street filled with lots of traffic&#10;&#10;Description generated with high confidence">
            <a:extLst>
              <a:ext uri="{FF2B5EF4-FFF2-40B4-BE49-F238E27FC236}">
                <a16:creationId xmlns:a16="http://schemas.microsoft.com/office/drawing/2014/main" id="{F77EB961-3FBD-4D99-B129-830CDA036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3429000"/>
            <a:ext cx="5695950" cy="3200400"/>
          </a:xfrm>
          <a:prstGeom prst="rect">
            <a:avLst/>
          </a:prstGeom>
        </p:spPr>
      </p:pic>
      <p:pic>
        <p:nvPicPr>
          <p:cNvPr id="7" name="Picture 6" descr="A large city landscape&#10;&#10;Description generated with very high confidence">
            <a:extLst>
              <a:ext uri="{FF2B5EF4-FFF2-40B4-BE49-F238E27FC236}">
                <a16:creationId xmlns:a16="http://schemas.microsoft.com/office/drawing/2014/main" id="{0C2A475C-526A-4732-9A41-689DEC3C0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40" y="3429000"/>
            <a:ext cx="5695950" cy="31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5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C2B57819-1D46-407E-9A84-5D0A1083C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61" y="2806065"/>
            <a:ext cx="2927711" cy="3722166"/>
          </a:xfrm>
          <a:prstGeom prst="rect">
            <a:avLst/>
          </a:prstGeom>
        </p:spPr>
      </p:pic>
      <p:pic>
        <p:nvPicPr>
          <p:cNvPr id="7" name="Picture 6" descr="A snow covered mountain&#10;&#10;Description generated with high confidence">
            <a:extLst>
              <a:ext uri="{FF2B5EF4-FFF2-40B4-BE49-F238E27FC236}">
                <a16:creationId xmlns:a16="http://schemas.microsoft.com/office/drawing/2014/main" id="{11FB7334-F8F8-473A-B900-78A3722D1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59" y="137343"/>
            <a:ext cx="3737317" cy="2455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38AF8-DA7F-46C3-B234-21105406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6" y="-420007"/>
            <a:ext cx="7709837" cy="2455566"/>
          </a:xfrm>
        </p:spPr>
        <p:txBody>
          <a:bodyPr>
            <a:noAutofit/>
          </a:bodyPr>
          <a:lstStyle/>
          <a:p>
            <a:br>
              <a:rPr lang="en-US" sz="3200" b="1" dirty="0">
                <a:latin typeface="Baskerville Old Face" panose="02020602080505020303" pitchFamily="18" charset="0"/>
              </a:rPr>
            </a:br>
            <a:r>
              <a:rPr lang="en-US" sz="3200" b="1" dirty="0">
                <a:latin typeface="Baskerville Old Face" panose="02020602080505020303" pitchFamily="18" charset="0"/>
              </a:rPr>
              <a:t>	</a:t>
            </a:r>
            <a:r>
              <a:rPr lang="en-US" b="1" dirty="0">
                <a:latin typeface="Baskerville Old Face" panose="02020602080505020303" pitchFamily="18" charset="0"/>
              </a:rPr>
              <a:t>“A human perspective” </a:t>
            </a:r>
            <a:endParaRPr lang="en-US" b="1" i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D07C9-AA36-4584-94C6-A3CA0F6E4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2" y="2011679"/>
            <a:ext cx="7174247" cy="420624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High in the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Andes Mountains</a:t>
            </a:r>
            <a:r>
              <a:rPr lang="en-US" dirty="0">
                <a:latin typeface="Baskerville Old Face" panose="02020602080505020303" pitchFamily="18" charset="0"/>
              </a:rPr>
              <a:t>, in what is present-day Peru,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the ancient Inca </a:t>
            </a:r>
            <a:r>
              <a:rPr lang="en-US" dirty="0">
                <a:latin typeface="Baskerville Old Face" panose="02020602080505020303" pitchFamily="18" charset="0"/>
              </a:rPr>
              <a:t>needed fields in which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to grow crops.</a:t>
            </a: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By the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1200s</a:t>
            </a:r>
            <a:r>
              <a:rPr lang="en-US" dirty="0">
                <a:latin typeface="Baskerville Old Face" panose="02020602080505020303" pitchFamily="18" charset="0"/>
              </a:rPr>
              <a:t>, in the high lands around their capital of Cuzco and elsewhere, the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Inca carved terraces </a:t>
            </a:r>
            <a:r>
              <a:rPr lang="en-US" dirty="0">
                <a:latin typeface="Baskerville Old Face" panose="02020602080505020303" pitchFamily="18" charset="0"/>
              </a:rPr>
              <a:t>out of the steep sides of the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Andes Mountains </a:t>
            </a:r>
            <a:r>
              <a:rPr lang="en-US" dirty="0">
                <a:latin typeface="Baskerville Old Face" panose="02020602080505020303" pitchFamily="18" charset="0"/>
              </a:rPr>
              <a:t>as well as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irrigation channels. </a:t>
            </a:r>
          </a:p>
        </p:txBody>
      </p:sp>
    </p:spTree>
    <p:extLst>
      <p:ext uri="{BB962C8B-B14F-4D97-AF65-F5344CB8AC3E}">
        <p14:creationId xmlns:p14="http://schemas.microsoft.com/office/powerpoint/2010/main" val="122868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0301-5BD6-4565-877A-F36194D1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" y="250825"/>
            <a:ext cx="10843260" cy="20808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askerville Old Face" panose="02020602080505020303" pitchFamily="18" charset="0"/>
              </a:rPr>
              <a:t>Machu Picchu – Short Video Questions</a:t>
            </a: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dirty="0">
                <a:latin typeface="Baskerville Old Face" panose="02020602080505020303" pitchFamily="18" charset="0"/>
                <a:hlinkClick r:id="rId2"/>
              </a:rPr>
              <a:t>https://www.youtube.com/watch?v=cnMa-Sm9H4k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9E131-37AD-4C3D-BE9B-E73F93E1E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0835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Where is Machu Picchu located?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Which ancient empire flourished with Machu Picchu at the center?</a:t>
            </a: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When was it built?</a:t>
            </a: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How is the architectural design of Machu Picchu related to the theme of Human environment interaction?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5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4F6814-96D5-4463-898E-405CC0C401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grass, outdoor, sky, man&#10;&#10;Description generated with very high confidence">
            <a:extLst>
              <a:ext uri="{FF2B5EF4-FFF2-40B4-BE49-F238E27FC236}">
                <a16:creationId xmlns:a16="http://schemas.microsoft.com/office/drawing/2014/main" id="{60D52FAF-9099-4E41-99E1-9B9315363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r="1505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5" name="Picture 4" descr="A picture containing grass, tree, outdoor&#10;&#10;Description generated with very high confidence">
            <a:extLst>
              <a:ext uri="{FF2B5EF4-FFF2-40B4-BE49-F238E27FC236}">
                <a16:creationId xmlns:a16="http://schemas.microsoft.com/office/drawing/2014/main" id="{4AA91CD2-6B77-4038-A5A4-D1E0461E16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1" b="412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9157C5-CA56-4A8A-9046-94ADC520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3" y="306909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Baskerville Old Face" panose="02020602080505020303" pitchFamily="18" charset="0"/>
              </a:rPr>
              <a:t>Agriculture reshapes 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34E5-BEC4-4211-924A-D638A246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63" y="1491092"/>
            <a:ext cx="6833967" cy="3972448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Slash-and-Burn:  </a:t>
            </a:r>
            <a:r>
              <a:rPr lang="en-US" dirty="0">
                <a:latin typeface="Baskerville Old Face" panose="02020602080505020303" pitchFamily="18" charset="0"/>
              </a:rPr>
              <a:t>to clear fields,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native peoples used the slash-and-burn technique </a:t>
            </a:r>
            <a:r>
              <a:rPr lang="en-US" dirty="0">
                <a:latin typeface="Baskerville Old Face" panose="02020602080505020303" pitchFamily="18" charset="0"/>
              </a:rPr>
              <a:t>– they cut trees, brush, and grasses and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burned</a:t>
            </a:r>
            <a:r>
              <a:rPr lang="en-US" u="sng" dirty="0">
                <a:latin typeface="Baskerville Old Face" panose="02020602080505020303" pitchFamily="18" charset="0"/>
              </a:rPr>
              <a:t> </a:t>
            </a:r>
            <a:r>
              <a:rPr lang="en-US" dirty="0">
                <a:latin typeface="Baskerville Old Face" panose="02020602080505020303" pitchFamily="18" charset="0"/>
              </a:rPr>
              <a:t>the debris to clear the field.  </a:t>
            </a: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Today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,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farmers practice the same method</a:t>
            </a:r>
            <a:r>
              <a:rPr lang="en-US" u="sng" dirty="0">
                <a:latin typeface="Baskerville Old Face" panose="02020602080505020303" pitchFamily="18" charset="0"/>
              </a:rPr>
              <a:t> </a:t>
            </a:r>
            <a:r>
              <a:rPr lang="en-US" dirty="0">
                <a:latin typeface="Baskerville Old Face" panose="02020602080505020303" pitchFamily="18" charset="0"/>
              </a:rPr>
              <a:t>as they  move into the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Amazon River basin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>
                <a:latin typeface="Baskerville Old Face" panose="02020602080505020303" pitchFamily="18" charset="0"/>
              </a:rPr>
              <a:t>in Brazil and clear land for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farming in the rain forest. </a:t>
            </a:r>
          </a:p>
          <a:p>
            <a:pPr marL="0" indent="0">
              <a:buNone/>
            </a:pPr>
            <a:endParaRPr lang="en-US" sz="2400" u="sng" dirty="0">
              <a:latin typeface="Baskerville Old Face" panose="02020602080505020303" pitchFamily="18" charset="0"/>
            </a:endParaRPr>
          </a:p>
          <a:p>
            <a:endParaRPr lang="en-US" sz="2400" u="sng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3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4F6814-96D5-4463-898E-405CC0C401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grass&#10;&#10;Description generated with high confidence">
            <a:extLst>
              <a:ext uri="{FF2B5EF4-FFF2-40B4-BE49-F238E27FC236}">
                <a16:creationId xmlns:a16="http://schemas.microsoft.com/office/drawing/2014/main" id="{15DE0EE2-48B1-4BE2-B239-05F2686D5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4" r="-1" b="-1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5" name="Picture 4" descr="A group of men on a field with a mountain in the background&#10;&#10;Description generated with high confidence">
            <a:extLst>
              <a:ext uri="{FF2B5EF4-FFF2-40B4-BE49-F238E27FC236}">
                <a16:creationId xmlns:a16="http://schemas.microsoft.com/office/drawing/2014/main" id="{1C581BD4-14BD-4F80-A6F8-6C5F999688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2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185EE8-5AAB-4632-92E0-516B3B31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6" y="284391"/>
            <a:ext cx="6204984" cy="134497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askerville Old Face" panose="02020602080505020303" pitchFamily="18" charset="0"/>
              </a:rPr>
              <a:t>Terraced farming-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084F9-5735-454D-A937-0069D5A7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6" y="1456088"/>
            <a:ext cx="7174246" cy="3626917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Terraced farming </a:t>
            </a:r>
            <a:r>
              <a:rPr lang="en-US" dirty="0">
                <a:latin typeface="Baskerville Old Face" panose="02020602080505020303" pitchFamily="18" charset="0"/>
              </a:rPr>
              <a:t>is an ancient technique for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growing crops on hillsides or mountain slopes.  </a:t>
            </a:r>
            <a:r>
              <a:rPr lang="en-US" dirty="0">
                <a:latin typeface="Baskerville Old Face" panose="02020602080505020303" pitchFamily="18" charset="0"/>
              </a:rPr>
              <a:t>It is especially important technique in the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mountainous areas of the region.  </a:t>
            </a: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Used by the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Inca in Peru and the Aztecs in Mexico. </a:t>
            </a:r>
          </a:p>
        </p:txBody>
      </p:sp>
    </p:spTree>
    <p:extLst>
      <p:ext uri="{BB962C8B-B14F-4D97-AF65-F5344CB8AC3E}">
        <p14:creationId xmlns:p14="http://schemas.microsoft.com/office/powerpoint/2010/main" val="282547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C5BF-4C71-4E8D-85A3-53612A1B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18255"/>
            <a:ext cx="10515600" cy="1325563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0"/>
              </a:rPr>
              <a:t>Urbanization:  The Move to the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AFED5-CDA6-4EED-B69C-8700949F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253331"/>
            <a:ext cx="10515600" cy="4351338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Throughout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Latin America</a:t>
            </a:r>
            <a:r>
              <a:rPr lang="en-US" dirty="0">
                <a:latin typeface="Baskerville Old Face" panose="02020602080505020303" pitchFamily="18" charset="0"/>
              </a:rPr>
              <a:t>, people are moving from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rural areas into the cities.</a:t>
            </a:r>
            <a:r>
              <a:rPr lang="en-US" dirty="0">
                <a:latin typeface="Baskerville Old Face" panose="02020602080505020303" pitchFamily="18" charset="0"/>
              </a:rPr>
              <a:t>  They leave farms and villages in search of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jobs and a better life. </a:t>
            </a: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 descr="A view of a city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A21FA278-01FA-4039-AB72-FB271B4A9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924368"/>
            <a:ext cx="5440680" cy="3542313"/>
          </a:xfrm>
          <a:prstGeom prst="rect">
            <a:avLst/>
          </a:prstGeom>
        </p:spPr>
      </p:pic>
      <p:pic>
        <p:nvPicPr>
          <p:cNvPr id="7" name="Picture 6" descr="A large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601476D5-E4EE-4C48-B63D-AFB36590B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23" y="2924368"/>
            <a:ext cx="5062802" cy="35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64C4-CD69-4C45-A4A0-65E220B0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skerville Old Face" panose="02020602080505020303" pitchFamily="18" charset="0"/>
              </a:rPr>
              <a:t>Reasons for Urbanization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2136F-12DA-462F-833A-ACF633E3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1245"/>
            <a:ext cx="10515600" cy="4351338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Push factors </a:t>
            </a:r>
            <a:r>
              <a:rPr lang="en-US" dirty="0">
                <a:latin typeface="Baskerville Old Face" panose="02020602080505020303" pitchFamily="18" charset="0"/>
              </a:rPr>
              <a:t>are factors that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“push” </a:t>
            </a:r>
            <a:r>
              <a:rPr lang="en-US" dirty="0">
                <a:latin typeface="Baskerville Old Face" panose="02020602080505020303" pitchFamily="18" charset="0"/>
              </a:rPr>
              <a:t>people to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leave rural areas</a:t>
            </a:r>
            <a:r>
              <a:rPr lang="en-US" dirty="0">
                <a:latin typeface="Baskerville Old Face" panose="02020602080505020303" pitchFamily="18" charset="0"/>
              </a:rPr>
              <a:t>.  Make a list of possible push factors.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Pull factors </a:t>
            </a:r>
            <a:r>
              <a:rPr lang="en-US" dirty="0">
                <a:latin typeface="Baskerville Old Face" panose="02020602080505020303" pitchFamily="18" charset="0"/>
              </a:rPr>
              <a:t>are factors that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“pull”</a:t>
            </a:r>
            <a:r>
              <a:rPr lang="en-US" dirty="0">
                <a:latin typeface="Baskerville Old Face" panose="02020602080505020303" pitchFamily="18" charset="0"/>
              </a:rPr>
              <a:t> people 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toward the cities</a:t>
            </a:r>
            <a:r>
              <a:rPr lang="en-US" dirty="0">
                <a:latin typeface="Baskerville Old Face" panose="02020602080505020303" pitchFamily="18" charset="0"/>
              </a:rPr>
              <a:t>.  Make a list of possible pull factors. </a:t>
            </a:r>
          </a:p>
          <a:p>
            <a:endParaRPr lang="en-US" dirty="0"/>
          </a:p>
        </p:txBody>
      </p:sp>
      <p:pic>
        <p:nvPicPr>
          <p:cNvPr id="5" name="Picture 4" descr="A black sign with white text&#10;&#10;Description generated with very high confidence">
            <a:extLst>
              <a:ext uri="{FF2B5EF4-FFF2-40B4-BE49-F238E27FC236}">
                <a16:creationId xmlns:a16="http://schemas.microsoft.com/office/drawing/2014/main" id="{AB689873-1306-460A-87F9-8F65600FF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38" y="3664428"/>
            <a:ext cx="4349523" cy="31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6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12C61A-9558-4DE5-AFDB-898358AFB4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body of wat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651336A0-DE5C-4635-8A25-C0C5DC8A1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8" r="2" b="2"/>
          <a:stretch/>
        </p:blipFill>
        <p:spPr>
          <a:xfrm>
            <a:off x="7829551" y="2330867"/>
            <a:ext cx="4042410" cy="1863093"/>
          </a:xfrm>
          <a:prstGeom prst="rect">
            <a:avLst/>
          </a:prstGeom>
        </p:spPr>
      </p:pic>
      <p:pic>
        <p:nvPicPr>
          <p:cNvPr id="7" name="Picture 6" descr="A large body of wat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53E1F7FB-6A12-4661-8A26-88F2E9B47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"/>
          <a:stretch/>
        </p:blipFill>
        <p:spPr>
          <a:xfrm>
            <a:off x="7829551" y="306910"/>
            <a:ext cx="4042409" cy="1863092"/>
          </a:xfrm>
          <a:prstGeom prst="rect">
            <a:avLst/>
          </a:prstGeom>
        </p:spPr>
      </p:pic>
      <p:pic>
        <p:nvPicPr>
          <p:cNvPr id="9" name="Picture 8" descr="A view of a city&#10;&#10;Description generated with very high confidence">
            <a:extLst>
              <a:ext uri="{FF2B5EF4-FFF2-40B4-BE49-F238E27FC236}">
                <a16:creationId xmlns:a16="http://schemas.microsoft.com/office/drawing/2014/main" id="{F74D3563-2BC2-4C94-B022-FBD59314F7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7" r="2" b="10304"/>
          <a:stretch/>
        </p:blipFill>
        <p:spPr>
          <a:xfrm>
            <a:off x="7829551" y="4354824"/>
            <a:ext cx="4042409" cy="1895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B46CB6-8212-419D-BCEE-2272E4E5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63" y="101170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Rapidly Growing Cities </a:t>
            </a:r>
            <a:r>
              <a:rPr lang="en-US" sz="3600" dirty="0">
                <a:latin typeface="Baskerville Old Face" panose="02020602080505020303" pitchFamily="18" charset="0"/>
              </a:rPr>
              <a:t>(</a:t>
            </a:r>
            <a:r>
              <a:rPr lang="en-US" sz="3600" dirty="0" err="1">
                <a:latin typeface="Baskerville Old Face" panose="02020602080505020303" pitchFamily="18" charset="0"/>
              </a:rPr>
              <a:t>Skillbuilder</a:t>
            </a:r>
            <a:r>
              <a:rPr lang="en-US" sz="3600" dirty="0">
                <a:latin typeface="Baskerville Old Face" panose="02020602080505020303" pitchFamily="18" charset="0"/>
              </a:rPr>
              <a:t> on pg. 212)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E879-03B6-4D5B-BF53-CB0D8C3C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35" y="1238456"/>
            <a:ext cx="7174247" cy="362691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Baskerville Old Face" panose="02020602080505020303" pitchFamily="18" charset="0"/>
              </a:rPr>
              <a:t>Largest populations in South America include: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Baskerville Old Face" panose="02020602080505020303" pitchFamily="18" charset="0"/>
              </a:rPr>
              <a:t>Sao Paulo, Brazil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Baskerville Old Face" panose="02020602080505020303" pitchFamily="18" charset="0"/>
              </a:rPr>
              <a:t>Rio de </a:t>
            </a:r>
            <a:r>
              <a:rPr lang="en-US" sz="3200" dirty="0" err="1">
                <a:latin typeface="Baskerville Old Face" panose="02020602080505020303" pitchFamily="18" charset="0"/>
              </a:rPr>
              <a:t>Janerio</a:t>
            </a:r>
            <a:r>
              <a:rPr lang="en-US" sz="3200" dirty="0">
                <a:latin typeface="Baskerville Old Face" panose="02020602080505020303" pitchFamily="18" charset="0"/>
              </a:rPr>
              <a:t>, Brazil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Baskerville Old Face" panose="02020602080505020303" pitchFamily="18" charset="0"/>
              </a:rPr>
              <a:t>Buenos Aires, Argentina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Baskerville Old Face" panose="02020602080505020303" pitchFamily="18" charset="0"/>
              </a:rPr>
              <a:t>Lima, Peru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Baskerville Old Face" panose="02020602080505020303" pitchFamily="18" charset="0"/>
              </a:rPr>
              <a:t>Bogota, Columbia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Baskerville Old Face" panose="02020602080505020303" pitchFamily="18" charset="0"/>
              </a:rPr>
              <a:t>Santiago, Chile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Baskerville Old Face" panose="02020602080505020303" pitchFamily="18" charset="0"/>
              </a:rPr>
              <a:t>Mexico City, Mexico</a:t>
            </a:r>
          </a:p>
        </p:txBody>
      </p:sp>
    </p:spTree>
    <p:extLst>
      <p:ext uri="{BB962C8B-B14F-4D97-AF65-F5344CB8AC3E}">
        <p14:creationId xmlns:p14="http://schemas.microsoft.com/office/powerpoint/2010/main" val="79380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60F1-FACD-4DDF-BBB8-558F64CA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askerville Old Face" panose="02020602080505020303" pitchFamily="18" charset="0"/>
              </a:rPr>
              <a:t>Problems of Growing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A58FD-93AD-4006-B53F-0AC9769B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Unemployment and crime </a:t>
            </a:r>
            <a:r>
              <a:rPr lang="en-US" dirty="0">
                <a:latin typeface="Baskerville Old Face" panose="02020602080505020303" pitchFamily="18" charset="0"/>
              </a:rPr>
              <a:t>often increase as urbanization increases.  </a:t>
            </a:r>
          </a:p>
          <a:p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Pollution</a:t>
            </a:r>
            <a:r>
              <a:rPr lang="en-US" dirty="0">
                <a:latin typeface="Baskerville Old Face" panose="02020602080505020303" pitchFamily="18" charset="0"/>
              </a:rPr>
              <a:t> from cars and factories.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Poor</a:t>
            </a:r>
            <a:r>
              <a:rPr lang="en-US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 infrastructure </a:t>
            </a:r>
            <a:r>
              <a:rPr lang="en-US" dirty="0">
                <a:latin typeface="Baskerville Old Face" panose="02020602080505020303" pitchFamily="18" charset="0"/>
              </a:rPr>
              <a:t>(sewers, transportation, electricity and housing)</a:t>
            </a:r>
          </a:p>
        </p:txBody>
      </p:sp>
      <p:pic>
        <p:nvPicPr>
          <p:cNvPr id="7" name="Picture 6" descr="A view of a city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484D2982-0F1A-4EBF-8E11-B919686FB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89" y="2885418"/>
            <a:ext cx="6517822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67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376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Baskerville Old Face</vt:lpstr>
      <vt:lpstr>Calibri</vt:lpstr>
      <vt:lpstr>Calibri Light</vt:lpstr>
      <vt:lpstr>Office Theme</vt:lpstr>
      <vt:lpstr>Geography of Latin America:  Human-Environment Interaction</vt:lpstr>
      <vt:lpstr>  “A human perspective” </vt:lpstr>
      <vt:lpstr>Machu Picchu – Short Video Questions https://www.youtube.com/watch?v=cnMa-Sm9H4k </vt:lpstr>
      <vt:lpstr>Agriculture reshapes the Environment</vt:lpstr>
      <vt:lpstr>Terraced farming- </vt:lpstr>
      <vt:lpstr>Urbanization:  The Move to the Cities</vt:lpstr>
      <vt:lpstr>Reasons for Urbanization</vt:lpstr>
      <vt:lpstr>Rapidly Growing Cities (Skillbuilder on pg. 212) </vt:lpstr>
      <vt:lpstr>Problems of Growing Cities</vt:lpstr>
      <vt:lpstr>Tourism:  Positive and Negative Impacts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Geography of Latin America:  From the Andes to the Amazon</dc:title>
  <dc:creator>Palmer, Robert</dc:creator>
  <cp:lastModifiedBy>Palmer, Robert</cp:lastModifiedBy>
  <cp:revision>16</cp:revision>
  <dcterms:created xsi:type="dcterms:W3CDTF">2018-02-13T01:17:52Z</dcterms:created>
  <dcterms:modified xsi:type="dcterms:W3CDTF">2018-02-13T03:46:15Z</dcterms:modified>
</cp:coreProperties>
</file>