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3"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AC8E"/>
    <a:srgbClr val="8ACBE3"/>
    <a:srgbClr val="C78AE3"/>
    <a:srgbClr val="946E50"/>
    <a:srgbClr val="DBCE1A"/>
    <a:srgbClr val="78B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AAAAD-94F5-289B-4F8F-38482665BC65}" v="312" dt="2023-11-15T17:15:36.124"/>
    <p1510:client id="{175AEC28-A2F9-A793-AD5F-B425BA42E168}" v="457" dt="2023-11-14T17:17:58.160"/>
    <p1510:client id="{29FA3F17-5514-433C-9CDC-33E7E8F37B4B}" v="139" dt="2023-11-08T21:24:51.868"/>
    <p1510:client id="{ACE2803F-6F21-B29C-AC3F-0A6390AC184E}" v="217" dt="2023-11-17T17:08:55.794"/>
    <p1510:client id="{ACEBC7EE-A56C-70A0-ECEB-D85D5AC4B7C1}" v="57" dt="2023-11-17T16:20:57.374"/>
    <p1510:client id="{E6AEB0D2-24C8-B641-E831-B8686EBC4E12}" v="314" dt="2023-11-17T04:47:38.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164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116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11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781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04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39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243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912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644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876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046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712883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m.wikipedia.org/wiki/iroquoi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11259040@N05/2352282921" TargetMode="External"/><Relationship Id="rId7" Type="http://schemas.openxmlformats.org/officeDocument/2006/relationships/hyperlink" Target="http://www.flickr.com/photos/dougtone/5170983356/"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familysearch.org/wiki/en/Seneca_County,_Ohio"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brewminate.com/history-of-the-longhouse/"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radar.brookes.ac.uk/radar/items/b9a52d00-7058-459d-9a27-96b6b829e197/1/"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marshalljodie.blogspot.com/2012/09/meadow-bracelet.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www.laetusinpraesens.org/musings/wampum.php" TargetMode="External"/><Relationship Id="rId5" Type="http://schemas.openxmlformats.org/officeDocument/2006/relationships/image" Target="../media/image12.gi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hyperlink" Target="https://www.uniprot.org/taxonomy/30342" TargetMode="External"/><Relationship Id="rId3" Type="http://schemas.openxmlformats.org/officeDocument/2006/relationships/hyperlink" Target="https://www.uniprot.org/taxonomy/9627" TargetMode="External"/><Relationship Id="rId7"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www.flickr.com/photos/emilyjchin/6993390251"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30422002@N02/6295523510"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CBE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3467" y="1945249"/>
            <a:ext cx="9314645" cy="2432157"/>
          </a:xfrm>
        </p:spPr>
        <p:txBody>
          <a:bodyPr>
            <a:normAutofit/>
          </a:bodyPr>
          <a:lstStyle/>
          <a:p>
            <a:pPr defTabSz="923544"/>
            <a:br>
              <a:rPr lang="en-US" sz="400" kern="1200">
                <a:solidFill>
                  <a:schemeClr val="tx1"/>
                </a:solidFill>
                <a:latin typeface="+mj-lt"/>
                <a:ea typeface="+mj-ea"/>
                <a:cs typeface="Calibri Light"/>
              </a:rPr>
            </a:br>
            <a:br>
              <a:rPr lang="en-US" sz="400" kern="1200">
                <a:solidFill>
                  <a:schemeClr val="tx1"/>
                </a:solidFill>
                <a:latin typeface="+mj-lt"/>
                <a:ea typeface="+mj-ea"/>
                <a:cs typeface="Calibri Light"/>
              </a:rPr>
            </a:br>
            <a:br>
              <a:rPr lang="en-US" sz="400" kern="1200">
                <a:solidFill>
                  <a:schemeClr val="tx1"/>
                </a:solidFill>
                <a:latin typeface="+mj-lt"/>
                <a:ea typeface="+mj-ea"/>
                <a:cs typeface="Calibri Light"/>
              </a:rPr>
            </a:br>
            <a:br>
              <a:rPr lang="en-US" sz="400" kern="1200">
                <a:solidFill>
                  <a:schemeClr val="tx1"/>
                </a:solidFill>
                <a:latin typeface="+mj-lt"/>
                <a:ea typeface="+mj-ea"/>
                <a:cs typeface="Calibri Light"/>
              </a:rPr>
            </a:br>
            <a:br>
              <a:rPr lang="en-US" sz="400" kern="1200">
                <a:solidFill>
                  <a:schemeClr val="tx1"/>
                </a:solidFill>
                <a:latin typeface="+mj-lt"/>
                <a:ea typeface="+mj-ea"/>
                <a:cs typeface="Calibri Light"/>
              </a:rPr>
            </a:br>
            <a:br>
              <a:rPr lang="en-US" sz="400" kern="1200">
                <a:solidFill>
                  <a:schemeClr val="tx1"/>
                </a:solidFill>
                <a:latin typeface="+mj-lt"/>
                <a:ea typeface="+mj-ea"/>
                <a:cs typeface="Calibri Light"/>
              </a:rPr>
            </a:br>
            <a:br>
              <a:rPr lang="en-US" sz="400" kern="1200">
                <a:solidFill>
                  <a:schemeClr val="tx1"/>
                </a:solidFill>
                <a:latin typeface="+mj-lt"/>
                <a:ea typeface="+mj-ea"/>
                <a:cs typeface="Calibri Light"/>
              </a:rPr>
            </a:br>
            <a:br>
              <a:rPr lang="en-US" sz="400" kern="1200">
                <a:solidFill>
                  <a:schemeClr val="tx1"/>
                </a:solidFill>
                <a:latin typeface="+mj-lt"/>
                <a:ea typeface="+mj-ea"/>
                <a:cs typeface="Calibri Light"/>
              </a:rPr>
            </a:br>
            <a:br>
              <a:rPr lang="en-US" sz="400" kern="1200">
                <a:solidFill>
                  <a:schemeClr val="tx1"/>
                </a:solidFill>
                <a:latin typeface="+mj-lt"/>
                <a:ea typeface="+mj-ea"/>
                <a:cs typeface="Calibri Light"/>
              </a:rPr>
            </a:br>
            <a:br>
              <a:rPr lang="en-US" sz="400" kern="1200">
                <a:solidFill>
                  <a:schemeClr val="tx1"/>
                </a:solidFill>
                <a:latin typeface="+mj-lt"/>
                <a:ea typeface="+mj-ea"/>
                <a:cs typeface="Calibri Light"/>
              </a:rPr>
            </a:br>
            <a:endParaRPr lang="en-US" sz="400">
              <a:ea typeface="Calibri Light"/>
              <a:cs typeface="Calibri Light"/>
            </a:endParaRPr>
          </a:p>
        </p:txBody>
      </p:sp>
      <p:sp>
        <p:nvSpPr>
          <p:cNvPr id="3" name="Subtitle 2"/>
          <p:cNvSpPr>
            <a:spLocks noGrp="1"/>
          </p:cNvSpPr>
          <p:nvPr>
            <p:ph type="subTitle" idx="1"/>
          </p:nvPr>
        </p:nvSpPr>
        <p:spPr>
          <a:xfrm>
            <a:off x="1621127" y="2687191"/>
            <a:ext cx="8696419" cy="737757"/>
          </a:xfrm>
        </p:spPr>
        <p:txBody>
          <a:bodyPr vert="horz" lIns="91440" tIns="45720" rIns="91440" bIns="45720" rtlCol="0" anchor="t">
            <a:normAutofit/>
          </a:bodyPr>
          <a:lstStyle/>
          <a:p>
            <a:pPr defTabSz="923544">
              <a:spcBef>
                <a:spcPts val="1010"/>
              </a:spcBef>
            </a:pPr>
            <a:r>
              <a:rPr lang="en-US" sz="2424" kern="1200">
                <a:solidFill>
                  <a:schemeClr val="tx1"/>
                </a:solidFill>
                <a:latin typeface="+mn-lt"/>
                <a:ea typeface="+mn-ea"/>
                <a:cs typeface="Calibri"/>
              </a:rPr>
              <a:t>By: Olivia Barcelo</a:t>
            </a:r>
            <a:endParaRPr lang="en-US"/>
          </a:p>
        </p:txBody>
      </p:sp>
      <p:sp>
        <p:nvSpPr>
          <p:cNvPr id="4" name="TextBox 3">
            <a:extLst>
              <a:ext uri="{FF2B5EF4-FFF2-40B4-BE49-F238E27FC236}">
                <a16:creationId xmlns:a16="http://schemas.microsoft.com/office/drawing/2014/main" id="{CD9BE477-2D35-018D-0196-2CA28E793B9D}"/>
              </a:ext>
            </a:extLst>
          </p:cNvPr>
          <p:cNvSpPr txBox="1"/>
          <p:nvPr/>
        </p:nvSpPr>
        <p:spPr>
          <a:xfrm>
            <a:off x="1668670" y="1411473"/>
            <a:ext cx="8594078" cy="1473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23544">
              <a:spcAft>
                <a:spcPts val="600"/>
              </a:spcAft>
            </a:pPr>
            <a:r>
              <a:rPr lang="en-US" sz="8850" kern="1200" dirty="0">
                <a:latin typeface="+mn-lt"/>
                <a:ea typeface="+mn-ea"/>
                <a:cs typeface="Calibri"/>
              </a:rPr>
              <a:t>     </a:t>
            </a:r>
            <a:r>
              <a:rPr lang="en-US" sz="8850" i="1" kern="1200" dirty="0">
                <a:latin typeface="Baguet Script"/>
                <a:cs typeface="Calibri"/>
              </a:rPr>
              <a:t>The Seneca</a:t>
            </a:r>
            <a:endParaRPr lang="en-US" sz="8850" i="1" dirty="0">
              <a:latin typeface="Baguet Script"/>
              <a:ea typeface="Calibri"/>
              <a:cs typeface="Calibri"/>
            </a:endParaRPr>
          </a:p>
        </p:txBody>
      </p:sp>
      <p:pic>
        <p:nvPicPr>
          <p:cNvPr id="19" name="Picture 18" descr="A group of people in traditional clothing&#10;&#10;Description automatically generated">
            <a:extLst>
              <a:ext uri="{FF2B5EF4-FFF2-40B4-BE49-F238E27FC236}">
                <a16:creationId xmlns:a16="http://schemas.microsoft.com/office/drawing/2014/main" id="{7D16C3A4-C054-7266-7C85-F1DA1E25E6F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13859" y="3733558"/>
            <a:ext cx="9288333" cy="2770479"/>
          </a:xfrm>
          <a:prstGeom prst="rect">
            <a:avLst/>
          </a:prstGeom>
        </p:spPr>
      </p:pic>
      <p:sp>
        <p:nvSpPr>
          <p:cNvPr id="6" name="Oval 5">
            <a:extLst>
              <a:ext uri="{FF2B5EF4-FFF2-40B4-BE49-F238E27FC236}">
                <a16:creationId xmlns:a16="http://schemas.microsoft.com/office/drawing/2014/main" id="{61DE6AF2-F1E8-8A08-EBF4-B9FE6681B55F}"/>
              </a:ext>
            </a:extLst>
          </p:cNvPr>
          <p:cNvSpPr/>
          <p:nvPr/>
        </p:nvSpPr>
        <p:spPr>
          <a:xfrm>
            <a:off x="10222605" y="702971"/>
            <a:ext cx="998112" cy="10088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742C5C9-6D2C-2184-291F-57DC7026B0F0}"/>
              </a:ext>
            </a:extLst>
          </p:cNvPr>
          <p:cNvSpPr/>
          <p:nvPr/>
        </p:nvSpPr>
        <p:spPr>
          <a:xfrm>
            <a:off x="338069" y="2688464"/>
            <a:ext cx="654677" cy="6439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3B09F1-49E9-354F-C33F-3DFDF83326CE}"/>
              </a:ext>
            </a:extLst>
          </p:cNvPr>
          <p:cNvSpPr/>
          <p:nvPr/>
        </p:nvSpPr>
        <p:spPr>
          <a:xfrm>
            <a:off x="9245957" y="1207394"/>
            <a:ext cx="654676" cy="6010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0DB664-1747-0F8F-95EE-9F017EF09B32}"/>
              </a:ext>
            </a:extLst>
          </p:cNvPr>
          <p:cNvSpPr/>
          <p:nvPr/>
        </p:nvSpPr>
        <p:spPr>
          <a:xfrm>
            <a:off x="1207394" y="3010436"/>
            <a:ext cx="461493" cy="4185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8A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7838-8E57-478F-7256-4DB38E4D12F1}"/>
              </a:ext>
            </a:extLst>
          </p:cNvPr>
          <p:cNvSpPr>
            <a:spLocks noGrp="1"/>
          </p:cNvSpPr>
          <p:nvPr>
            <p:ph type="title"/>
          </p:nvPr>
        </p:nvSpPr>
        <p:spPr>
          <a:xfrm>
            <a:off x="6600264" y="556994"/>
            <a:ext cx="4753535" cy="1672499"/>
          </a:xfrm>
        </p:spPr>
        <p:txBody>
          <a:bodyPr>
            <a:normAutofit/>
          </a:bodyPr>
          <a:lstStyle/>
          <a:p>
            <a:r>
              <a:rPr lang="en-US" sz="4000" i="1" dirty="0">
                <a:latin typeface="Broadway"/>
                <a:ea typeface="Calibri Light"/>
                <a:cs typeface="Calibri Light"/>
              </a:rPr>
              <a:t>Location</a:t>
            </a:r>
            <a:endParaRPr lang="en-US" sz="4000" i="1" dirty="0">
              <a:latin typeface="Broadway"/>
            </a:endParaRPr>
          </a:p>
        </p:txBody>
      </p:sp>
      <p:sp>
        <p:nvSpPr>
          <p:cNvPr id="3" name="Content Placeholder 2">
            <a:extLst>
              <a:ext uri="{FF2B5EF4-FFF2-40B4-BE49-F238E27FC236}">
                <a16:creationId xmlns:a16="http://schemas.microsoft.com/office/drawing/2014/main" id="{14E1969D-7125-72A4-94FB-B4F7A9004717}"/>
              </a:ext>
            </a:extLst>
          </p:cNvPr>
          <p:cNvSpPr>
            <a:spLocks noGrp="1"/>
          </p:cNvSpPr>
          <p:nvPr>
            <p:ph idx="1"/>
          </p:nvPr>
        </p:nvSpPr>
        <p:spPr>
          <a:xfrm>
            <a:off x="6600265" y="2413645"/>
            <a:ext cx="4753534" cy="3694734"/>
          </a:xfrm>
        </p:spPr>
        <p:txBody>
          <a:bodyPr vert="horz" lIns="91440" tIns="45720" rIns="91440" bIns="45720" rtlCol="0" anchor="t">
            <a:normAutofit/>
          </a:bodyPr>
          <a:lstStyle/>
          <a:p>
            <a:pPr marL="0" indent="0">
              <a:buNone/>
            </a:pPr>
            <a:r>
              <a:rPr lang="en-US" sz="2000" dirty="0">
                <a:ea typeface="Calibri"/>
                <a:cs typeface="Calibri"/>
              </a:rPr>
              <a:t>The Seneca tribe originally lived between Seneca Lake and Genessee River.</a:t>
            </a:r>
          </a:p>
          <a:p>
            <a:pPr marL="0" indent="0">
              <a:buNone/>
            </a:pPr>
            <a:endParaRPr lang="en-US" sz="2000">
              <a:ea typeface="Calibri"/>
              <a:cs typeface="Calibri"/>
            </a:endParaRPr>
          </a:p>
          <a:p>
            <a:pPr marL="0" indent="0">
              <a:buNone/>
            </a:pPr>
            <a:r>
              <a:rPr lang="en-US" sz="2000" dirty="0">
                <a:ea typeface="Calibri"/>
                <a:cs typeface="Calibri"/>
              </a:rPr>
              <a:t>Some of the other parts of the Seneca lived in the western part of New York State.</a:t>
            </a:r>
          </a:p>
          <a:p>
            <a:pPr marL="0" indent="0">
              <a:buNone/>
            </a:pPr>
            <a:endParaRPr lang="en-US" sz="2000">
              <a:ea typeface="Calibri"/>
              <a:cs typeface="Calibri"/>
            </a:endParaRPr>
          </a:p>
          <a:p>
            <a:pPr marL="0" indent="0">
              <a:buNone/>
            </a:pPr>
            <a:r>
              <a:rPr lang="en-US" sz="2000" dirty="0">
                <a:ea typeface="Calibri"/>
                <a:cs typeface="Calibri"/>
              </a:rPr>
              <a:t>The other part  lived in Oklahoma.</a:t>
            </a:r>
          </a:p>
        </p:txBody>
      </p:sp>
      <p:pic>
        <p:nvPicPr>
          <p:cNvPr id="11" name="Picture 10" descr="A grassy hill with trees and bushes on the side&#10;&#10;Description automatically generated">
            <a:extLst>
              <a:ext uri="{FF2B5EF4-FFF2-40B4-BE49-F238E27FC236}">
                <a16:creationId xmlns:a16="http://schemas.microsoft.com/office/drawing/2014/main" id="{31A36A0D-02E3-F837-7150-4DF72118D35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481" r="9009" b="-1"/>
          <a:stretch/>
        </p:blipFill>
        <p:spPr>
          <a:xfrm>
            <a:off x="-4642" y="10"/>
            <a:ext cx="3006061" cy="3339639"/>
          </a:xfrm>
          <a:prstGeom prst="rect">
            <a:avLst/>
          </a:prstGeom>
        </p:spPr>
      </p:pic>
      <p:pic>
        <p:nvPicPr>
          <p:cNvPr id="4" name="Picture 3" descr="A map of ohio with a red square&#10;&#10;Description automatically generated">
            <a:extLst>
              <a:ext uri="{FF2B5EF4-FFF2-40B4-BE49-F238E27FC236}">
                <a16:creationId xmlns:a16="http://schemas.microsoft.com/office/drawing/2014/main" id="{3630E5F4-EBFE-54A3-E544-8D86B5B5059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2648" b="-1"/>
          <a:stretch/>
        </p:blipFill>
        <p:spPr>
          <a:xfrm>
            <a:off x="3101476" y="85869"/>
            <a:ext cx="2991088" cy="3339639"/>
          </a:xfrm>
          <a:prstGeom prst="rect">
            <a:avLst/>
          </a:prstGeom>
        </p:spPr>
      </p:pic>
      <p:pic>
        <p:nvPicPr>
          <p:cNvPr id="7" name="Picture 6" descr="A river with buildings and trees&#10;&#10;Description automatically generated">
            <a:extLst>
              <a:ext uri="{FF2B5EF4-FFF2-40B4-BE49-F238E27FC236}">
                <a16:creationId xmlns:a16="http://schemas.microsoft.com/office/drawing/2014/main" id="{3B3D0C36-17E3-0F4D-4D41-351443AAE9D2}"/>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2274" r="1" b="25780"/>
          <a:stretch/>
        </p:blipFill>
        <p:spPr>
          <a:xfrm>
            <a:off x="-2" y="3518351"/>
            <a:ext cx="6189158" cy="3339649"/>
          </a:xfrm>
          <a:prstGeom prst="rect">
            <a:avLst/>
          </a:prstGeom>
        </p:spPr>
      </p:pic>
      <p:sp>
        <p:nvSpPr>
          <p:cNvPr id="5" name="Oval 4">
            <a:extLst>
              <a:ext uri="{FF2B5EF4-FFF2-40B4-BE49-F238E27FC236}">
                <a16:creationId xmlns:a16="http://schemas.microsoft.com/office/drawing/2014/main" id="{D7BF54E4-C350-5A84-11FE-84994D39D3DF}"/>
              </a:ext>
            </a:extLst>
          </p:cNvPr>
          <p:cNvSpPr/>
          <p:nvPr/>
        </p:nvSpPr>
        <p:spPr>
          <a:xfrm>
            <a:off x="10893380" y="1065189"/>
            <a:ext cx="912253" cy="912253"/>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F0A5ED-2928-B2BF-2EEE-D9F13E7377A5}"/>
              </a:ext>
            </a:extLst>
          </p:cNvPr>
          <p:cNvSpPr/>
          <p:nvPr/>
        </p:nvSpPr>
        <p:spPr>
          <a:xfrm>
            <a:off x="6927760" y="5564746"/>
            <a:ext cx="558084" cy="590281"/>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746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4AC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76B0-68C0-5349-FB2C-CD5D8481670D}"/>
              </a:ext>
            </a:extLst>
          </p:cNvPr>
          <p:cNvSpPr>
            <a:spLocks noGrp="1"/>
          </p:cNvSpPr>
          <p:nvPr>
            <p:ph type="title"/>
          </p:nvPr>
        </p:nvSpPr>
        <p:spPr>
          <a:xfrm>
            <a:off x="838201" y="365125"/>
            <a:ext cx="3816095" cy="1938076"/>
          </a:xfrm>
        </p:spPr>
        <p:txBody>
          <a:bodyPr>
            <a:normAutofit/>
          </a:bodyPr>
          <a:lstStyle/>
          <a:p>
            <a:r>
              <a:rPr lang="en-US" sz="5400" i="1" dirty="0">
                <a:latin typeface="Bell MT"/>
                <a:ea typeface="Calibri Light"/>
                <a:cs typeface="Calibri Light"/>
              </a:rPr>
              <a:t>Shelter</a:t>
            </a:r>
            <a:endParaRPr lang="en-US" sz="5400" i="1" dirty="0">
              <a:latin typeface="Bell MT"/>
            </a:endParaRPr>
          </a:p>
        </p:txBody>
      </p:sp>
      <p:sp>
        <p:nvSpPr>
          <p:cNvPr id="3" name="Content Placeholder 2">
            <a:extLst>
              <a:ext uri="{FF2B5EF4-FFF2-40B4-BE49-F238E27FC236}">
                <a16:creationId xmlns:a16="http://schemas.microsoft.com/office/drawing/2014/main" id="{913F5395-15C9-B793-27CE-F31905650B74}"/>
              </a:ext>
            </a:extLst>
          </p:cNvPr>
          <p:cNvSpPr>
            <a:spLocks noGrp="1"/>
          </p:cNvSpPr>
          <p:nvPr>
            <p:ph idx="1"/>
          </p:nvPr>
        </p:nvSpPr>
        <p:spPr>
          <a:xfrm>
            <a:off x="421258" y="2051268"/>
            <a:ext cx="3816096" cy="2357279"/>
          </a:xfrm>
        </p:spPr>
        <p:txBody>
          <a:bodyPr vert="horz" lIns="91440" tIns="45720" rIns="91440" bIns="45720" rtlCol="0" anchor="t">
            <a:normAutofit/>
          </a:bodyPr>
          <a:lstStyle/>
          <a:p>
            <a:pPr marL="0" indent="0">
              <a:buNone/>
            </a:pPr>
            <a:r>
              <a:rPr lang="en-US" sz="2000" dirty="0">
                <a:cs typeface="Calibri"/>
              </a:rPr>
              <a:t>The Seneca's shelter were longhouses. Longhouses were rectangular buildings that several families could live in. The frame was made of elk tree trunk, saplings, and the main longhouse was covered with bark.</a:t>
            </a:r>
          </a:p>
        </p:txBody>
      </p:sp>
      <p:pic>
        <p:nvPicPr>
          <p:cNvPr id="7" name="Picture 6" descr="A building with a thatched roof and a straw roof&#10;&#10;Description automatically generated">
            <a:extLst>
              <a:ext uri="{FF2B5EF4-FFF2-40B4-BE49-F238E27FC236}">
                <a16:creationId xmlns:a16="http://schemas.microsoft.com/office/drawing/2014/main" id="{AEA9BDB9-8B0D-6D6B-3009-135B0D9D802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978" r="-1" b="29430"/>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10" name="Picture 9">
            <a:extLst>
              <a:ext uri="{FF2B5EF4-FFF2-40B4-BE49-F238E27FC236}">
                <a16:creationId xmlns:a16="http://schemas.microsoft.com/office/drawing/2014/main" id="{D9662235-752A-9712-EC67-19F131CF921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0704"/>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4" name="Oval 3">
            <a:extLst>
              <a:ext uri="{FF2B5EF4-FFF2-40B4-BE49-F238E27FC236}">
                <a16:creationId xmlns:a16="http://schemas.microsoft.com/office/drawing/2014/main" id="{32533CC9-2216-F561-0A48-2CEE9A9509F9}"/>
              </a:ext>
            </a:extLst>
          </p:cNvPr>
          <p:cNvSpPr/>
          <p:nvPr/>
        </p:nvSpPr>
        <p:spPr>
          <a:xfrm>
            <a:off x="2004274" y="5237408"/>
            <a:ext cx="665408" cy="654677"/>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DD05748-28C7-1CCB-F995-478995269482}"/>
              </a:ext>
            </a:extLst>
          </p:cNvPr>
          <p:cNvSpPr/>
          <p:nvPr/>
        </p:nvSpPr>
        <p:spPr>
          <a:xfrm>
            <a:off x="166353" y="4180268"/>
            <a:ext cx="837127" cy="826394"/>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315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D81C"/>
        </a:solidFill>
        <a:effectLst/>
      </p:bgPr>
    </p:bg>
    <p:spTree>
      <p:nvGrpSpPr>
        <p:cNvPr id="1" name=""/>
        <p:cNvGrpSpPr/>
        <p:nvPr/>
      </p:nvGrpSpPr>
      <p:grpSpPr>
        <a:xfrm>
          <a:off x="0" y="0"/>
          <a:ext cx="0" cy="0"/>
          <a:chOff x="0" y="0"/>
          <a:chExt cx="0" cy="0"/>
        </a:xfrm>
      </p:grpSpPr>
      <p:pic>
        <p:nvPicPr>
          <p:cNvPr id="12" name="Picture 11" descr="Indian Corn 3 Free Stock Photo - Public Domain Pictures">
            <a:extLst>
              <a:ext uri="{FF2B5EF4-FFF2-40B4-BE49-F238E27FC236}">
                <a16:creationId xmlns:a16="http://schemas.microsoft.com/office/drawing/2014/main" id="{0B3E9AA7-18F1-EE55-7CFD-BF8E0B36F92F}"/>
              </a:ext>
            </a:extLst>
          </p:cNvPr>
          <p:cNvPicPr>
            <a:picLocks noChangeAspect="1"/>
          </p:cNvPicPr>
          <p:nvPr/>
        </p:nvPicPr>
        <p:blipFill rotWithShape="1">
          <a:blip r:embed="rId2"/>
          <a:srcRect l="23387" r="4739"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Picture 6" descr="White-tail Buck In Summer Free Stock Photo - Public Domain Pictures">
            <a:extLst>
              <a:ext uri="{FF2B5EF4-FFF2-40B4-BE49-F238E27FC236}">
                <a16:creationId xmlns:a16="http://schemas.microsoft.com/office/drawing/2014/main" id="{6B119A02-6BA0-D8B3-9A12-CA741A9E2E32}"/>
              </a:ext>
            </a:extLst>
          </p:cNvPr>
          <p:cNvPicPr>
            <a:picLocks noChangeAspect="1"/>
          </p:cNvPicPr>
          <p:nvPr/>
        </p:nvPicPr>
        <p:blipFill rotWithShape="1">
          <a:blip r:embed="rId3"/>
          <a:srcRect l="6430" r="13063"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1" name="Picture 10" descr="Isolated Salmon Free Stock Photo - Public Domain Pictures">
            <a:extLst>
              <a:ext uri="{FF2B5EF4-FFF2-40B4-BE49-F238E27FC236}">
                <a16:creationId xmlns:a16="http://schemas.microsoft.com/office/drawing/2014/main" id="{B902E7DF-BC1B-3170-C23E-982277DEAFBE}"/>
              </a:ext>
            </a:extLst>
          </p:cNvPr>
          <p:cNvPicPr>
            <a:picLocks noChangeAspect="1"/>
          </p:cNvPicPr>
          <p:nvPr/>
        </p:nvPicPr>
        <p:blipFill rotWithShape="1">
          <a:blip r:embed="rId4"/>
          <a:srcRect t="15065" r="-1" b="12107"/>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2" name="Title 1">
            <a:extLst>
              <a:ext uri="{FF2B5EF4-FFF2-40B4-BE49-F238E27FC236}">
                <a16:creationId xmlns:a16="http://schemas.microsoft.com/office/drawing/2014/main" id="{750F1739-5729-8E44-CAD0-B53D962B2B2B}"/>
              </a:ext>
            </a:extLst>
          </p:cNvPr>
          <p:cNvSpPr>
            <a:spLocks noGrp="1"/>
          </p:cNvSpPr>
          <p:nvPr>
            <p:ph type="title"/>
          </p:nvPr>
        </p:nvSpPr>
        <p:spPr>
          <a:xfrm>
            <a:off x="448056" y="685800"/>
            <a:ext cx="4922338" cy="1325563"/>
          </a:xfrm>
        </p:spPr>
        <p:txBody>
          <a:bodyPr>
            <a:normAutofit/>
          </a:bodyPr>
          <a:lstStyle/>
          <a:p>
            <a:r>
              <a:rPr lang="en-US" sz="5400" dirty="0">
                <a:latin typeface="Times New Roman"/>
                <a:ea typeface="Calibri Light"/>
                <a:cs typeface="Calibri Light"/>
              </a:rPr>
              <a:t>Food</a:t>
            </a:r>
            <a:endParaRPr lang="en-US" sz="5400" dirty="0">
              <a:latin typeface="Times New Roman"/>
            </a:endParaRPr>
          </a:p>
        </p:txBody>
      </p:sp>
      <p:sp>
        <p:nvSpPr>
          <p:cNvPr id="3" name="Content Placeholder 2">
            <a:extLst>
              <a:ext uri="{FF2B5EF4-FFF2-40B4-BE49-F238E27FC236}">
                <a16:creationId xmlns:a16="http://schemas.microsoft.com/office/drawing/2014/main" id="{B681FBF7-7F01-E6F6-5B36-1033702EA6D0}"/>
              </a:ext>
            </a:extLst>
          </p:cNvPr>
          <p:cNvSpPr>
            <a:spLocks noGrp="1"/>
          </p:cNvSpPr>
          <p:nvPr>
            <p:ph idx="1"/>
          </p:nvPr>
        </p:nvSpPr>
        <p:spPr>
          <a:xfrm>
            <a:off x="448056" y="2514600"/>
            <a:ext cx="4922338" cy="3666744"/>
          </a:xfrm>
        </p:spPr>
        <p:txBody>
          <a:bodyPr vert="horz" lIns="91440" tIns="45720" rIns="91440" bIns="45720" rtlCol="0">
            <a:normAutofit/>
          </a:bodyPr>
          <a:lstStyle/>
          <a:p>
            <a:pPr>
              <a:buFont typeface="Wingdings" panose="020B0604020202020204" pitchFamily="34" charset="0"/>
              <a:buChar char="§"/>
            </a:pPr>
            <a:r>
              <a:rPr lang="en-US" sz="2000">
                <a:cs typeface="Calibri" panose="020F0502020204030204"/>
              </a:rPr>
              <a:t>They fished for salmon</a:t>
            </a:r>
          </a:p>
          <a:p>
            <a:pPr>
              <a:buFont typeface="Wingdings" panose="020B0604020202020204" pitchFamily="34" charset="0"/>
              <a:buChar char="§"/>
            </a:pPr>
            <a:r>
              <a:rPr lang="en-US" sz="2000">
                <a:cs typeface="Calibri" panose="020F0502020204030204"/>
              </a:rPr>
              <a:t>They hunted for food like deer and elk</a:t>
            </a:r>
          </a:p>
          <a:p>
            <a:pPr>
              <a:buFont typeface="Wingdings" panose="020B0604020202020204" pitchFamily="34" charset="0"/>
              <a:buChar char="§"/>
            </a:pPr>
            <a:r>
              <a:rPr lang="en-US" sz="2000">
                <a:cs typeface="Calibri" panose="020F0502020204030204"/>
              </a:rPr>
              <a:t>They cooked cornbread, soups, and stews</a:t>
            </a:r>
          </a:p>
          <a:p>
            <a:pPr>
              <a:buFont typeface="Wingdings" panose="020B0604020202020204" pitchFamily="34" charset="0"/>
              <a:buChar char="§"/>
            </a:pPr>
            <a:r>
              <a:rPr lang="en-US" sz="2000">
                <a:cs typeface="Calibri" panose="020F0502020204030204"/>
              </a:rPr>
              <a:t>The women grew corn, beans, and squash</a:t>
            </a:r>
          </a:p>
        </p:txBody>
      </p:sp>
      <p:sp>
        <p:nvSpPr>
          <p:cNvPr id="4" name="Oval 3">
            <a:extLst>
              <a:ext uri="{FF2B5EF4-FFF2-40B4-BE49-F238E27FC236}">
                <a16:creationId xmlns:a16="http://schemas.microsoft.com/office/drawing/2014/main" id="{CCD8C936-4366-4703-CC41-F47637AEB66A}"/>
              </a:ext>
            </a:extLst>
          </p:cNvPr>
          <p:cNvSpPr/>
          <p:nvPr/>
        </p:nvSpPr>
        <p:spPr>
          <a:xfrm>
            <a:off x="4030013" y="686872"/>
            <a:ext cx="912253" cy="912253"/>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DF1B25-D8E2-E0A8-A0F2-11C1D78C333A}"/>
              </a:ext>
            </a:extLst>
          </p:cNvPr>
          <p:cNvSpPr/>
          <p:nvPr/>
        </p:nvSpPr>
        <p:spPr>
          <a:xfrm>
            <a:off x="3493394" y="1711817"/>
            <a:ext cx="611746" cy="622478"/>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3DECCEF-4C1B-37B5-7B4C-72BDCFABB1B1}"/>
              </a:ext>
            </a:extLst>
          </p:cNvPr>
          <p:cNvSpPr/>
          <p:nvPr/>
        </p:nvSpPr>
        <p:spPr>
          <a:xfrm>
            <a:off x="534776" y="4471046"/>
            <a:ext cx="920150" cy="920150"/>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A1494F6-BD52-B0DC-F43C-AE8424836311}"/>
              </a:ext>
            </a:extLst>
          </p:cNvPr>
          <p:cNvSpPr/>
          <p:nvPr/>
        </p:nvSpPr>
        <p:spPr>
          <a:xfrm>
            <a:off x="1453051" y="5161159"/>
            <a:ext cx="603849" cy="575094"/>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15920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BC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FC82-FBF4-5220-3FCD-B60B996E0D74}"/>
              </a:ext>
            </a:extLst>
          </p:cNvPr>
          <p:cNvSpPr>
            <a:spLocks noGrp="1"/>
          </p:cNvSpPr>
          <p:nvPr>
            <p:ph type="title"/>
          </p:nvPr>
        </p:nvSpPr>
        <p:spPr>
          <a:xfrm>
            <a:off x="76200" y="4440602"/>
            <a:ext cx="4771001" cy="1645920"/>
          </a:xfrm>
        </p:spPr>
        <p:txBody>
          <a:bodyPr>
            <a:normAutofit/>
          </a:bodyPr>
          <a:lstStyle/>
          <a:p>
            <a:r>
              <a:rPr lang="en-US" dirty="0">
                <a:latin typeface="FangSong"/>
                <a:ea typeface="Calibri Light"/>
                <a:cs typeface="Calibri Light"/>
              </a:rPr>
              <a:t>Seneca's Culture</a:t>
            </a:r>
          </a:p>
        </p:txBody>
      </p:sp>
      <p:sp>
        <p:nvSpPr>
          <p:cNvPr id="3" name="Content Placeholder 2">
            <a:extLst>
              <a:ext uri="{FF2B5EF4-FFF2-40B4-BE49-F238E27FC236}">
                <a16:creationId xmlns:a16="http://schemas.microsoft.com/office/drawing/2014/main" id="{FCCEFE7E-76CA-547E-DE0B-AE864BCE8C95}"/>
              </a:ext>
            </a:extLst>
          </p:cNvPr>
          <p:cNvSpPr>
            <a:spLocks noGrp="1"/>
          </p:cNvSpPr>
          <p:nvPr>
            <p:ph idx="1"/>
          </p:nvPr>
        </p:nvSpPr>
        <p:spPr>
          <a:xfrm>
            <a:off x="5330092" y="4354743"/>
            <a:ext cx="6860184" cy="1645920"/>
          </a:xfrm>
        </p:spPr>
        <p:txBody>
          <a:bodyPr vert="horz" lIns="91440" tIns="45720" rIns="91440" bIns="45720" rtlCol="0" anchor="ctr">
            <a:normAutofit/>
          </a:bodyPr>
          <a:lstStyle/>
          <a:p>
            <a:pPr>
              <a:buFont typeface="Wingdings" panose="020B0604020202020204" pitchFamily="34" charset="0"/>
              <a:buChar char="§"/>
            </a:pPr>
            <a:r>
              <a:rPr lang="en-US" sz="1800" dirty="0">
                <a:cs typeface="Calibri"/>
              </a:rPr>
              <a:t>The Seneca tribes all spoke similar languages.</a:t>
            </a:r>
          </a:p>
          <a:p>
            <a:pPr>
              <a:buFont typeface="Wingdings" panose="020B0604020202020204" pitchFamily="34" charset="0"/>
              <a:buChar char="§"/>
            </a:pPr>
            <a:r>
              <a:rPr lang="en-US" sz="1800" dirty="0">
                <a:cs typeface="Calibri"/>
              </a:rPr>
              <a:t>They traded furs for guns and other metal tools with the European traders in the 1600s.</a:t>
            </a:r>
          </a:p>
          <a:p>
            <a:pPr>
              <a:buFont typeface="Wingdings" panose="020B0604020202020204" pitchFamily="34" charset="0"/>
              <a:buChar char="§"/>
            </a:pPr>
            <a:r>
              <a:rPr lang="en-US" sz="1800" dirty="0">
                <a:cs typeface="Calibri"/>
              </a:rPr>
              <a:t>The Seneca used wampum beads and arranged them into special patterns to help their memories.</a:t>
            </a:r>
          </a:p>
        </p:txBody>
      </p:sp>
      <p:pic>
        <p:nvPicPr>
          <p:cNvPr id="4" name="Picture 3" descr="A beaded bracelet on a wood surface&#10;&#10;Description automatically generated">
            <a:extLst>
              <a:ext uri="{FF2B5EF4-FFF2-40B4-BE49-F238E27FC236}">
                <a16:creationId xmlns:a16="http://schemas.microsoft.com/office/drawing/2014/main" id="{0A60E607-AA61-7D11-FEC1-8E62418E09A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855" r="26942" b="-3"/>
          <a:stretch/>
        </p:blipFill>
        <p:spPr>
          <a:xfrm>
            <a:off x="3934794" y="235418"/>
            <a:ext cx="2679057" cy="3639935"/>
          </a:xfrm>
          <a:prstGeom prst="rect">
            <a:avLst/>
          </a:prstGeom>
        </p:spPr>
      </p:pic>
      <p:pic>
        <p:nvPicPr>
          <p:cNvPr id="9" name="Picture 8" descr="Deer Fur Free Stock Photo - Public Domain Pictures">
            <a:extLst>
              <a:ext uri="{FF2B5EF4-FFF2-40B4-BE49-F238E27FC236}">
                <a16:creationId xmlns:a16="http://schemas.microsoft.com/office/drawing/2014/main" id="{7E2BD002-7DE6-DE69-605E-CFE5DE20A1E0}"/>
              </a:ext>
            </a:extLst>
          </p:cNvPr>
          <p:cNvPicPr>
            <a:picLocks noChangeAspect="1"/>
          </p:cNvPicPr>
          <p:nvPr/>
        </p:nvPicPr>
        <p:blipFill rotWithShape="1">
          <a:blip r:embed="rId4"/>
          <a:srcRect l="26553" r="25332" b="2"/>
          <a:stretch/>
        </p:blipFill>
        <p:spPr>
          <a:xfrm>
            <a:off x="675693" y="235417"/>
            <a:ext cx="2643154" cy="3639312"/>
          </a:xfrm>
          <a:prstGeom prst="rect">
            <a:avLst/>
          </a:prstGeom>
        </p:spPr>
      </p:pic>
      <p:pic>
        <p:nvPicPr>
          <p:cNvPr id="11" name="Picture 10" descr="A close up of a rug&#10;&#10;Description automatically generated">
            <a:extLst>
              <a:ext uri="{FF2B5EF4-FFF2-40B4-BE49-F238E27FC236}">
                <a16:creationId xmlns:a16="http://schemas.microsoft.com/office/drawing/2014/main" id="{3A128B6E-9E77-195B-6458-8E624AF55F9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25283" y="1354114"/>
            <a:ext cx="3584448" cy="1401917"/>
          </a:xfrm>
          <a:prstGeom prst="rect">
            <a:avLst/>
          </a:prstGeom>
        </p:spPr>
      </p:pic>
      <p:sp>
        <p:nvSpPr>
          <p:cNvPr id="5" name="Oval 4">
            <a:extLst>
              <a:ext uri="{FF2B5EF4-FFF2-40B4-BE49-F238E27FC236}">
                <a16:creationId xmlns:a16="http://schemas.microsoft.com/office/drawing/2014/main" id="{74C3AB10-641D-B3A2-3C66-7B7A21B1D7F1}"/>
              </a:ext>
            </a:extLst>
          </p:cNvPr>
          <p:cNvSpPr/>
          <p:nvPr/>
        </p:nvSpPr>
        <p:spPr>
          <a:xfrm>
            <a:off x="2771640" y="5999407"/>
            <a:ext cx="643944" cy="5795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B3BE652-EC49-C1F3-B70B-EA632AE0B801}"/>
              </a:ext>
            </a:extLst>
          </p:cNvPr>
          <p:cNvSpPr/>
          <p:nvPr/>
        </p:nvSpPr>
        <p:spPr>
          <a:xfrm>
            <a:off x="11188520" y="520521"/>
            <a:ext cx="783465" cy="7298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6632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A57513D-822C-4FE7-A978-1529AA80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29EF4-D89E-4270-6E1C-FF04BAF19ABC}"/>
              </a:ext>
            </a:extLst>
          </p:cNvPr>
          <p:cNvSpPr>
            <a:spLocks noGrp="1"/>
          </p:cNvSpPr>
          <p:nvPr>
            <p:ph type="title"/>
          </p:nvPr>
        </p:nvSpPr>
        <p:spPr>
          <a:xfrm>
            <a:off x="359173" y="2122429"/>
            <a:ext cx="3326585" cy="1918772"/>
          </a:xfrm>
        </p:spPr>
        <p:txBody>
          <a:bodyPr vert="horz" lIns="91440" tIns="45720" rIns="91440" bIns="45720" rtlCol="0" anchor="b">
            <a:normAutofit/>
          </a:bodyPr>
          <a:lstStyle/>
          <a:p>
            <a:r>
              <a:rPr lang="en-US" sz="4000" kern="1200" dirty="0">
                <a:latin typeface="Broadway"/>
                <a:cs typeface="Times New Roman"/>
              </a:rPr>
              <a:t>Animals near the Seneca</a:t>
            </a:r>
          </a:p>
        </p:txBody>
      </p:sp>
      <p:sp>
        <p:nvSpPr>
          <p:cNvPr id="40" name="Rectangle 39">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24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fox standing in the snow&#10;&#10;Description automatically generated">
            <a:extLst>
              <a:ext uri="{FF2B5EF4-FFF2-40B4-BE49-F238E27FC236}">
                <a16:creationId xmlns:a16="http://schemas.microsoft.com/office/drawing/2014/main" id="{D833ADD2-86C5-6F09-0351-39C75C7EE61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649" r="18374" b="-3"/>
          <a:stretch/>
        </p:blipFill>
        <p:spPr>
          <a:xfrm>
            <a:off x="4197088" y="-8"/>
            <a:ext cx="4301214" cy="4136066"/>
          </a:xfrm>
          <a:prstGeom prst="rect">
            <a:avLst/>
          </a:prstGeom>
        </p:spPr>
      </p:pic>
      <p:pic>
        <p:nvPicPr>
          <p:cNvPr id="4" name="Picture 3" descr="2020 Bald Eagles in Flight, vic Homer, Alaska (7) | maskirovka77 | Flickr">
            <a:extLst>
              <a:ext uri="{FF2B5EF4-FFF2-40B4-BE49-F238E27FC236}">
                <a16:creationId xmlns:a16="http://schemas.microsoft.com/office/drawing/2014/main" id="{6E758217-7B19-C80C-B428-F17AC5FBD3CC}"/>
              </a:ext>
            </a:extLst>
          </p:cNvPr>
          <p:cNvPicPr>
            <a:picLocks noChangeAspect="1"/>
          </p:cNvPicPr>
          <p:nvPr/>
        </p:nvPicPr>
        <p:blipFill rotWithShape="1">
          <a:blip r:embed="rId4"/>
          <a:srcRect l="7228" r="13680" b="4"/>
          <a:stretch/>
        </p:blipFill>
        <p:spPr>
          <a:xfrm>
            <a:off x="8606609" y="8"/>
            <a:ext cx="3585399" cy="3207119"/>
          </a:xfrm>
          <a:prstGeom prst="rect">
            <a:avLst/>
          </a:prstGeom>
        </p:spPr>
      </p:pic>
      <p:sp>
        <p:nvSpPr>
          <p:cNvPr id="42" name="Rectangle 41">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72" y="4177748"/>
            <a:ext cx="332539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bird flying over water&#10;&#10;Description automatically generated">
            <a:extLst>
              <a:ext uri="{FF2B5EF4-FFF2-40B4-BE49-F238E27FC236}">
                <a16:creationId xmlns:a16="http://schemas.microsoft.com/office/drawing/2014/main" id="{8EF39362-2CA5-F012-36D7-3F902EA77928}"/>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b="11567"/>
          <a:stretch/>
        </p:blipFill>
        <p:spPr>
          <a:xfrm>
            <a:off x="4197088" y="4233471"/>
            <a:ext cx="4301214" cy="2624537"/>
          </a:xfrm>
          <a:prstGeom prst="rect">
            <a:avLst/>
          </a:prstGeom>
        </p:spPr>
      </p:pic>
      <p:pic>
        <p:nvPicPr>
          <p:cNvPr id="11" name="Picture 10" descr="A frog on a branch&#10;&#10;Description automatically generated">
            <a:extLst>
              <a:ext uri="{FF2B5EF4-FFF2-40B4-BE49-F238E27FC236}">
                <a16:creationId xmlns:a16="http://schemas.microsoft.com/office/drawing/2014/main" id="{1310AA9C-5067-D64D-7063-922ACFA725C2}"/>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2396" r="14588" b="-3"/>
          <a:stretch/>
        </p:blipFill>
        <p:spPr>
          <a:xfrm>
            <a:off x="8606609" y="3310128"/>
            <a:ext cx="3585399" cy="3547872"/>
          </a:xfrm>
          <a:prstGeom prst="rect">
            <a:avLst/>
          </a:prstGeom>
        </p:spPr>
      </p:pic>
      <p:sp>
        <p:nvSpPr>
          <p:cNvPr id="9" name="TextBox 8">
            <a:extLst>
              <a:ext uri="{FF2B5EF4-FFF2-40B4-BE49-F238E27FC236}">
                <a16:creationId xmlns:a16="http://schemas.microsoft.com/office/drawing/2014/main" id="{F8E8F5AD-42F7-FE78-C2FA-6CC99A172A10}"/>
              </a:ext>
            </a:extLst>
          </p:cNvPr>
          <p:cNvSpPr txBox="1"/>
          <p:nvPr/>
        </p:nvSpPr>
        <p:spPr>
          <a:xfrm>
            <a:off x="1571625" y="6687628"/>
            <a:ext cx="4577392" cy="144972"/>
          </a:xfrm>
          <a:prstGeom prst="rect">
            <a:avLst/>
          </a:prstGeom>
        </p:spPr>
        <p:txBody>
          <a:bodyPr lIns="91440" tIns="45720" rIns="91440" bIns="45720" anchor="t">
            <a:normAutofit fontScale="25000" lnSpcReduction="20000"/>
          </a:bodyPr>
          <a:lstStyle/>
          <a:p>
            <a:endParaRPr lang="en-US" dirty="0">
              <a:cs typeface="Calibri"/>
            </a:endParaRPr>
          </a:p>
        </p:txBody>
      </p:sp>
    </p:spTree>
    <p:extLst>
      <p:ext uri="{BB962C8B-B14F-4D97-AF65-F5344CB8AC3E}">
        <p14:creationId xmlns:p14="http://schemas.microsoft.com/office/powerpoint/2010/main" val="1434216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ody of water with trees and a cloudy sky&#10;&#10;Description automatically generated">
            <a:extLst>
              <a:ext uri="{FF2B5EF4-FFF2-40B4-BE49-F238E27FC236}">
                <a16:creationId xmlns:a16="http://schemas.microsoft.com/office/drawing/2014/main" id="{55D80D25-AA76-C1D3-50C8-6272F05E2011}"/>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r="7110" b="-1"/>
          <a:stretch/>
        </p:blipFill>
        <p:spPr>
          <a:xfrm>
            <a:off x="20" y="1"/>
            <a:ext cx="12191980" cy="6857999"/>
          </a:xfrm>
          <a:prstGeom prst="rect">
            <a:avLst/>
          </a:prstGeom>
        </p:spPr>
      </p:pic>
      <p:sp>
        <p:nvSpPr>
          <p:cNvPr id="2" name="Title 1">
            <a:extLst>
              <a:ext uri="{FF2B5EF4-FFF2-40B4-BE49-F238E27FC236}">
                <a16:creationId xmlns:a16="http://schemas.microsoft.com/office/drawing/2014/main" id="{6E3AF2B4-D0EE-1BEC-8EAA-17007B5F4CD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Bell MT"/>
              </a:rPr>
              <a:t>Thanks for watching!</a:t>
            </a:r>
          </a:p>
        </p:txBody>
      </p:sp>
    </p:spTree>
    <p:extLst>
      <p:ext uri="{BB962C8B-B14F-4D97-AF65-F5344CB8AC3E}">
        <p14:creationId xmlns:p14="http://schemas.microsoft.com/office/powerpoint/2010/main" val="22368814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vt:lpstr>
      <vt:lpstr>Location</vt:lpstr>
      <vt:lpstr>Shelter</vt:lpstr>
      <vt:lpstr>Food</vt:lpstr>
      <vt:lpstr>Seneca's Culture</vt:lpstr>
      <vt:lpstr>Animals near the Seneca</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611</cp:revision>
  <dcterms:created xsi:type="dcterms:W3CDTF">2023-11-08T19:32:00Z</dcterms:created>
  <dcterms:modified xsi:type="dcterms:W3CDTF">2024-05-09T17:24:50Z</dcterms:modified>
</cp:coreProperties>
</file>