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56" r:id="rId2"/>
    <p:sldId id="257" r:id="rId3"/>
    <p:sldId id="258" r:id="rId4"/>
    <p:sldId id="266" r:id="rId5"/>
    <p:sldId id="260" r:id="rId6"/>
    <p:sldId id="267" r:id="rId7"/>
    <p:sldId id="262" r:id="rId8"/>
    <p:sldId id="268" r:id="rId9"/>
    <p:sldId id="263" r:id="rId10"/>
    <p:sldId id="265"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93" autoAdjust="0"/>
  </p:normalViewPr>
  <p:slideViewPr>
    <p:cSldViewPr>
      <p:cViewPr varScale="1">
        <p:scale>
          <a:sx n="44" d="100"/>
          <a:sy n="44" d="100"/>
        </p:scale>
        <p:origin x="112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EC310-824C-40DE-9B0D-5E7B8A83FAA5}" type="datetimeFigureOut">
              <a:rPr lang="en-US" smtClean="0"/>
              <a:t>8/18/2020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34147B-0951-4347-828C-827B627D4CEC}" type="slidenum">
              <a:rPr lang="en-US" smtClean="0"/>
              <a:t>‹#›</a:t>
            </a:fld>
            <a:endParaRPr lang="en-US"/>
          </a:p>
        </p:txBody>
      </p:sp>
    </p:spTree>
    <p:extLst>
      <p:ext uri="{BB962C8B-B14F-4D97-AF65-F5344CB8AC3E}">
        <p14:creationId xmlns:p14="http://schemas.microsoft.com/office/powerpoint/2010/main" val="190935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landofthebrave.info/images/parliament-1700's.jp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3.bp.blogspot.com/_8-z-DJhoXIQ/TJasHcAFroI/AAAAAAAAC5Y/yQeMptdnv7w/s320/LockeLifeLibertyProperty.pn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meaghanapamerican.blogspot.com/2012/09/lad-1-mayflower-compact-fundamental.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http://www.landofthebrave.info/images/parliament-1700's.jpg</a:t>
            </a:r>
            <a:endParaRPr lang="en-US" dirty="0"/>
          </a:p>
        </p:txBody>
      </p:sp>
      <p:sp>
        <p:nvSpPr>
          <p:cNvPr id="4" name="Slide Number Placeholder 3"/>
          <p:cNvSpPr>
            <a:spLocks noGrp="1"/>
          </p:cNvSpPr>
          <p:nvPr>
            <p:ph type="sldNum" sz="quarter" idx="10"/>
          </p:nvPr>
        </p:nvSpPr>
        <p:spPr/>
        <p:txBody>
          <a:bodyPr/>
          <a:lstStyle/>
          <a:p>
            <a:fld id="{CA34147B-0951-4347-828C-827B627D4CEC}" type="slidenum">
              <a:rPr lang="en-US" smtClean="0"/>
              <a:t>4</a:t>
            </a:fld>
            <a:endParaRPr lang="en-US"/>
          </a:p>
        </p:txBody>
      </p:sp>
    </p:spTree>
    <p:extLst>
      <p:ext uri="{BB962C8B-B14F-4D97-AF65-F5344CB8AC3E}">
        <p14:creationId xmlns:p14="http://schemas.microsoft.com/office/powerpoint/2010/main" val="3892114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http://3.bp.blogspot.com/_8-z-DJhoXIQ/TJasHcAFroI/AAAAAAAAC5Y/yQeMptdnv7w/s320/LockeLifeLibertyProperty.png</a:t>
            </a:r>
            <a:endParaRPr lang="en-US" dirty="0"/>
          </a:p>
        </p:txBody>
      </p:sp>
      <p:sp>
        <p:nvSpPr>
          <p:cNvPr id="4" name="Slide Number Placeholder 3"/>
          <p:cNvSpPr>
            <a:spLocks noGrp="1"/>
          </p:cNvSpPr>
          <p:nvPr>
            <p:ph type="sldNum" sz="quarter" idx="10"/>
          </p:nvPr>
        </p:nvSpPr>
        <p:spPr/>
        <p:txBody>
          <a:bodyPr/>
          <a:lstStyle/>
          <a:p>
            <a:fld id="{CA34147B-0951-4347-828C-827B627D4CEC}" type="slidenum">
              <a:rPr lang="en-US" smtClean="0"/>
              <a:t>6</a:t>
            </a:fld>
            <a:endParaRPr lang="en-US"/>
          </a:p>
        </p:txBody>
      </p:sp>
    </p:spTree>
    <p:extLst>
      <p:ext uri="{BB962C8B-B14F-4D97-AF65-F5344CB8AC3E}">
        <p14:creationId xmlns:p14="http://schemas.microsoft.com/office/powerpoint/2010/main" val="1587949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http://meaghanapamerican.blogspot.com/2012/09/lad-1-mayflower-compact-fundamental.html</a:t>
            </a:r>
            <a:endParaRPr lang="en-US" dirty="0"/>
          </a:p>
        </p:txBody>
      </p:sp>
      <p:sp>
        <p:nvSpPr>
          <p:cNvPr id="4" name="Slide Number Placeholder 3"/>
          <p:cNvSpPr>
            <a:spLocks noGrp="1"/>
          </p:cNvSpPr>
          <p:nvPr>
            <p:ph type="sldNum" sz="quarter" idx="10"/>
          </p:nvPr>
        </p:nvSpPr>
        <p:spPr/>
        <p:txBody>
          <a:bodyPr/>
          <a:lstStyle/>
          <a:p>
            <a:fld id="{CA34147B-0951-4347-828C-827B627D4CEC}" type="slidenum">
              <a:rPr lang="en-US" smtClean="0"/>
              <a:t>8</a:t>
            </a:fld>
            <a:endParaRPr lang="en-US"/>
          </a:p>
        </p:txBody>
      </p:sp>
    </p:spTree>
    <p:extLst>
      <p:ext uri="{BB962C8B-B14F-4D97-AF65-F5344CB8AC3E}">
        <p14:creationId xmlns:p14="http://schemas.microsoft.com/office/powerpoint/2010/main" val="86821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0AE559-F9C5-4A57-98EF-BC74A29CFA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D4057-793F-4BB5-B6EF-E8619D409F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EB167-9EAC-42AE-ADC5-4487428C98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6D57-7A37-40FC-8DA1-D06412118C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EFD4D-F9DB-4117-ACA1-650CDEB6892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C493E-D783-4B6A-A9C2-9165178758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ACC7E3-BEA7-4244-BC73-D0A635C7A9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B32296-5A75-41F2-88B3-54492535E2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3624C-A226-47C2-A945-5CD16969F8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A2377-A09F-4B29-9AF7-BE61810D1EC1}"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724908AE-4819-4456-BFB9-BF287CB0994D}"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2FE0DFE-CF98-4574-AC33-757CAD21F230}"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22.wav"/><Relationship Id="rId2" Type="http://schemas.openxmlformats.org/officeDocument/2006/relationships/audio" Target="../media/audio2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audio" Target="../media/audio3.wav"/></Relationships>
</file>

<file path=ppt/slides/_rels/slide3.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4.wav"/><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audio" Target="../media/audio7.wav"/></Relationships>
</file>

<file path=ppt/slides/_rels/slide5.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audio" Target="../media/audio8.wav"/><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audio" Target="../media/audio11.wav"/></Relationships>
</file>

<file path=ppt/slides/_rels/slide7.xml.rels><?xml version="1.0" encoding="UTF-8" standalone="yes"?>
<Relationships xmlns="http://schemas.openxmlformats.org/package/2006/relationships"><Relationship Id="rId3" Type="http://schemas.openxmlformats.org/officeDocument/2006/relationships/audio" Target="../media/audio13.wav"/><Relationship Id="rId7" Type="http://schemas.openxmlformats.org/officeDocument/2006/relationships/image" Target="../media/image8.jpeg"/><Relationship Id="rId2" Type="http://schemas.openxmlformats.org/officeDocument/2006/relationships/audio" Target="../media/audio12.wav"/><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audio" Target="../media/audio15.wav"/><Relationship Id="rId4" Type="http://schemas.openxmlformats.org/officeDocument/2006/relationships/audio" Target="../media/audio14.wav"/></Relationships>
</file>

<file path=ppt/slides/_rels/slide8.xml.rels><?xml version="1.0" encoding="UTF-8" standalone="yes"?>
<Relationships xmlns="http://schemas.openxmlformats.org/package/2006/relationships"><Relationship Id="rId3" Type="http://schemas.openxmlformats.org/officeDocument/2006/relationships/audio" Target="../media/audio16.wav"/><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audio" Target="../media/audio17.wav"/></Relationships>
</file>

<file path=ppt/slides/_rels/slide9.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18.wav"/><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audio" Target="../media/audio20.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a:bodyPr>
          <a:lstStyle/>
          <a:p>
            <a:r>
              <a:rPr lang="en-US"/>
              <a:t>The Colonial Period</a:t>
            </a:r>
            <a:endParaRPr lang="en-US" dirty="0"/>
          </a:p>
        </p:txBody>
      </p:sp>
      <p:sp>
        <p:nvSpPr>
          <p:cNvPr id="2051" name="Rectangle 3"/>
          <p:cNvSpPr>
            <a:spLocks noGrp="1" noChangeArrowheads="1"/>
          </p:cNvSpPr>
          <p:nvPr>
            <p:ph type="subTitle" idx="1"/>
          </p:nvPr>
        </p:nvSpPr>
        <p:spPr/>
        <p:txBody>
          <a:bodyPr/>
          <a:lstStyle/>
          <a:p>
            <a:r>
              <a:rPr lang="en-US"/>
              <a:t>Ch 2 sec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3"/>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051">
                                            <p:txEl>
                                              <p:pRg st="0" end="0"/>
                                            </p:txEl>
                                          </p:spTgt>
                                        </p:tgtEl>
                                        <p:attrNameLst>
                                          <p:attrName>style.visibility</p:attrName>
                                        </p:attrNameLst>
                                      </p:cBhvr>
                                      <p:to>
                                        <p:strVal val="visible"/>
                                      </p:to>
                                    </p:set>
                                    <p:anim calcmode="lin" valueType="num">
                                      <p:cBhvr>
                                        <p:cTn id="14" dur="1000" fill="hold"/>
                                        <p:tgtEl>
                                          <p:spTgt spid="205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05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a:t>In </a:t>
            </a:r>
            <a:r>
              <a:rPr lang="en-US"/>
              <a:t>your notebooks</a:t>
            </a:r>
            <a:endParaRPr lang="en-US" dirty="0"/>
          </a:p>
        </p:txBody>
      </p:sp>
      <p:sp>
        <p:nvSpPr>
          <p:cNvPr id="11267" name="Rectangle 3"/>
          <p:cNvSpPr>
            <a:spLocks noGrp="1" noChangeArrowheads="1"/>
          </p:cNvSpPr>
          <p:nvPr>
            <p:ph idx="1"/>
          </p:nvPr>
        </p:nvSpPr>
        <p:spPr>
          <a:xfrm>
            <a:off x="685800" y="1981200"/>
            <a:ext cx="7772400" cy="2743200"/>
          </a:xfrm>
        </p:spPr>
        <p:txBody>
          <a:bodyPr/>
          <a:lstStyle/>
          <a:p>
            <a:r>
              <a:rPr lang="en-US"/>
              <a:t>Using the information you have received today, create a half-page summary of what section one was all about.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linds(horizontal)">
                                      <p:cBhvr>
                                        <p:cTn id="7" dur="500"/>
                                        <p:tgtEl>
                                          <p:spTgt spid="11266"/>
                                        </p:tgtEl>
                                      </p:cBhvr>
                                    </p:animEffect>
                                  </p:childTnLst>
                                  <p:subTnLst>
                                    <p:audio>
                                      <p:cMediaNode>
                                        <p:cTn display="0" masterRel="sameClick">
                                          <p:stCondLst>
                                            <p:cond evt="begin" delay="0">
                                              <p:tn val="5"/>
                                            </p:cond>
                                          </p:stCondLst>
                                          <p:endCondLst>
                                            <p:cond evt="onStopAudio" delay="0">
                                              <p:tgtEl>
                                                <p:sldTgt/>
                                              </p:tgtEl>
                                            </p:cond>
                                          </p:endCondLst>
                                        </p:cTn>
                                        <p:tgtEl>
                                          <p:sndTgt r:embed="rId2" name="ricochet.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randombar(horizontal)">
                                      <p:cBhvr>
                                        <p:cTn id="12" dur="500"/>
                                        <p:tgtEl>
                                          <p:spTgt spid="11267">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boilingwater1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I.  English Political Heritage</a:t>
            </a:r>
          </a:p>
        </p:txBody>
      </p:sp>
      <p:sp>
        <p:nvSpPr>
          <p:cNvPr id="3075" name="Rectangle 3"/>
          <p:cNvSpPr>
            <a:spLocks noGrp="1" noChangeArrowheads="1"/>
          </p:cNvSpPr>
          <p:nvPr>
            <p:ph idx="1"/>
          </p:nvPr>
        </p:nvSpPr>
        <p:spPr>
          <a:xfrm>
            <a:off x="0" y="1981200"/>
            <a:ext cx="5556250" cy="4038600"/>
          </a:xfrm>
        </p:spPr>
        <p:txBody>
          <a:bodyPr>
            <a:normAutofit fontScale="77500" lnSpcReduction="20000"/>
          </a:bodyPr>
          <a:lstStyle/>
          <a:p>
            <a:pPr marL="609600" indent="-609600">
              <a:buFontTx/>
              <a:buAutoNum type="alphaUcPeriod"/>
            </a:pPr>
            <a:r>
              <a:rPr lang="en-US" sz="2800" dirty="0"/>
              <a:t>The English colonists brought with them a heritage of freedom and principles of government that helped shape the development of the United States.</a:t>
            </a:r>
          </a:p>
          <a:p>
            <a:pPr marL="609600" indent="-609600">
              <a:buFontTx/>
              <a:buAutoNum type="alphaUcPeriod"/>
            </a:pPr>
            <a:r>
              <a:rPr lang="en-US" sz="2800" dirty="0"/>
              <a:t>There were two main principles of government that they brought:  limited government and representative government.</a:t>
            </a:r>
          </a:p>
          <a:p>
            <a:pPr marL="609600" indent="-609600">
              <a:buFontTx/>
              <a:buAutoNum type="alphaUcPeriod"/>
            </a:pPr>
            <a:r>
              <a:rPr lang="en-US" sz="2800" dirty="0"/>
              <a:t>The Magna </a:t>
            </a:r>
            <a:r>
              <a:rPr lang="en-US" sz="2800" dirty="0" err="1"/>
              <a:t>Carta</a:t>
            </a:r>
            <a:r>
              <a:rPr lang="en-US" sz="2800" dirty="0"/>
              <a:t> limited the power of the king in regards to the nobility.  He had to get their permission to tax them or pass laws that would affect them.</a:t>
            </a:r>
          </a:p>
        </p:txBody>
      </p:sp>
      <p:pic>
        <p:nvPicPr>
          <p:cNvPr id="3077" name="Picture 5" descr="patrickhen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1524000"/>
            <a:ext cx="3200400" cy="43502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Effect transition="in" filter="box(in)">
                                      <p:cBhvr>
                                        <p:cTn id="13" dur="500"/>
                                        <p:tgtEl>
                                          <p:spTgt spid="3075">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gwarsh.wav"/>
                                        </p:tgtEl>
                                      </p:cMediaNode>
                                    </p:audio>
                                  </p:sub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Effect transition="in" filter="box(in)">
                                      <p:cBhvr>
                                        <p:cTn id="18" dur="500"/>
                                        <p:tgtEl>
                                          <p:spTgt spid="3075">
                                            <p:txEl>
                                              <p:pRg st="1" end="1"/>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3" name="gwar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nodeType="clickEffect">
                                  <p:stCondLst>
                                    <p:cond delay="0"/>
                                  </p:stCondLst>
                                  <p:childTnLst>
                                    <p:set>
                                      <p:cBhvr>
                                        <p:cTn id="22" dur="1" fill="hold">
                                          <p:stCondLst>
                                            <p:cond delay="0"/>
                                          </p:stCondLst>
                                        </p:cTn>
                                        <p:tgtEl>
                                          <p:spTgt spid="3077"/>
                                        </p:tgtEl>
                                        <p:attrNameLst>
                                          <p:attrName>style.visibility</p:attrName>
                                        </p:attrNameLst>
                                      </p:cBhvr>
                                      <p:to>
                                        <p:strVal val="visible"/>
                                      </p:to>
                                    </p:set>
                                    <p:animEffect transition="in" filter="randombar(horizontal)">
                                      <p:cBhvr>
                                        <p:cTn id="23" dur="500"/>
                                        <p:tgtEl>
                                          <p:spTgt spid="3077"/>
                                        </p:tgtEl>
                                      </p:cBhvr>
                                    </p:animEffect>
                                  </p:childTnLst>
                                  <p:subTnLst>
                                    <p:audio>
                                      <p:cMediaNode>
                                        <p:cTn display="0" masterRel="sameClick">
                                          <p:stCondLst>
                                            <p:cond evt="begin" delay="0">
                                              <p:tn val="21"/>
                                            </p:cond>
                                          </p:stCondLst>
                                          <p:endCondLst>
                                            <p:cond evt="onStopAudio" delay="0">
                                              <p:tgtEl>
                                                <p:sldTgt/>
                                              </p:tgtEl>
                                            </p:cond>
                                          </p:endCondLst>
                                        </p:cTn>
                                        <p:tgtEl>
                                          <p:sndTgt r:embed="rId4" name="boo_crowd.wav"/>
                                        </p:tgtEl>
                                      </p:cMediaNode>
                                    </p:audio>
                                  </p:sub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075">
                                            <p:txEl>
                                              <p:pRg st="2" end="2"/>
                                            </p:txEl>
                                          </p:spTgt>
                                        </p:tgtEl>
                                        <p:attrNameLst>
                                          <p:attrName>style.visibility</p:attrName>
                                        </p:attrNameLst>
                                      </p:cBhvr>
                                      <p:to>
                                        <p:strVal val="visible"/>
                                      </p:to>
                                    </p:set>
                                    <p:animEffect transition="in" filter="box(in)">
                                      <p:cBhvr>
                                        <p:cTn id="28" dur="500"/>
                                        <p:tgtEl>
                                          <p:spTgt spid="3075">
                                            <p:txEl>
                                              <p:pRg st="2" end="2"/>
                                            </p:txEl>
                                          </p:spTgt>
                                        </p:tgtEl>
                                      </p:cBhvr>
                                    </p:animEffect>
                                  </p:childTnLst>
                                  <p:subTnLst>
                                    <p:audio>
                                      <p:cMediaNode>
                                        <p:cTn display="0" masterRel="sameClick">
                                          <p:stCondLst>
                                            <p:cond evt="begin" delay="0">
                                              <p:tn val="26"/>
                                            </p:cond>
                                          </p:stCondLst>
                                          <p:endCondLst>
                                            <p:cond evt="onStopAudio" delay="0">
                                              <p:tgtEl>
                                                <p:sldTgt/>
                                              </p:tgtEl>
                                            </p:cond>
                                          </p:endCondLst>
                                        </p:cTn>
                                        <p:tgtEl>
                                          <p:sndTgt r:embed="rId3" name="gwar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I.  English Political Heritage</a:t>
            </a:r>
          </a:p>
        </p:txBody>
      </p:sp>
      <p:sp>
        <p:nvSpPr>
          <p:cNvPr id="4099" name="Rectangle 3"/>
          <p:cNvSpPr>
            <a:spLocks noGrp="1" noChangeArrowheads="1"/>
          </p:cNvSpPr>
          <p:nvPr>
            <p:ph idx="1"/>
          </p:nvPr>
        </p:nvSpPr>
        <p:spPr>
          <a:xfrm>
            <a:off x="0" y="1981200"/>
            <a:ext cx="5791200" cy="4876800"/>
          </a:xfrm>
        </p:spPr>
        <p:txBody>
          <a:bodyPr/>
          <a:lstStyle/>
          <a:p>
            <a:pPr marL="609600" indent="-609600">
              <a:buFontTx/>
              <a:buAutoNum type="alphaUcPeriod" startAt="3"/>
            </a:pPr>
            <a:r>
              <a:rPr lang="en-US" dirty="0"/>
              <a:t>The Petition of Right in 1628 severely limited the power of the English monarchy. </a:t>
            </a:r>
          </a:p>
          <a:p>
            <a:pPr marL="609600" indent="-609600">
              <a:buFontTx/>
              <a:buAutoNum type="alphaUcPeriod" startAt="3"/>
            </a:pPr>
            <a:r>
              <a:rPr lang="en-US" dirty="0"/>
              <a:t>Parliament had to approve taxes, and the king could not imprison people without a reason. </a:t>
            </a:r>
          </a:p>
          <a:p>
            <a:pPr marL="609600" indent="-609600">
              <a:buFontTx/>
              <a:buAutoNum type="alphaUcPeriod" startAt="3"/>
            </a:pPr>
            <a:r>
              <a:rPr lang="en-US" dirty="0"/>
              <a:t>The colonists believed in the limits on the ruler’s power and the freedoms protected in the English Bill of Rights passed by Parliament in 1688.</a:t>
            </a:r>
          </a:p>
        </p:txBody>
      </p:sp>
      <p:pic>
        <p:nvPicPr>
          <p:cNvPr id="4101" name="Picture 5" descr="New York Ri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6857" y="2209800"/>
            <a:ext cx="3429000" cy="2235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arn(inHorizontal)">
                                      <p:cBhvr>
                                        <p:cTn id="7" dur="500"/>
                                        <p:tgtEl>
                                          <p:spTgt spid="409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nbcchimes.wav"/>
                                        </p:tgtEl>
                                      </p:cMediaNode>
                                    </p:audio>
                                  </p:sub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arn(inHorizontal)">
                                      <p:cBhvr>
                                        <p:cTn id="12" dur="500"/>
                                        <p:tgtEl>
                                          <p:spTgt spid="409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nbcchimes.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arn(inHorizontal)">
                                      <p:cBhvr>
                                        <p:cTn id="17" dur="500"/>
                                        <p:tgtEl>
                                          <p:spTgt spid="409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nbcchimes.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nodeType="clickEffect">
                                  <p:stCondLst>
                                    <p:cond delay="0"/>
                                  </p:stCondLst>
                                  <p:childTnLst>
                                    <p:set>
                                      <p:cBhvr>
                                        <p:cTn id="21" dur="1" fill="hold">
                                          <p:stCondLst>
                                            <p:cond delay="0"/>
                                          </p:stCondLst>
                                        </p:cTn>
                                        <p:tgtEl>
                                          <p:spTgt spid="4101"/>
                                        </p:tgtEl>
                                        <p:attrNameLst>
                                          <p:attrName>style.visibility</p:attrName>
                                        </p:attrNameLst>
                                      </p:cBhvr>
                                      <p:to>
                                        <p:strVal val="visible"/>
                                      </p:to>
                                    </p:set>
                                    <p:anim calcmode="lin" valueType="num">
                                      <p:cBhvr additive="base">
                                        <p:cTn id="22" dur="500" fill="hold"/>
                                        <p:tgtEl>
                                          <p:spTgt spid="4101"/>
                                        </p:tgtEl>
                                        <p:attrNameLst>
                                          <p:attrName>ppt_x</p:attrName>
                                        </p:attrNameLst>
                                      </p:cBhvr>
                                      <p:tavLst>
                                        <p:tav tm="0">
                                          <p:val>
                                            <p:strVal val="0-#ppt_w/2"/>
                                          </p:val>
                                        </p:tav>
                                        <p:tav tm="100000">
                                          <p:val>
                                            <p:strVal val="#ppt_x"/>
                                          </p:val>
                                        </p:tav>
                                      </p:tavLst>
                                    </p:anim>
                                    <p:anim calcmode="lin" valueType="num">
                                      <p:cBhvr additive="base">
                                        <p:cTn id="23" dur="500" fill="hold"/>
                                        <p:tgtEl>
                                          <p:spTgt spid="410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chandler15.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  English Political Heritage</a:t>
            </a:r>
          </a:p>
        </p:txBody>
      </p:sp>
      <p:sp>
        <p:nvSpPr>
          <p:cNvPr id="2" name="Content Placeholder 1"/>
          <p:cNvSpPr>
            <a:spLocks noGrp="1"/>
          </p:cNvSpPr>
          <p:nvPr>
            <p:ph idx="1"/>
          </p:nvPr>
        </p:nvSpPr>
        <p:spPr>
          <a:xfrm>
            <a:off x="457200" y="1828800"/>
            <a:ext cx="4993822" cy="4267200"/>
          </a:xfrm>
        </p:spPr>
        <p:txBody>
          <a:bodyPr/>
          <a:lstStyle/>
          <a:p>
            <a:r>
              <a:rPr lang="en-US" dirty="0"/>
              <a:t>The English Bill of Rights put clear limits on the power of the king.  The king was in power because of the consent of the people.</a:t>
            </a:r>
          </a:p>
          <a:p>
            <a:r>
              <a:rPr lang="en-US" dirty="0"/>
              <a:t>Parliament was where the true power of the people lay, so they were the ones that would approve actions the government would take.</a:t>
            </a:r>
          </a:p>
        </p:txBody>
      </p:sp>
      <p:pic>
        <p:nvPicPr>
          <p:cNvPr id="1026" name="Picture 2" descr="http://www.landofthebrave.info/images/parliament-1700'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1022" y="2057400"/>
            <a:ext cx="3483427"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63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afraidofvacuum.wav"/>
                                        </p:tgtEl>
                                      </p:cMediaNode>
                                    </p:audio>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fraidofvacuum.wav"/>
                                        </p:tgtEl>
                                      </p:cMediaNode>
                                    </p:audio>
                                  </p:sub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barn(inVertical)">
                                      <p:cBhvr>
                                        <p:cTn id="21" dur="500"/>
                                        <p:tgtEl>
                                          <p:spTgt spid="1026"/>
                                        </p:tgtEl>
                                      </p:cBhvr>
                                    </p:animEffect>
                                  </p:childTnLst>
                                  <p:subTnLst>
                                    <p:audio>
                                      <p:cMediaNode>
                                        <p:cTn display="0" masterRel="sameClick">
                                          <p:stCondLst>
                                            <p:cond evt="begin" delay="0">
                                              <p:tn val="19"/>
                                            </p:cond>
                                          </p:stCondLst>
                                          <p:endCondLst>
                                            <p:cond evt="onStopAudio" delay="0">
                                              <p:tgtEl>
                                                <p:sldTgt/>
                                              </p:tgtEl>
                                            </p:cond>
                                          </p:endCondLst>
                                        </p:cTn>
                                        <p:tgtEl>
                                          <p:sndTgt r:embed="rId4" name="crazypill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I.  English Political Heritage</a:t>
            </a:r>
          </a:p>
        </p:txBody>
      </p:sp>
      <p:sp>
        <p:nvSpPr>
          <p:cNvPr id="6147" name="Rectangle 3"/>
          <p:cNvSpPr>
            <a:spLocks noGrp="1" noChangeArrowheads="1"/>
          </p:cNvSpPr>
          <p:nvPr>
            <p:ph idx="1"/>
          </p:nvPr>
        </p:nvSpPr>
        <p:spPr>
          <a:xfrm>
            <a:off x="0" y="1981200"/>
            <a:ext cx="5715000" cy="4876800"/>
          </a:xfrm>
        </p:spPr>
        <p:txBody>
          <a:bodyPr/>
          <a:lstStyle/>
          <a:p>
            <a:pPr marL="609600" indent="-609600">
              <a:buFontTx/>
              <a:buAutoNum type="alphaUcPeriod" startAt="5"/>
            </a:pPr>
            <a:r>
              <a:rPr lang="en-US" dirty="0"/>
              <a:t>The colonists firmly believed in representative government, following the model of Parliament.</a:t>
            </a:r>
          </a:p>
          <a:p>
            <a:pPr marL="609600" indent="-609600">
              <a:buFontTx/>
              <a:buAutoNum type="alphaUcPeriod" startAt="5"/>
            </a:pPr>
            <a:r>
              <a:rPr lang="en-US" dirty="0"/>
              <a:t>There were two houses in Parliament; the House of Lords and the House of Commons.</a:t>
            </a:r>
          </a:p>
          <a:p>
            <a:pPr marL="609600" indent="-609600">
              <a:buFontTx/>
              <a:buAutoNum type="alphaUcPeriod" startAt="5"/>
            </a:pPr>
            <a:r>
              <a:rPr lang="en-US" dirty="0"/>
              <a:t>The ideas of the seventeenth century English philosopher John Locke deeply influenced the American colonists.</a:t>
            </a:r>
          </a:p>
        </p:txBody>
      </p:sp>
      <p:pic>
        <p:nvPicPr>
          <p:cNvPr id="6149" name="Picture 5" descr="Two_Treatises_by_John_Locke_UYvL9Bk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2057400"/>
            <a:ext cx="1714500" cy="30178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randombar(horizontal)">
                                      <p:cBhvr>
                                        <p:cTn id="7" dur="500"/>
                                        <p:tgtEl>
                                          <p:spTgt spid="614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oriental_gong.wav"/>
                                        </p:tgtEl>
                                      </p:cMediaNode>
                                    </p:audio>
                                  </p:sub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randombar(horizontal)">
                                      <p:cBhvr>
                                        <p:cTn id="12" dur="500"/>
                                        <p:tgtEl>
                                          <p:spTgt spid="614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oriental_gong.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randombar(horizontal)">
                                      <p:cBhvr>
                                        <p:cTn id="17" dur="500"/>
                                        <p:tgtEl>
                                          <p:spTgt spid="614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oriental_gong.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149"/>
                                        </p:tgtEl>
                                        <p:attrNameLst>
                                          <p:attrName>style.visibility</p:attrName>
                                        </p:attrNameLst>
                                      </p:cBhvr>
                                      <p:to>
                                        <p:strVal val="visible"/>
                                      </p:to>
                                    </p:set>
                                    <p:animEffect transition="in" filter="wipe(up)">
                                      <p:cBhvr>
                                        <p:cTn id="22" dur="500"/>
                                        <p:tgtEl>
                                          <p:spTgt spid="6149"/>
                                        </p:tgtEl>
                                      </p:cBhvr>
                                    </p:animEffect>
                                  </p:childTnLst>
                                  <p:subTnLst>
                                    <p:audio>
                                      <p:cMediaNode>
                                        <p:cTn display="0" masterRel="sameClick">
                                          <p:stCondLst>
                                            <p:cond evt="begin" delay="0">
                                              <p:tn val="20"/>
                                            </p:cond>
                                          </p:stCondLst>
                                          <p:endCondLst>
                                            <p:cond evt="onStopAudio" delay="0">
                                              <p:tgtEl>
                                                <p:sldTgt/>
                                              </p:tgtEl>
                                            </p:cond>
                                          </p:endCondLst>
                                        </p:cTn>
                                        <p:tgtEl>
                                          <p:sndTgt r:embed="rId3" name="tacobe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  English Political Heritage</a:t>
            </a:r>
          </a:p>
        </p:txBody>
      </p:sp>
      <p:sp>
        <p:nvSpPr>
          <p:cNvPr id="2" name="Content Placeholder 1"/>
          <p:cNvSpPr>
            <a:spLocks noGrp="1"/>
          </p:cNvSpPr>
          <p:nvPr>
            <p:ph idx="1"/>
          </p:nvPr>
        </p:nvSpPr>
        <p:spPr>
          <a:xfrm>
            <a:off x="457200" y="1524000"/>
            <a:ext cx="5410200" cy="4572000"/>
          </a:xfrm>
        </p:spPr>
        <p:txBody>
          <a:bodyPr>
            <a:normAutofit/>
          </a:bodyPr>
          <a:lstStyle/>
          <a:p>
            <a:r>
              <a:rPr lang="en-US" dirty="0"/>
              <a:t>Locke outlined natural rights as well as the idea that government was based on consent of the governed.  If the people’s rights were not protected, they had the right to get rid of the government and replace it.</a:t>
            </a:r>
          </a:p>
          <a:p>
            <a:r>
              <a:rPr lang="en-US" dirty="0"/>
              <a:t>This was in direct violation of the divine-right theory that stated the monarchy was established by God, and to go against the king was to go against God.</a:t>
            </a:r>
          </a:p>
        </p:txBody>
      </p:sp>
      <p:pic>
        <p:nvPicPr>
          <p:cNvPr id="2052" name="Picture 4" descr="http://3.bp.blogspot.com/_8-z-DJhoXIQ/TJasHcAFroI/AAAAAAAAC5Y/yQeMptdnv7w/s320/LockeLifeLibertyPropert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2362200"/>
            <a:ext cx="3048000" cy="2571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45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750"/>
                                        <p:tgtEl>
                                          <p:spTgt spid="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alwayswatching.wav"/>
                                        </p:tgtEl>
                                      </p:cMediaNode>
                                    </p:audio>
                                  </p:sub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barn(inVertical)">
                                      <p:cBhvr>
                                        <p:cTn id="12" dur="500"/>
                                        <p:tgtEl>
                                          <p:spTgt spid="2052"/>
                                        </p:tgtEl>
                                      </p:cBhvr>
                                    </p:animEffect>
                                  </p:childTnLst>
                                  <p:subTnLst>
                                    <p:audio>
                                      <p:cMediaNode>
                                        <p:cTn display="0" masterRel="sameClick">
                                          <p:stCondLst>
                                            <p:cond evt="begin" delay="0">
                                              <p:tn val="10"/>
                                            </p:cond>
                                          </p:stCondLst>
                                          <p:endCondLst>
                                            <p:cond evt="onStopAudio" delay="0">
                                              <p:tgtEl>
                                                <p:sldTgt/>
                                              </p:tgtEl>
                                            </p:cond>
                                          </p:endCondLst>
                                        </p:cTn>
                                        <p:tgtEl>
                                          <p:sndTgt r:embed="rId4" name="notaManPurse.wav"/>
                                        </p:tgtEl>
                                      </p:cMediaNode>
                                    </p:audio>
                                  </p:sub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750"/>
                                        <p:tgtEl>
                                          <p:spTgt spid="2">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alwayswatch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II.  Government in the Colonies</a:t>
            </a:r>
          </a:p>
        </p:txBody>
      </p:sp>
      <p:sp>
        <p:nvSpPr>
          <p:cNvPr id="8195" name="Rectangle 3"/>
          <p:cNvSpPr>
            <a:spLocks noGrp="1" noChangeArrowheads="1"/>
          </p:cNvSpPr>
          <p:nvPr>
            <p:ph idx="1"/>
          </p:nvPr>
        </p:nvSpPr>
        <p:spPr>
          <a:xfrm>
            <a:off x="0" y="1981200"/>
            <a:ext cx="5715000" cy="4114800"/>
          </a:xfrm>
        </p:spPr>
        <p:txBody>
          <a:bodyPr>
            <a:normAutofit/>
          </a:bodyPr>
          <a:lstStyle/>
          <a:p>
            <a:pPr marL="609600" indent="-609600">
              <a:buFontTx/>
              <a:buAutoNum type="alphaUcPeriod"/>
            </a:pPr>
            <a:r>
              <a:rPr lang="en-US" dirty="0"/>
              <a:t>While democracy was growing in the colonies, it was still very limited.  You had to be a white, male, landowner in order to vote.</a:t>
            </a:r>
          </a:p>
          <a:p>
            <a:pPr marL="609600" indent="-609600">
              <a:buFontTx/>
              <a:buAutoNum type="alphaUcPeriod"/>
            </a:pPr>
            <a:r>
              <a:rPr lang="en-US" dirty="0"/>
              <a:t>However, the present system of American government evolved largely from colonial governments and their practices.</a:t>
            </a:r>
          </a:p>
          <a:p>
            <a:pPr marL="609600" indent="-609600">
              <a:buFontTx/>
              <a:buAutoNum type="alphaUcPeriod"/>
            </a:pPr>
            <a:r>
              <a:rPr lang="en-US" dirty="0"/>
              <a:t>Written plans of government were key feature of the colonial period.</a:t>
            </a:r>
          </a:p>
        </p:txBody>
      </p:sp>
      <p:pic>
        <p:nvPicPr>
          <p:cNvPr id="8197" name="Picture 5" descr="jeffers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2600" y="1447800"/>
            <a:ext cx="2354263" cy="2857500"/>
          </a:xfrm>
          <a:prstGeom prst="rect">
            <a:avLst/>
          </a:prstGeom>
          <a:noFill/>
          <a:extLst>
            <a:ext uri="{909E8E84-426E-40DD-AFC4-6F175D3DCCD1}">
              <a14:hiddenFill xmlns:a14="http://schemas.microsoft.com/office/drawing/2010/main">
                <a:solidFill>
                  <a:srgbClr val="FFFFFF"/>
                </a:solidFill>
              </a14:hiddenFill>
            </a:ext>
          </a:extLst>
        </p:spPr>
      </p:pic>
      <p:pic>
        <p:nvPicPr>
          <p:cNvPr id="8199" name="Picture 7" descr="weinstein-madison-m"/>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9400" y="4057650"/>
            <a:ext cx="2286000" cy="2800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fltVal val="0"/>
                                          </p:val>
                                        </p:tav>
                                        <p:tav tm="100000">
                                          <p:val>
                                            <p:strVal val="#ppt_w"/>
                                          </p:val>
                                        </p:tav>
                                      </p:tavLst>
                                    </p:anim>
                                    <p:anim calcmode="lin" valueType="num">
                                      <p:cBhvr>
                                        <p:cTn id="8" dur="1000" fill="hold"/>
                                        <p:tgtEl>
                                          <p:spTgt spid="8194"/>
                                        </p:tgtEl>
                                        <p:attrNameLst>
                                          <p:attrName>ppt_h</p:attrName>
                                        </p:attrNameLst>
                                      </p:cBhvr>
                                      <p:tavLst>
                                        <p:tav tm="0">
                                          <p:val>
                                            <p:fltVal val="0"/>
                                          </p:val>
                                        </p:tav>
                                        <p:tav tm="100000">
                                          <p:val>
                                            <p:strVal val="#ppt_h"/>
                                          </p:val>
                                        </p:tav>
                                      </p:tavLst>
                                    </p:anim>
                                    <p:anim calcmode="lin" valueType="num">
                                      <p:cBhvr>
                                        <p:cTn id="9" dur="1000" fill="hold"/>
                                        <p:tgtEl>
                                          <p:spTgt spid="819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194"/>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crowdcheer.wav"/>
                                        </p:tgtEl>
                                      </p:cMediaNode>
                                    </p:audio>
                                  </p:subTnLst>
                                </p:cTn>
                              </p:par>
                            </p:childTnLst>
                          </p:cTn>
                        </p:par>
                      </p:childTnLst>
                    </p:cTn>
                  </p:par>
                  <p:par>
                    <p:cTn id="11" fill="hold">
                      <p:stCondLst>
                        <p:cond delay="indefinite"/>
                      </p:stCondLst>
                      <p:childTnLst>
                        <p:par>
                          <p:cTn id="12" fill="hold">
                            <p:stCondLst>
                              <p:cond delay="0"/>
                            </p:stCondLst>
                            <p:childTnLst>
                              <p:par>
                                <p:cTn id="13" presetID="23" presetClass="entr" presetSubtype="32" fill="hold" grpId="0" nodeType="clickEffect">
                                  <p:stCondLst>
                                    <p:cond delay="0"/>
                                  </p:stCondLst>
                                  <p:childTnLst>
                                    <p:set>
                                      <p:cBhvr>
                                        <p:cTn id="14" dur="1" fill="hold">
                                          <p:stCondLst>
                                            <p:cond delay="0"/>
                                          </p:stCondLst>
                                        </p:cTn>
                                        <p:tgtEl>
                                          <p:spTgt spid="8195">
                                            <p:txEl>
                                              <p:pRg st="0" end="0"/>
                                            </p:txEl>
                                          </p:spTgt>
                                        </p:tgtEl>
                                        <p:attrNameLst>
                                          <p:attrName>style.visibility</p:attrName>
                                        </p:attrNameLst>
                                      </p:cBhvr>
                                      <p:to>
                                        <p:strVal val="visible"/>
                                      </p:to>
                                    </p:set>
                                    <p:anim calcmode="lin" valueType="num">
                                      <p:cBhvr>
                                        <p:cTn id="15" dur="500" fill="hold"/>
                                        <p:tgtEl>
                                          <p:spTgt spid="8195">
                                            <p:txEl>
                                              <p:pRg st="0" end="0"/>
                                            </p:txEl>
                                          </p:spTgt>
                                        </p:tgtEl>
                                        <p:attrNameLst>
                                          <p:attrName>ppt_w</p:attrName>
                                        </p:attrNameLst>
                                      </p:cBhvr>
                                      <p:tavLst>
                                        <p:tav tm="0">
                                          <p:val>
                                            <p:strVal val="4*#ppt_w"/>
                                          </p:val>
                                        </p:tav>
                                        <p:tav tm="100000">
                                          <p:val>
                                            <p:strVal val="#ppt_w"/>
                                          </p:val>
                                        </p:tav>
                                      </p:tavLst>
                                    </p:anim>
                                    <p:anim calcmode="lin" valueType="num">
                                      <p:cBhvr>
                                        <p:cTn id="16" dur="500" fill="hold"/>
                                        <p:tgtEl>
                                          <p:spTgt spid="8195">
                                            <p:txEl>
                                              <p:pRg st="0" end="0"/>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3" name="wasssuup.wav"/>
                                        </p:tgtEl>
                                      </p:cMediaNode>
                                    </p:audio>
                                  </p:subTnLst>
                                </p:cTn>
                              </p:par>
                            </p:childTnLst>
                          </p:cTn>
                        </p:par>
                      </p:childTnLst>
                    </p:cTn>
                  </p:par>
                  <p:par>
                    <p:cTn id="17" fill="hold">
                      <p:stCondLst>
                        <p:cond delay="indefinite"/>
                      </p:stCondLst>
                      <p:childTnLst>
                        <p:par>
                          <p:cTn id="18" fill="hold">
                            <p:stCondLst>
                              <p:cond delay="0"/>
                            </p:stCondLst>
                            <p:childTnLst>
                              <p:par>
                                <p:cTn id="19" presetID="23" presetClass="entr" presetSubtype="32" fill="hold" grpId="0" nodeType="clickEffect">
                                  <p:stCondLst>
                                    <p:cond delay="0"/>
                                  </p:stCondLst>
                                  <p:childTnLst>
                                    <p:set>
                                      <p:cBhvr>
                                        <p:cTn id="20" dur="1" fill="hold">
                                          <p:stCondLst>
                                            <p:cond delay="0"/>
                                          </p:stCondLst>
                                        </p:cTn>
                                        <p:tgtEl>
                                          <p:spTgt spid="8195">
                                            <p:txEl>
                                              <p:pRg st="1" end="1"/>
                                            </p:txEl>
                                          </p:spTgt>
                                        </p:tgtEl>
                                        <p:attrNameLst>
                                          <p:attrName>style.visibility</p:attrName>
                                        </p:attrNameLst>
                                      </p:cBhvr>
                                      <p:to>
                                        <p:strVal val="visible"/>
                                      </p:to>
                                    </p:set>
                                    <p:anim calcmode="lin" valueType="num">
                                      <p:cBhvr>
                                        <p:cTn id="21" dur="500" fill="hold"/>
                                        <p:tgtEl>
                                          <p:spTgt spid="8195">
                                            <p:txEl>
                                              <p:pRg st="1" end="1"/>
                                            </p:txEl>
                                          </p:spTgt>
                                        </p:tgtEl>
                                        <p:attrNameLst>
                                          <p:attrName>ppt_w</p:attrName>
                                        </p:attrNameLst>
                                      </p:cBhvr>
                                      <p:tavLst>
                                        <p:tav tm="0">
                                          <p:val>
                                            <p:strVal val="4*#ppt_w"/>
                                          </p:val>
                                        </p:tav>
                                        <p:tav tm="100000">
                                          <p:val>
                                            <p:strVal val="#ppt_w"/>
                                          </p:val>
                                        </p:tav>
                                      </p:tavLst>
                                    </p:anim>
                                    <p:anim calcmode="lin" valueType="num">
                                      <p:cBhvr>
                                        <p:cTn id="22" dur="500" fill="hold"/>
                                        <p:tgtEl>
                                          <p:spTgt spid="8195">
                                            <p:txEl>
                                              <p:pRg st="1" end="1"/>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9"/>
                                            </p:cond>
                                          </p:stCondLst>
                                          <p:endCondLst>
                                            <p:cond evt="onStopAudio" delay="0">
                                              <p:tgtEl>
                                                <p:sldTgt/>
                                              </p:tgtEl>
                                            </p:cond>
                                          </p:endCondLst>
                                        </p:cTn>
                                        <p:tgtEl>
                                          <p:sndTgt r:embed="rId3" name="wasssuup.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8197"/>
                                        </p:tgtEl>
                                        <p:attrNameLst>
                                          <p:attrName>style.visibility</p:attrName>
                                        </p:attrNameLst>
                                      </p:cBhvr>
                                      <p:to>
                                        <p:strVal val="visible"/>
                                      </p:to>
                                    </p:set>
                                    <p:animEffect transition="in" filter="strips(downLeft)">
                                      <p:cBhvr>
                                        <p:cTn id="27" dur="500"/>
                                        <p:tgtEl>
                                          <p:spTgt spid="8197"/>
                                        </p:tgtEl>
                                      </p:cBhvr>
                                    </p:animEffect>
                                  </p:childTnLst>
                                  <p:subTnLst>
                                    <p:audio>
                                      <p:cMediaNode>
                                        <p:cTn display="0" masterRel="sameClick">
                                          <p:stCondLst>
                                            <p:cond evt="begin" delay="0">
                                              <p:tn val="25"/>
                                            </p:cond>
                                          </p:stCondLst>
                                          <p:endCondLst>
                                            <p:cond evt="onStopAudio" delay="0">
                                              <p:tgtEl>
                                                <p:sldTgt/>
                                              </p:tgtEl>
                                            </p:cond>
                                          </p:endCondLst>
                                        </p:cTn>
                                        <p:tgtEl>
                                          <p:sndTgt r:embed="rId4" name="ecky.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32" fill="hold" grpId="0" nodeType="clickEffect">
                                  <p:stCondLst>
                                    <p:cond delay="0"/>
                                  </p:stCondLst>
                                  <p:childTnLst>
                                    <p:set>
                                      <p:cBhvr>
                                        <p:cTn id="31" dur="1" fill="hold">
                                          <p:stCondLst>
                                            <p:cond delay="0"/>
                                          </p:stCondLst>
                                        </p:cTn>
                                        <p:tgtEl>
                                          <p:spTgt spid="8195">
                                            <p:txEl>
                                              <p:pRg st="2" end="2"/>
                                            </p:txEl>
                                          </p:spTgt>
                                        </p:tgtEl>
                                        <p:attrNameLst>
                                          <p:attrName>style.visibility</p:attrName>
                                        </p:attrNameLst>
                                      </p:cBhvr>
                                      <p:to>
                                        <p:strVal val="visible"/>
                                      </p:to>
                                    </p:set>
                                    <p:anim calcmode="lin" valueType="num">
                                      <p:cBhvr>
                                        <p:cTn id="32" dur="500" fill="hold"/>
                                        <p:tgtEl>
                                          <p:spTgt spid="8195">
                                            <p:txEl>
                                              <p:pRg st="2" end="2"/>
                                            </p:txEl>
                                          </p:spTgt>
                                        </p:tgtEl>
                                        <p:attrNameLst>
                                          <p:attrName>ppt_w</p:attrName>
                                        </p:attrNameLst>
                                      </p:cBhvr>
                                      <p:tavLst>
                                        <p:tav tm="0">
                                          <p:val>
                                            <p:strVal val="4*#ppt_w"/>
                                          </p:val>
                                        </p:tav>
                                        <p:tav tm="100000">
                                          <p:val>
                                            <p:strVal val="#ppt_w"/>
                                          </p:val>
                                        </p:tav>
                                      </p:tavLst>
                                    </p:anim>
                                    <p:anim calcmode="lin" valueType="num">
                                      <p:cBhvr>
                                        <p:cTn id="33" dur="500" fill="hold"/>
                                        <p:tgtEl>
                                          <p:spTgt spid="8195">
                                            <p:txEl>
                                              <p:pRg st="2" end="2"/>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0"/>
                                            </p:cond>
                                          </p:stCondLst>
                                          <p:endCondLst>
                                            <p:cond evt="onStopAudio" delay="0">
                                              <p:tgtEl>
                                                <p:sldTgt/>
                                              </p:tgtEl>
                                            </p:cond>
                                          </p:endCondLst>
                                        </p:cTn>
                                        <p:tgtEl>
                                          <p:sndTgt r:embed="rId3" name="wasssuup.wav"/>
                                        </p:tgtEl>
                                      </p:cMediaNode>
                                    </p:audio>
                                  </p:subTnLst>
                                </p:cTn>
                              </p:par>
                            </p:childTnLst>
                          </p:cTn>
                        </p:par>
                      </p:childTnLst>
                    </p:cTn>
                  </p:par>
                  <p:par>
                    <p:cTn id="34" fill="hold" nodeType="clickPar">
                      <p:stCondLst>
                        <p:cond delay="indefinite"/>
                      </p:stCondLst>
                      <p:childTnLst>
                        <p:par>
                          <p:cTn id="35" fill="hold" nodeType="withGroup">
                            <p:stCondLst>
                              <p:cond delay="0"/>
                            </p:stCondLst>
                            <p:childTnLst>
                              <p:par>
                                <p:cTn id="36" presetID="15" presetClass="entr" presetSubtype="0" fill="hold" nodeType="clickEffect">
                                  <p:stCondLst>
                                    <p:cond delay="0"/>
                                  </p:stCondLst>
                                  <p:childTnLst>
                                    <p:set>
                                      <p:cBhvr>
                                        <p:cTn id="37" dur="1" fill="hold">
                                          <p:stCondLst>
                                            <p:cond delay="0"/>
                                          </p:stCondLst>
                                        </p:cTn>
                                        <p:tgtEl>
                                          <p:spTgt spid="8199"/>
                                        </p:tgtEl>
                                        <p:attrNameLst>
                                          <p:attrName>style.visibility</p:attrName>
                                        </p:attrNameLst>
                                      </p:cBhvr>
                                      <p:to>
                                        <p:strVal val="visible"/>
                                      </p:to>
                                    </p:set>
                                    <p:anim calcmode="lin" valueType="num">
                                      <p:cBhvr>
                                        <p:cTn id="38" dur="1000" fill="hold"/>
                                        <p:tgtEl>
                                          <p:spTgt spid="8199"/>
                                        </p:tgtEl>
                                        <p:attrNameLst>
                                          <p:attrName>ppt_w</p:attrName>
                                        </p:attrNameLst>
                                      </p:cBhvr>
                                      <p:tavLst>
                                        <p:tav tm="0">
                                          <p:val>
                                            <p:fltVal val="0"/>
                                          </p:val>
                                        </p:tav>
                                        <p:tav tm="100000">
                                          <p:val>
                                            <p:strVal val="#ppt_w"/>
                                          </p:val>
                                        </p:tav>
                                      </p:tavLst>
                                    </p:anim>
                                    <p:anim calcmode="lin" valueType="num">
                                      <p:cBhvr>
                                        <p:cTn id="39" dur="1000" fill="hold"/>
                                        <p:tgtEl>
                                          <p:spTgt spid="8199"/>
                                        </p:tgtEl>
                                        <p:attrNameLst>
                                          <p:attrName>ppt_h</p:attrName>
                                        </p:attrNameLst>
                                      </p:cBhvr>
                                      <p:tavLst>
                                        <p:tav tm="0">
                                          <p:val>
                                            <p:fltVal val="0"/>
                                          </p:val>
                                        </p:tav>
                                        <p:tav tm="100000">
                                          <p:val>
                                            <p:strVal val="#ppt_h"/>
                                          </p:val>
                                        </p:tav>
                                      </p:tavLst>
                                    </p:anim>
                                    <p:anim calcmode="lin" valueType="num">
                                      <p:cBhvr>
                                        <p:cTn id="40" dur="1000" fill="hold"/>
                                        <p:tgtEl>
                                          <p:spTgt spid="8199"/>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8199"/>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36"/>
                                            </p:cond>
                                          </p:stCondLst>
                                          <p:endCondLst>
                                            <p:cond evt="onStopAudio" delay="0">
                                              <p:tgtEl>
                                                <p:sldTgt/>
                                              </p:tgtEl>
                                            </p:cond>
                                          </p:endCondLst>
                                        </p:cTn>
                                        <p:tgtEl>
                                          <p:sndTgt r:embed="rId5" name="nocry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uiExpand="1"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II.  Government in the Colonies</a:t>
            </a:r>
          </a:p>
        </p:txBody>
      </p:sp>
      <p:sp>
        <p:nvSpPr>
          <p:cNvPr id="2" name="Content Placeholder 1"/>
          <p:cNvSpPr>
            <a:spLocks noGrp="1"/>
          </p:cNvSpPr>
          <p:nvPr>
            <p:ph idx="1"/>
          </p:nvPr>
        </p:nvSpPr>
        <p:spPr>
          <a:xfrm>
            <a:off x="457200" y="1524000"/>
            <a:ext cx="5296696" cy="4572000"/>
          </a:xfrm>
        </p:spPr>
        <p:txBody>
          <a:bodyPr/>
          <a:lstStyle/>
          <a:p>
            <a:r>
              <a:rPr lang="en-US" dirty="0"/>
              <a:t>The </a:t>
            </a:r>
            <a:r>
              <a:rPr lang="en-US" i="1" dirty="0"/>
              <a:t>Mayflower Compact </a:t>
            </a:r>
            <a:r>
              <a:rPr lang="en-US" dirty="0"/>
              <a:t>and the </a:t>
            </a:r>
            <a:r>
              <a:rPr lang="en-US" i="1" dirty="0"/>
              <a:t>General Fundamentals</a:t>
            </a:r>
            <a:r>
              <a:rPr lang="en-US" dirty="0"/>
              <a:t> were the first written agreements about how society would function.</a:t>
            </a:r>
          </a:p>
          <a:p>
            <a:r>
              <a:rPr lang="en-US" dirty="0"/>
              <a:t>The </a:t>
            </a:r>
            <a:r>
              <a:rPr lang="en-US" i="1" dirty="0"/>
              <a:t>Fundamental Orders of Connecticut</a:t>
            </a:r>
            <a:r>
              <a:rPr lang="en-US" dirty="0"/>
              <a:t> was the first formal constitution in America.  It laid out the plan for government as well as the rights of citizens in participating in government. </a:t>
            </a:r>
          </a:p>
        </p:txBody>
      </p:sp>
      <p:pic>
        <p:nvPicPr>
          <p:cNvPr id="3074" name="Picture 2" descr="http://3.bp.blogspot.com/-6jxhUNWEydQ/UEt2cl2MQFI/AAAAAAAAAAo/-B2HCAsWovU/s320/8af93205fef94dfce745ca5ecfd16a06_1M.png.jpe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53896" y="2438401"/>
            <a:ext cx="2856703"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97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hazam2.wav"/>
                                        </p:tgtEl>
                                      </p:cMediaNode>
                                    </p:audio>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shazam2.wav"/>
                                        </p:tgtEl>
                                      </p:cMediaNode>
                                    </p:audio>
                                  </p:sub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074"/>
                                        </p:tgtEl>
                                        <p:attrNameLst>
                                          <p:attrName>style.visibility</p:attrName>
                                        </p:attrNameLst>
                                      </p:cBhvr>
                                      <p:to>
                                        <p:strVal val="visible"/>
                                      </p:to>
                                    </p:set>
                                    <p:animEffect transition="in" filter="barn(inVertical)">
                                      <p:cBhvr>
                                        <p:cTn id="21" dur="500"/>
                                        <p:tgtEl>
                                          <p:spTgt spid="3074"/>
                                        </p:tgtEl>
                                      </p:cBhvr>
                                    </p:animEffect>
                                  </p:childTnLst>
                                  <p:subTnLst>
                                    <p:audio>
                                      <p:cMediaNode>
                                        <p:cTn display="0" masterRel="sameClick">
                                          <p:stCondLst>
                                            <p:cond evt="begin" delay="0">
                                              <p:tn val="19"/>
                                            </p:cond>
                                          </p:stCondLst>
                                          <p:endCondLst>
                                            <p:cond evt="onStopAudio" delay="0">
                                              <p:tgtEl>
                                                <p:sldTgt/>
                                              </p:tgtEl>
                                            </p:cond>
                                          </p:endCondLst>
                                        </p:cTn>
                                        <p:tgtEl>
                                          <p:sndTgt r:embed="rId4" name="frigginidio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II.  Government in the Colonies</a:t>
            </a:r>
          </a:p>
        </p:txBody>
      </p:sp>
      <p:sp>
        <p:nvSpPr>
          <p:cNvPr id="9219" name="Rectangle 3"/>
          <p:cNvSpPr>
            <a:spLocks noGrp="1" noChangeArrowheads="1"/>
          </p:cNvSpPr>
          <p:nvPr>
            <p:ph idx="1"/>
          </p:nvPr>
        </p:nvSpPr>
        <p:spPr>
          <a:xfrm>
            <a:off x="0" y="1981200"/>
            <a:ext cx="6248400" cy="4648200"/>
          </a:xfrm>
        </p:spPr>
        <p:txBody>
          <a:bodyPr>
            <a:normAutofit/>
          </a:bodyPr>
          <a:lstStyle/>
          <a:p>
            <a:pPr marL="609600" indent="-609600">
              <a:lnSpc>
                <a:spcPct val="90000"/>
              </a:lnSpc>
              <a:buFontTx/>
              <a:buAutoNum type="alphaUcPeriod" startAt="3"/>
            </a:pPr>
            <a:r>
              <a:rPr lang="en-US" dirty="0"/>
              <a:t>Representative assemblies elected by the people helped establish the tradition of representative government in America.</a:t>
            </a:r>
          </a:p>
          <a:p>
            <a:pPr marL="609600" indent="-609600">
              <a:lnSpc>
                <a:spcPct val="90000"/>
              </a:lnSpc>
              <a:buFontTx/>
              <a:buAutoNum type="alphaUcPeriod" startAt="3"/>
            </a:pPr>
            <a:r>
              <a:rPr lang="en-US" dirty="0"/>
              <a:t>The first assembly was the Virginia House of Burgesses.  In New England, town meetings were the first governing bodies, followed by the colonial legislatures.</a:t>
            </a:r>
          </a:p>
          <a:p>
            <a:pPr marL="609600" indent="-609600">
              <a:lnSpc>
                <a:spcPct val="90000"/>
              </a:lnSpc>
              <a:buFontTx/>
              <a:buAutoNum type="alphaUcPeriod" startAt="3"/>
            </a:pPr>
            <a:r>
              <a:rPr lang="en-US" dirty="0"/>
              <a:t>The division of government powers among the governor, the colonial legislatures, and colonial courts helped establish the principle of the separation of powers.</a:t>
            </a:r>
          </a:p>
        </p:txBody>
      </p:sp>
      <p:pic>
        <p:nvPicPr>
          <p:cNvPr id="9221" name="Picture 5" descr="houseofburgesses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29400" y="1676400"/>
            <a:ext cx="2286000" cy="1601788"/>
          </a:xfrm>
          <a:prstGeom prst="rect">
            <a:avLst/>
          </a:prstGeom>
          <a:noFill/>
          <a:extLst>
            <a:ext uri="{909E8E84-426E-40DD-AFC4-6F175D3DCCD1}">
              <a14:hiddenFill xmlns:a14="http://schemas.microsoft.com/office/drawing/2010/main">
                <a:solidFill>
                  <a:srgbClr val="FFFFFF"/>
                </a:solidFill>
              </a14:hiddenFill>
            </a:ext>
          </a:extLst>
        </p:spPr>
      </p:pic>
      <p:pic>
        <p:nvPicPr>
          <p:cNvPr id="9224" name="Picture 8" descr="separation_powers600g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8400" y="3505200"/>
            <a:ext cx="2590800" cy="2559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up)">
                                      <p:cBhvr>
                                        <p:cTn id="7" dur="500"/>
                                        <p:tgtEl>
                                          <p:spTgt spid="921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hen2.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wipe(up)">
                                      <p:cBhvr>
                                        <p:cTn id="12" dur="500"/>
                                        <p:tgtEl>
                                          <p:spTgt spid="921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hen2.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5" fill="hold" nodeType="clickEffect">
                                  <p:stCondLst>
                                    <p:cond delay="0"/>
                                  </p:stCondLst>
                                  <p:childTnLst>
                                    <p:set>
                                      <p:cBhvr>
                                        <p:cTn id="16" dur="1" fill="hold">
                                          <p:stCondLst>
                                            <p:cond delay="0"/>
                                          </p:stCondLst>
                                        </p:cTn>
                                        <p:tgtEl>
                                          <p:spTgt spid="9221"/>
                                        </p:tgtEl>
                                        <p:attrNameLst>
                                          <p:attrName>style.visibility</p:attrName>
                                        </p:attrNameLst>
                                      </p:cBhvr>
                                      <p:to>
                                        <p:strVal val="visible"/>
                                      </p:to>
                                    </p:set>
                                    <p:animEffect transition="in" filter="randombar(vertical)">
                                      <p:cBhvr>
                                        <p:cTn id="17" dur="500"/>
                                        <p:tgtEl>
                                          <p:spTgt spid="9221"/>
                                        </p:tgtEl>
                                      </p:cBhvr>
                                    </p:animEffect>
                                  </p:childTnLst>
                                  <p:subTnLst>
                                    <p:audio>
                                      <p:cMediaNode>
                                        <p:cTn display="0" masterRel="sameClick">
                                          <p:stCondLst>
                                            <p:cond evt="begin" delay="0">
                                              <p:tn val="15"/>
                                            </p:cond>
                                          </p:stCondLst>
                                          <p:endCondLst>
                                            <p:cond evt="onStopAudio" delay="0">
                                              <p:tgtEl>
                                                <p:sldTgt/>
                                              </p:tgtEl>
                                            </p:cond>
                                          </p:endCondLst>
                                        </p:cTn>
                                        <p:tgtEl>
                                          <p:sndTgt r:embed="rId3" name="back2workslacker.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wipe(up)">
                                      <p:cBhvr>
                                        <p:cTn id="22" dur="500"/>
                                        <p:tgtEl>
                                          <p:spTgt spid="9219">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hen2.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9224"/>
                                        </p:tgtEl>
                                        <p:attrNameLst>
                                          <p:attrName>style.visibility</p:attrName>
                                        </p:attrNameLst>
                                      </p:cBhvr>
                                      <p:to>
                                        <p:strVal val="visible"/>
                                      </p:to>
                                    </p:set>
                                    <p:animEffect transition="in" filter="checkerboard(across)">
                                      <p:cBhvr>
                                        <p:cTn id="27" dur="500"/>
                                        <p:tgtEl>
                                          <p:spTgt spid="9224"/>
                                        </p:tgtEl>
                                      </p:cBhvr>
                                    </p:animEffect>
                                  </p:childTnLst>
                                  <p:subTnLst>
                                    <p:audio>
                                      <p:cMediaNode>
                                        <p:cTn display="0" masterRel="sameClick">
                                          <p:stCondLst>
                                            <p:cond evt="begin" delay="0">
                                              <p:tn val="25"/>
                                            </p:cond>
                                          </p:stCondLst>
                                          <p:endCondLst>
                                            <p:cond evt="onStopAudio" delay="0">
                                              <p:tgtEl>
                                                <p:sldTgt/>
                                              </p:tgtEl>
                                            </p:cond>
                                          </p:endCondLst>
                                        </p:cTn>
                                        <p:tgtEl>
                                          <p:sndTgt r:embed="rId4" name="notfinishe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1473</TotalTime>
  <Words>605</Words>
  <Application>Microsoft Office PowerPoint</Application>
  <PresentationFormat>On-screen Show (4:3)</PresentationFormat>
  <Paragraphs>39</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Cambria</vt:lpstr>
      <vt:lpstr>Times New Roman</vt:lpstr>
      <vt:lpstr>Adjacency</vt:lpstr>
      <vt:lpstr>The Colonial Period</vt:lpstr>
      <vt:lpstr>I.  English Political Heritage</vt:lpstr>
      <vt:lpstr>I.  English Political Heritage</vt:lpstr>
      <vt:lpstr>I.  English Political Heritage</vt:lpstr>
      <vt:lpstr>I.  English Political Heritage</vt:lpstr>
      <vt:lpstr>I.  English Political Heritage</vt:lpstr>
      <vt:lpstr>II.  Government in the Colonies</vt:lpstr>
      <vt:lpstr>II.  Government in the Colonies</vt:lpstr>
      <vt:lpstr>II.  Government in the Colonies</vt:lpstr>
      <vt:lpstr>In your notebooks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Colonies Become A Country</dc:title>
  <dc:creator>Work</dc:creator>
  <cp:lastModifiedBy>Eric Myers</cp:lastModifiedBy>
  <cp:revision>19</cp:revision>
  <dcterms:modified xsi:type="dcterms:W3CDTF">2020-08-18T18:18:40Z</dcterms:modified>
</cp:coreProperties>
</file>