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59" r:id="rId6"/>
    <p:sldId id="262"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2626"/>
    <a:srgbClr val="000000"/>
    <a:srgbClr val="6E2929"/>
    <a:srgbClr val="00EAFF"/>
    <a:srgbClr val="C800FF"/>
    <a:srgbClr val="00FF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E35FF1-B2DC-6F5D-F2BB-AED79C45DA35}" v="89" dt="2023-01-20T19:32:46.476"/>
    <p1510:client id="{27E07931-C685-458A-B828-12413E9C7C8D}" v="61" dt="2023-01-10T22:06:17.983"/>
    <p1510:client id="{4E97A4A4-635D-2EED-EF84-BE3D5BF8D5E6}" v="208" dt="2023-01-13T20:30:15.212"/>
    <p1510:client id="{5DDC6674-F57B-0226-BADF-6FA69A93F168}" v="194" dt="2023-01-13T17:22:35.304"/>
    <p1510:client id="{73978BD1-7C68-DFC2-BE2C-C9BE8FF509C5}" v="17" dt="2023-01-19T17:41:07.375"/>
    <p1510:client id="{7837B45A-EB4D-8028-46AF-53151A75A419}" v="178" dt="2023-01-20T18:46:17.249"/>
    <p1510:client id="{79D56D77-2A99-D1D8-C2DF-E3A3A99503CD}" v="2" dt="2023-01-19T16:50:55.177"/>
    <p1510:client id="{8BB0A25B-9CC3-1775-96A0-F95A913563E4}" v="8" dt="2023-01-19T18:26:17.656"/>
    <p1510:client id="{90D2E4A1-BF94-DFE6-D9D9-E98D6FF748C7}" v="93" dt="2023-01-20T21:43:18.080"/>
    <p1510:client id="{92B233AB-2808-1475-19A6-D36A245A1CD7}" v="1" dt="2023-01-20T19:07:09.987"/>
    <p1510:client id="{9F33DDE7-AE81-1F8E-EACB-9E29CFF3FBDB}" v="312" dt="2023-01-12T17:50:09.163"/>
    <p1510:client id="{AAC10EE7-285A-FEBA-66A5-3B5D53D043A4}" v="243" dt="2023-01-18T19:23:50.749"/>
    <p1510:client id="{AD143B51-D24A-C735-6E04-C20EAEF5A26B}" v="208" dt="2023-01-11T17:18:29.183"/>
    <p1510:client id="{B7160D60-27C1-557D-1108-2355419CF1ED}" v="59" dt="2023-01-20T19:05:54.296"/>
    <p1510:client id="{E740B7AA-12F5-AFF0-45B5-919F9D45FD5B}" v="2" dt="2023-01-20T18:46:48.095"/>
    <p1510:client id="{FB28DE39-19D4-F530-D517-E1AD1C802797}" v="14" dt="2023-01-18T19:40:11.3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4/20/2023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n.wikipedia.org/wiki/Tongva_people"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sa/3.0/"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fr.qaz.wiki/wiki/Santa_Catalina_Island_(California)"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en.wikipedia.org/wiki/Aliso_Cany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s://www.flickr.com/photos/40243520@N02/26010271048" TargetMode="External"/><Relationship Id="rId7" Type="http://schemas.openxmlformats.org/officeDocument/2006/relationships/hyperlink" Target="https://creativecommons.org/licenses/by-sa/3.0/"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s://creativecommons.org/licenses/by-nc/3.0/" TargetMode="External"/><Relationship Id="rId5" Type="http://schemas.openxmlformats.org/officeDocument/2006/relationships/hyperlink" Target="https://en.wikipedia.org/wiki/Mission_San_Juan_Capistrano"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hyperlink" Target="http://www.flickr.com/photos/30811353@N04/13955347960/" TargetMode="External"/><Relationship Id="rId7" Type="http://schemas.openxmlformats.org/officeDocument/2006/relationships/hyperlink" Target="https://sketchfab.com/3d-models/tongan-double-hulled-canoe-tongiaki-90e46daae4f24c1f8f26c70e20a10d17" TargetMode="Externa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en.wiktionary.org/wiki/tomol"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8.jpeg"/><Relationship Id="rId9" Type="http://schemas.openxmlformats.org/officeDocument/2006/relationships/hyperlink" Target="https://creativecommons.org/licenses/by-nc-nd/3.0/"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en.wikipedia.org/wiki/Tongva" TargetMode="External"/><Relationship Id="rId7" Type="http://schemas.openxmlformats.org/officeDocument/2006/relationships/hyperlink" Target="https://www.uniprot.org/taxonomy/8245" TargetMode="Externa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https://creativecommons.org/licenses/by/3.0/" TargetMode="External"/><Relationship Id="rId5" Type="http://schemas.openxmlformats.org/officeDocument/2006/relationships/hyperlink" Target="http://www.flickr.com/photos/mark6mauno/517225026/" TargetMode="External"/><Relationship Id="rId10" Type="http://schemas.openxmlformats.org/officeDocument/2006/relationships/hyperlink" Target="https://creativecommons.org/licenses/by-sa/3.0/" TargetMode="External"/><Relationship Id="rId4" Type="http://schemas.openxmlformats.org/officeDocument/2006/relationships/image" Target="../media/image11.jpeg"/><Relationship Id="rId9" Type="http://schemas.openxmlformats.org/officeDocument/2006/relationships/hyperlink" Target="https://creativecommons.org/licenses/by-nc/3.0/"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Mission_San_Juan_Capistrano" TargetMode="External"/><Relationship Id="rId13" Type="http://schemas.openxmlformats.org/officeDocument/2006/relationships/hyperlink" Target="https://commons.wikimedia.org/wiki/Category:Native_American_baskets_in_the_Cleveland_Museum_of_Art" TargetMode="External"/><Relationship Id="rId3" Type="http://schemas.openxmlformats.org/officeDocument/2006/relationships/hyperlink" Target="https://www.uniprot.org/taxonomy/8245" TargetMode="External"/><Relationship Id="rId7" Type="http://schemas.openxmlformats.org/officeDocument/2006/relationships/image" Target="../media/image6.jpeg"/><Relationship Id="rId12" Type="http://schemas.openxmlformats.org/officeDocument/2006/relationships/image" Target="../media/image16.jpeg"/><Relationship Id="rId17" Type="http://schemas.openxmlformats.org/officeDocument/2006/relationships/hyperlink" Target="https://en.wikipedia.org/wiki/San_Clemente_Island" TargetMode="External"/><Relationship Id="rId2" Type="http://schemas.openxmlformats.org/officeDocument/2006/relationships/image" Target="../media/image12.jpeg"/><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11" Type="http://schemas.openxmlformats.org/officeDocument/2006/relationships/hyperlink" Target="http://es.wikipedia.org/wiki/Pueblo_seri" TargetMode="External"/><Relationship Id="rId5" Type="http://schemas.openxmlformats.org/officeDocument/2006/relationships/hyperlink" Target="https://intarch.ac.uk/journal/issue38/2/images/figure11.html" TargetMode="External"/><Relationship Id="rId15" Type="http://schemas.openxmlformats.org/officeDocument/2006/relationships/hyperlink" Target="https://de.qaz.wiki/wiki/San_Nicolas_Island" TargetMode="External"/><Relationship Id="rId10"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hyperlink" Target="https://creativecommons.org/licenses/by-sa/3.0/" TargetMode="External"/><Relationship Id="rId1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hyperlink" Target="https://commons.wikimedia.org/wiki/File:California,_Southern,_Gabrielino_(San_Gabriel,_Mission_or_Tongva),_Late_19t_-_Bowl_-_1929.267_-_Cleveland_Museum_of_Art.jpg" TargetMode="External"/><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table, indoor, bowl, plant&#10;&#10;Description automatically generated">
            <a:extLst>
              <a:ext uri="{FF2B5EF4-FFF2-40B4-BE49-F238E27FC236}">
                <a16:creationId xmlns:a16="http://schemas.microsoft.com/office/drawing/2014/main" id="{94A1A686-4BD9-CFD5-8307-6E0A7DEA4719}"/>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22264"/>
          <a:stretch/>
        </p:blipFill>
        <p:spPr>
          <a:xfrm>
            <a:off x="3512692" y="3591"/>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8919" y="1229519"/>
            <a:ext cx="4023360" cy="3204134"/>
          </a:xfrm>
        </p:spPr>
        <p:txBody>
          <a:bodyPr anchor="b">
            <a:normAutofit/>
          </a:bodyPr>
          <a:lstStyle/>
          <a:p>
            <a:pPr algn="l"/>
            <a:r>
              <a:rPr lang="en-US" sz="4800">
                <a:solidFill>
                  <a:srgbClr val="00B0F0"/>
                </a:solidFill>
                <a:latin typeface="Algerian"/>
                <a:cs typeface="Calibri Light"/>
              </a:rPr>
              <a:t>Gabrielino Tribe</a:t>
            </a:r>
            <a:br>
              <a:rPr lang="en-US" sz="4800">
                <a:solidFill>
                  <a:srgbClr val="00B0F0"/>
                </a:solidFill>
                <a:latin typeface="Algerian"/>
                <a:cs typeface="Calibri Light"/>
              </a:rPr>
            </a:br>
            <a:endParaRPr lang="en-US" sz="4800">
              <a:solidFill>
                <a:srgbClr val="00B0F0"/>
              </a:solidFill>
              <a:cs typeface="Calibri Light"/>
            </a:endParaRPr>
          </a:p>
        </p:txBody>
      </p:sp>
      <p:sp>
        <p:nvSpPr>
          <p:cNvPr id="3" name="Subtitle 2"/>
          <p:cNvSpPr>
            <a:spLocks noGrp="1"/>
          </p:cNvSpPr>
          <p:nvPr>
            <p:ph type="subTitle" idx="1"/>
          </p:nvPr>
        </p:nvSpPr>
        <p:spPr>
          <a:xfrm>
            <a:off x="790944" y="5240315"/>
            <a:ext cx="4023359" cy="1208141"/>
          </a:xfrm>
        </p:spPr>
        <p:txBody>
          <a:bodyPr vert="horz" lIns="91440" tIns="45720" rIns="91440" bIns="45720" rtlCol="0" anchor="t">
            <a:normAutofit/>
          </a:bodyPr>
          <a:lstStyle/>
          <a:p>
            <a:pPr algn="l"/>
            <a:r>
              <a:rPr lang="en-US" sz="3600">
                <a:solidFill>
                  <a:srgbClr val="C800FF"/>
                </a:solidFill>
                <a:latin typeface="Blackadder ITC"/>
                <a:cs typeface="Calibri"/>
              </a:rPr>
              <a:t>By Isaiah and Gabriel</a:t>
            </a:r>
            <a:endParaRPr lang="en-US" sz="3600">
              <a:solidFill>
                <a:srgbClr val="C800FF"/>
              </a:solidFill>
              <a:latin typeface="Blackadder ITC"/>
            </a:endParaRP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1481BAB-933B-9771-CBAA-31EB5491FC35}"/>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0"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0"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7C94-A601-52E4-8F6E-E0F9B87CF20E}"/>
              </a:ext>
            </a:extLst>
          </p:cNvPr>
          <p:cNvSpPr>
            <a:spLocks noGrp="1"/>
          </p:cNvSpPr>
          <p:nvPr>
            <p:ph type="title"/>
          </p:nvPr>
        </p:nvSpPr>
        <p:spPr>
          <a:xfrm>
            <a:off x="6745026" y="534248"/>
            <a:ext cx="4888306" cy="1325563"/>
          </a:xfrm>
        </p:spPr>
        <p:txBody>
          <a:bodyPr>
            <a:normAutofit/>
          </a:bodyPr>
          <a:lstStyle/>
          <a:p>
            <a:r>
              <a:rPr lang="en-US">
                <a:cs typeface="Calibri Light"/>
              </a:rPr>
              <a:t>​Location</a:t>
            </a:r>
            <a:endParaRPr lang="en-US"/>
          </a:p>
        </p:txBody>
      </p:sp>
      <p:sp>
        <p:nvSpPr>
          <p:cNvPr id="15" name="Freeform: Shape 14">
            <a:extLst>
              <a:ext uri="{FF2B5EF4-FFF2-40B4-BE49-F238E27FC236}">
                <a16:creationId xmlns:a16="http://schemas.microsoft.com/office/drawing/2014/main" id="{B5809B1F-0726-44C0-B0A1-7FCE2A129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2560321" y="4232366"/>
            <a:ext cx="5610120" cy="2625634"/>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6EE9A0B-C601-4E3F-8541-29CA20DE11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0"/>
            <a:ext cx="5904411" cy="4406393"/>
          </a:xfrm>
          <a:custGeom>
            <a:avLst/>
            <a:gdLst>
              <a:gd name="connsiteX0" fmla="*/ 2562355 w 6855833"/>
              <a:gd name="connsiteY0" fmla="*/ 0 h 5116428"/>
              <a:gd name="connsiteX1" fmla="*/ 6855833 w 6855833"/>
              <a:gd name="connsiteY1" fmla="*/ 4293479 h 5116428"/>
              <a:gd name="connsiteX2" fmla="*/ 6833667 w 6855833"/>
              <a:gd name="connsiteY2" fmla="*/ 4732462 h 5116428"/>
              <a:gd name="connsiteX3" fmla="*/ 6775067 w 6855833"/>
              <a:gd name="connsiteY3" fmla="*/ 5116428 h 5116428"/>
              <a:gd name="connsiteX4" fmla="*/ 0 w 6855833"/>
              <a:gd name="connsiteY4" fmla="*/ 5116428 h 5116428"/>
              <a:gd name="connsiteX5" fmla="*/ 0 w 6855833"/>
              <a:gd name="connsiteY5" fmla="*/ 854273 h 5116428"/>
              <a:gd name="connsiteX6" fmla="*/ 161831 w 6855833"/>
              <a:gd name="connsiteY6" fmla="*/ 733259 h 5116428"/>
              <a:gd name="connsiteX7" fmla="*/ 2562355 w 6855833"/>
              <a:gd name="connsiteY7" fmla="*/ 0 h 51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5833" h="5116428">
                <a:moveTo>
                  <a:pt x="2562355" y="0"/>
                </a:moveTo>
                <a:cubicBezTo>
                  <a:pt x="4933578" y="0"/>
                  <a:pt x="6855833" y="1922255"/>
                  <a:pt x="6855833" y="4293479"/>
                </a:cubicBezTo>
                <a:cubicBezTo>
                  <a:pt x="6855833" y="4441680"/>
                  <a:pt x="6848324" y="4588128"/>
                  <a:pt x="6833667" y="4732462"/>
                </a:cubicBezTo>
                <a:lnTo>
                  <a:pt x="6775067" y="5116428"/>
                </a:lnTo>
                <a:lnTo>
                  <a:pt x="0" y="5116428"/>
                </a:lnTo>
                <a:lnTo>
                  <a:pt x="0" y="854273"/>
                </a:lnTo>
                <a:lnTo>
                  <a:pt x="161831" y="733259"/>
                </a:lnTo>
                <a:cubicBezTo>
                  <a:pt x="847074" y="270317"/>
                  <a:pt x="1673147" y="0"/>
                  <a:pt x="2562355"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9" descr="Map&#10;&#10;Description automatically generated">
            <a:extLst>
              <a:ext uri="{FF2B5EF4-FFF2-40B4-BE49-F238E27FC236}">
                <a16:creationId xmlns:a16="http://schemas.microsoft.com/office/drawing/2014/main" id="{817F5C69-CAB8-4925-F659-55AF9A31D78A}"/>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11478" r="1" b="19005"/>
          <a:stretch/>
        </p:blipFill>
        <p:spPr>
          <a:xfrm>
            <a:off x="60108" y="81653"/>
            <a:ext cx="5681097" cy="4151910"/>
          </a:xfrm>
          <a:custGeom>
            <a:avLst/>
            <a:gdLst/>
            <a:ahLst/>
            <a:cxnLst/>
            <a:rect l="l" t="t" r="r" b="b"/>
            <a:pathLst>
              <a:path w="5681097" h="4151920">
                <a:moveTo>
                  <a:pt x="0" y="0"/>
                </a:moveTo>
                <a:lnTo>
                  <a:pt x="5611423" y="0"/>
                </a:lnTo>
                <a:lnTo>
                  <a:pt x="5663241" y="339527"/>
                </a:lnTo>
                <a:cubicBezTo>
                  <a:pt x="5675049" y="455800"/>
                  <a:pt x="5681097" y="573775"/>
                  <a:pt x="5681097" y="693164"/>
                </a:cubicBezTo>
                <a:cubicBezTo>
                  <a:pt x="5681097" y="2603383"/>
                  <a:pt x="4132560" y="4151920"/>
                  <a:pt x="2222343" y="4151920"/>
                </a:cubicBezTo>
                <a:cubicBezTo>
                  <a:pt x="1386622" y="4151920"/>
                  <a:pt x="620129" y="3855520"/>
                  <a:pt x="22252" y="3362108"/>
                </a:cubicBezTo>
                <a:lnTo>
                  <a:pt x="0" y="3341884"/>
                </a:lnTo>
                <a:close/>
              </a:path>
            </a:pathLst>
          </a:custGeom>
        </p:spPr>
      </p:pic>
      <p:sp>
        <p:nvSpPr>
          <p:cNvPr id="3" name="Content Placeholder 2">
            <a:extLst>
              <a:ext uri="{FF2B5EF4-FFF2-40B4-BE49-F238E27FC236}">
                <a16:creationId xmlns:a16="http://schemas.microsoft.com/office/drawing/2014/main" id="{E1FD3EB2-F945-CAEC-BD7F-1728E90D77F2}"/>
              </a:ext>
            </a:extLst>
          </p:cNvPr>
          <p:cNvSpPr>
            <a:spLocks noGrp="1"/>
          </p:cNvSpPr>
          <p:nvPr>
            <p:ph idx="1"/>
          </p:nvPr>
        </p:nvSpPr>
        <p:spPr>
          <a:xfrm>
            <a:off x="6749142" y="2009941"/>
            <a:ext cx="4884189" cy="2438869"/>
          </a:xfrm>
        </p:spPr>
        <p:txBody>
          <a:bodyPr vert="horz" lIns="91440" tIns="45720" rIns="91440" bIns="45720" rtlCol="0" anchor="t">
            <a:normAutofit fontScale="92500" lnSpcReduction="20000"/>
          </a:bodyPr>
          <a:lstStyle/>
          <a:p>
            <a:endParaRPr lang="en-US" sz="1800">
              <a:cs typeface="Calibri"/>
            </a:endParaRPr>
          </a:p>
          <a:p>
            <a:pPr marL="0" indent="0">
              <a:buNone/>
            </a:pPr>
            <a:r>
              <a:rPr lang="en-US" sz="3200">
                <a:solidFill>
                  <a:schemeClr val="accent6">
                    <a:lumMod val="60000"/>
                    <a:lumOff val="40000"/>
                  </a:schemeClr>
                </a:solidFill>
                <a:latin typeface="Forte"/>
                <a:cs typeface="Calibri"/>
              </a:rPr>
              <a:t>The Gabrielino tribe lived along the rivers. There were trees, hills, grass and mountains in their area. They lived on the islands off southern California.</a:t>
            </a:r>
          </a:p>
        </p:txBody>
      </p:sp>
      <p:pic>
        <p:nvPicPr>
          <p:cNvPr id="6" name="Picture 8" descr="Channel Islands, Kalifornien - Wikipedia's Channel Islands, Kalifornien as translated by GramTrans">
            <a:extLst>
              <a:ext uri="{FF2B5EF4-FFF2-40B4-BE49-F238E27FC236}">
                <a16:creationId xmlns:a16="http://schemas.microsoft.com/office/drawing/2014/main" id="{DFA0B6BC-3D9D-6C99-8642-5050AD2988D0}"/>
              </a:ext>
            </a:extLst>
          </p:cNvPr>
          <p:cNvPicPr>
            <a:picLocks noChangeAspect="1"/>
          </p:cNvPicPr>
          <p:nvPr/>
        </p:nvPicPr>
        <p:blipFill rotWithShape="1">
          <a:blip r:embed="rId4"/>
          <a:srcRect t="20115" r="-1" b="24837"/>
          <a:stretch/>
        </p:blipFill>
        <p:spPr>
          <a:xfrm>
            <a:off x="2833499" y="4341654"/>
            <a:ext cx="5148922" cy="2409190"/>
          </a:xfrm>
          <a:custGeom>
            <a:avLst/>
            <a:gdLst/>
            <a:ahLst/>
            <a:cxnLst/>
            <a:rect l="l" t="t" r="r" b="b"/>
            <a:pathLst>
              <a:path w="5148922" h="2409190">
                <a:moveTo>
                  <a:pt x="2574461" y="0"/>
                </a:moveTo>
                <a:cubicBezTo>
                  <a:pt x="3911983" y="0"/>
                  <a:pt x="5012087" y="1016507"/>
                  <a:pt x="5144375" y="2319127"/>
                </a:cubicBezTo>
                <a:lnTo>
                  <a:pt x="5148922" y="2409190"/>
                </a:lnTo>
                <a:lnTo>
                  <a:pt x="0" y="2409190"/>
                </a:lnTo>
                <a:lnTo>
                  <a:pt x="4548" y="2319127"/>
                </a:lnTo>
                <a:cubicBezTo>
                  <a:pt x="136837" y="1016507"/>
                  <a:pt x="1236939" y="0"/>
                  <a:pt x="2574461" y="0"/>
                </a:cubicBezTo>
                <a:close/>
              </a:path>
            </a:pathLst>
          </a:custGeom>
        </p:spPr>
      </p:pic>
      <p:sp>
        <p:nvSpPr>
          <p:cNvPr id="5" name="TextBox 4">
            <a:extLst>
              <a:ext uri="{FF2B5EF4-FFF2-40B4-BE49-F238E27FC236}">
                <a16:creationId xmlns:a16="http://schemas.microsoft.com/office/drawing/2014/main" id="{AEFD5584-38EC-D62D-EFC6-0FB55312FF65}"/>
              </a:ext>
            </a:extLst>
          </p:cNvPr>
          <p:cNvSpPr txBox="1"/>
          <p:nvPr/>
        </p:nvSpPr>
        <p:spPr>
          <a:xfrm>
            <a:off x="10100409" y="5734006"/>
            <a:ext cx="69909" cy="71736"/>
          </a:xfrm>
          <a:prstGeom prst="rect">
            <a:avLst/>
          </a:prstGeom>
        </p:spPr>
        <p:txBody>
          <a:bodyPr lIns="91440" tIns="45720" rIns="91440" bIns="45720" anchor="t">
            <a:normAutofit fontScale="25000" lnSpcReduction="20000"/>
          </a:bodyPr>
          <a:lstStyle/>
          <a:p>
            <a:endParaRPr lang="en-US">
              <a:cs typeface="Calibri"/>
            </a:endParaRPr>
          </a:p>
        </p:txBody>
      </p:sp>
      <p:pic>
        <p:nvPicPr>
          <p:cNvPr id="4" name="Picture 4" descr="Map&#10;&#10;Description automatically generated">
            <a:extLst>
              <a:ext uri="{FF2B5EF4-FFF2-40B4-BE49-F238E27FC236}">
                <a16:creationId xmlns:a16="http://schemas.microsoft.com/office/drawing/2014/main" id="{12137409-E743-4D8A-F956-C36A6BE43249}"/>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780589" y="-2997870"/>
            <a:ext cx="4871047" cy="2760833"/>
          </a:xfrm>
          <a:prstGeom prst="rect">
            <a:avLst/>
          </a:prstGeom>
        </p:spPr>
      </p:pic>
      <p:sp>
        <p:nvSpPr>
          <p:cNvPr id="10" name="TextBox 9">
            <a:extLst>
              <a:ext uri="{FF2B5EF4-FFF2-40B4-BE49-F238E27FC236}">
                <a16:creationId xmlns:a16="http://schemas.microsoft.com/office/drawing/2014/main" id="{385E42C5-8FEF-F492-07E6-EF50BEF9DC0D}"/>
              </a:ext>
            </a:extLst>
          </p:cNvPr>
          <p:cNvSpPr txBox="1"/>
          <p:nvPr/>
        </p:nvSpPr>
        <p:spPr>
          <a:xfrm>
            <a:off x="9870532" y="6657945"/>
            <a:ext cx="2321468"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903596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2000" fill="hold"/>
                                        <p:tgtEl>
                                          <p:spTgt spid="9"/>
                                        </p:tgtEl>
                                        <p:attrNameLst>
                                          <p:attrName>fillcolor</p:attrName>
                                        </p:attrNameLst>
                                      </p:cBhvr>
                                      <p:to>
                                        <a:schemeClr val="accent2"/>
                                      </p:to>
                                    </p:animClr>
                                    <p:set>
                                      <p:cBhvr>
                                        <p:cTn id="19" dur="2000" fill="hold"/>
                                        <p:tgtEl>
                                          <p:spTgt spid="9"/>
                                        </p:tgtEl>
                                        <p:attrNameLst>
                                          <p:attrName>fill.type</p:attrName>
                                        </p:attrNameLst>
                                      </p:cBhvr>
                                      <p:to>
                                        <p:strVal val="solid"/>
                                      </p:to>
                                    </p:set>
                                    <p:set>
                                      <p:cBhvr>
                                        <p:cTn id="20" dur="2000" fill="hold"/>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2AC7F-9608-A0CF-96F5-8D466280A15E}"/>
              </a:ext>
            </a:extLst>
          </p:cNvPr>
          <p:cNvSpPr>
            <a:spLocks noGrp="1"/>
          </p:cNvSpPr>
          <p:nvPr>
            <p:ph type="title"/>
          </p:nvPr>
        </p:nvSpPr>
        <p:spPr>
          <a:xfrm>
            <a:off x="920162" y="1098633"/>
            <a:ext cx="4249006" cy="1325563"/>
          </a:xfrm>
        </p:spPr>
        <p:txBody>
          <a:bodyPr>
            <a:normAutofit/>
          </a:bodyPr>
          <a:lstStyle/>
          <a:p>
            <a:r>
              <a:rPr lang="en-US">
                <a:cs typeface="Calibri Light"/>
              </a:rPr>
              <a:t>Shelter</a:t>
            </a:r>
            <a:endParaRPr lang="en-US"/>
          </a:p>
        </p:txBody>
      </p:sp>
      <p:sp>
        <p:nvSpPr>
          <p:cNvPr id="3" name="Content Placeholder 2">
            <a:extLst>
              <a:ext uri="{FF2B5EF4-FFF2-40B4-BE49-F238E27FC236}">
                <a16:creationId xmlns:a16="http://schemas.microsoft.com/office/drawing/2014/main" id="{81D039A2-9083-12E7-3B98-C7FF43F61F64}"/>
              </a:ext>
            </a:extLst>
          </p:cNvPr>
          <p:cNvSpPr>
            <a:spLocks noGrp="1"/>
          </p:cNvSpPr>
          <p:nvPr>
            <p:ph idx="1"/>
          </p:nvPr>
        </p:nvSpPr>
        <p:spPr>
          <a:xfrm>
            <a:off x="543608" y="2621952"/>
            <a:ext cx="4721677" cy="3550777"/>
          </a:xfrm>
        </p:spPr>
        <p:txBody>
          <a:bodyPr vert="horz" lIns="91440" tIns="45720" rIns="91440" bIns="45720" rtlCol="0" anchor="t">
            <a:normAutofit/>
          </a:bodyPr>
          <a:lstStyle/>
          <a:p>
            <a:pPr marL="0" indent="0">
              <a:buNone/>
            </a:pPr>
            <a:r>
              <a:rPr lang="en-US" sz="3600" dirty="0">
                <a:solidFill>
                  <a:srgbClr val="FFFF00"/>
                </a:solidFill>
                <a:latin typeface="Arabic Typesetting"/>
                <a:cs typeface="Calibri"/>
              </a:rPr>
              <a:t>The Gabrielino tribe  called their houses </a:t>
            </a:r>
            <a:r>
              <a:rPr lang="en-US" sz="3600" dirty="0" err="1">
                <a:solidFill>
                  <a:srgbClr val="FFFF00"/>
                </a:solidFill>
                <a:latin typeface="Arabic Typesetting"/>
                <a:cs typeface="Calibri"/>
              </a:rPr>
              <a:t>emeseales</a:t>
            </a:r>
            <a:r>
              <a:rPr lang="en-US" sz="3600" dirty="0">
                <a:solidFill>
                  <a:srgbClr val="FFFF00"/>
                </a:solidFill>
                <a:latin typeface="Arabic Typesetting"/>
                <a:cs typeface="Calibri"/>
              </a:rPr>
              <a:t>. Homes were made by  making a frame of poles and filled it in with sticks. Some houses can hold 50 or 60 people!</a:t>
            </a:r>
            <a:endParaRPr lang="en-US" dirty="0"/>
          </a:p>
        </p:txBody>
      </p:sp>
      <p:sp>
        <p:nvSpPr>
          <p:cNvPr id="13" name="Freeform: Shape 12">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7037F8C9-E526-50C6-FE9D-71A32300474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t="21048" b="8854"/>
          <a:stretch/>
        </p:blipFill>
        <p:spPr>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p:spPr>
      </p:pic>
      <p:sp>
        <p:nvSpPr>
          <p:cNvPr id="15" name="Freeform: Shape 14">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7" descr="A picture containing text&#10;&#10;Description automatically generated">
            <a:extLst>
              <a:ext uri="{FF2B5EF4-FFF2-40B4-BE49-F238E27FC236}">
                <a16:creationId xmlns:a16="http://schemas.microsoft.com/office/drawing/2014/main" id="{341B4A1C-D249-5CAE-D779-0C855629547C}"/>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r="1" b="2833"/>
          <a:stretch/>
        </p:blipFill>
        <p:spPr>
          <a:xfrm>
            <a:off x="7043676" y="3020770"/>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p:spPr>
      </p:pic>
      <p:sp>
        <p:nvSpPr>
          <p:cNvPr id="5" name="TextBox 4">
            <a:extLst>
              <a:ext uri="{FF2B5EF4-FFF2-40B4-BE49-F238E27FC236}">
                <a16:creationId xmlns:a16="http://schemas.microsoft.com/office/drawing/2014/main" id="{00C17594-CA7E-1BB5-4949-7AE790B77645}"/>
              </a:ext>
            </a:extLst>
          </p:cNvPr>
          <p:cNvSpPr txBox="1"/>
          <p:nvPr/>
        </p:nvSpPr>
        <p:spPr>
          <a:xfrm>
            <a:off x="9857708"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8" name="TextBox 7">
            <a:extLst>
              <a:ext uri="{FF2B5EF4-FFF2-40B4-BE49-F238E27FC236}">
                <a16:creationId xmlns:a16="http://schemas.microsoft.com/office/drawing/2014/main" id="{D600D3D6-7075-CF58-A3F4-200BE32BDBC5}"/>
              </a:ext>
            </a:extLst>
          </p:cNvPr>
          <p:cNvSpPr txBox="1"/>
          <p:nvPr/>
        </p:nvSpPr>
        <p:spPr>
          <a:xfrm>
            <a:off x="7523539"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8786113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xit" presetSubtype="10" fill="hold" grpId="0" nodeType="clickEffect">
                                  <p:stCondLst>
                                    <p:cond delay="0"/>
                                  </p:stCondLst>
                                  <p:childTnLst>
                                    <p:animEffect transition="out" filter="checkerboard(across)">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9843-2C65-6E36-682C-788EB3261C57}"/>
              </a:ext>
            </a:extLst>
          </p:cNvPr>
          <p:cNvSpPr>
            <a:spLocks noGrp="1"/>
          </p:cNvSpPr>
          <p:nvPr>
            <p:ph type="title"/>
          </p:nvPr>
        </p:nvSpPr>
        <p:spPr>
          <a:xfrm>
            <a:off x="7947224" y="1020959"/>
            <a:ext cx="4668257" cy="1325563"/>
          </a:xfrm>
        </p:spPr>
        <p:txBody>
          <a:bodyPr>
            <a:normAutofit/>
          </a:bodyPr>
          <a:lstStyle/>
          <a:p>
            <a:r>
              <a:rPr lang="en-US">
                <a:cs typeface="Calibri Light"/>
              </a:rPr>
              <a:t>Culture</a:t>
            </a:r>
            <a:endParaRPr lang="en-US"/>
          </a:p>
        </p:txBody>
      </p:sp>
      <p:sp>
        <p:nvSpPr>
          <p:cNvPr id="16" name="Freeform: Shape 15">
            <a:extLst>
              <a:ext uri="{FF2B5EF4-FFF2-40B4-BE49-F238E27FC236}">
                <a16:creationId xmlns:a16="http://schemas.microsoft.com/office/drawing/2014/main" id="{2EEE8F11-3582-44B7-9869-F2D26D7DD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133221" cy="3548529"/>
          </a:xfrm>
          <a:custGeom>
            <a:avLst/>
            <a:gdLst>
              <a:gd name="connsiteX0" fmla="*/ 0 w 4133221"/>
              <a:gd name="connsiteY0" fmla="*/ 0 h 3548529"/>
              <a:gd name="connsiteX1" fmla="*/ 3798429 w 4133221"/>
              <a:gd name="connsiteY1" fmla="*/ 0 h 3548529"/>
              <a:gd name="connsiteX2" fmla="*/ 3850140 w 4133221"/>
              <a:gd name="connsiteY2" fmla="*/ 85119 h 3548529"/>
              <a:gd name="connsiteX3" fmla="*/ 4133221 w 4133221"/>
              <a:gd name="connsiteY3" fmla="*/ 1203093 h 3548529"/>
              <a:gd name="connsiteX4" fmla="*/ 1787785 w 4133221"/>
              <a:gd name="connsiteY4" fmla="*/ 3548529 h 3548529"/>
              <a:gd name="connsiteX5" fmla="*/ 129311 w 4133221"/>
              <a:gd name="connsiteY5" fmla="*/ 2861567 h 3548529"/>
              <a:gd name="connsiteX6" fmla="*/ 0 w 4133221"/>
              <a:gd name="connsiteY6" fmla="*/ 2719289 h 3548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33221" h="3548529">
                <a:moveTo>
                  <a:pt x="0" y="0"/>
                </a:moveTo>
                <a:lnTo>
                  <a:pt x="3798429" y="0"/>
                </a:lnTo>
                <a:lnTo>
                  <a:pt x="3850140" y="85119"/>
                </a:lnTo>
                <a:cubicBezTo>
                  <a:pt x="4030674" y="417451"/>
                  <a:pt x="4133221" y="798296"/>
                  <a:pt x="4133221" y="1203093"/>
                </a:cubicBezTo>
                <a:cubicBezTo>
                  <a:pt x="4133221" y="2498442"/>
                  <a:pt x="3083134" y="3548529"/>
                  <a:pt x="1787785" y="3548529"/>
                </a:cubicBezTo>
                <a:cubicBezTo>
                  <a:pt x="1140111" y="3548529"/>
                  <a:pt x="553752" y="3286007"/>
                  <a:pt x="129311" y="2861567"/>
                </a:cubicBezTo>
                <a:lnTo>
                  <a:pt x="0" y="2719289"/>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141F1CC-6A53-4BCF-9127-AABB52E249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1" y="3842187"/>
            <a:ext cx="3321156" cy="3015812"/>
          </a:xfrm>
          <a:custGeom>
            <a:avLst/>
            <a:gdLst>
              <a:gd name="connsiteX0" fmla="*/ 1359768 w 3321156"/>
              <a:gd name="connsiteY0" fmla="*/ 0 h 3015812"/>
              <a:gd name="connsiteX1" fmla="*/ 3321156 w 3321156"/>
              <a:gd name="connsiteY1" fmla="*/ 1961388 h 3015812"/>
              <a:gd name="connsiteX2" fmla="*/ 3084427 w 3321156"/>
              <a:gd name="connsiteY2" fmla="*/ 2896302 h 3015812"/>
              <a:gd name="connsiteX3" fmla="*/ 3011823 w 3321156"/>
              <a:gd name="connsiteY3" fmla="*/ 3015812 h 3015812"/>
              <a:gd name="connsiteX4" fmla="*/ 0 w 3321156"/>
              <a:gd name="connsiteY4" fmla="*/ 3015812 h 3015812"/>
              <a:gd name="connsiteX5" fmla="*/ 0 w 3321156"/>
              <a:gd name="connsiteY5" fmla="*/ 549808 h 3015812"/>
              <a:gd name="connsiteX6" fmla="*/ 112143 w 3321156"/>
              <a:gd name="connsiteY6" fmla="*/ 447886 h 3015812"/>
              <a:gd name="connsiteX7" fmla="*/ 1359768 w 3321156"/>
              <a:gd name="connsiteY7" fmla="*/ 0 h 3015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1156" h="3015812">
                <a:moveTo>
                  <a:pt x="1359768" y="0"/>
                </a:moveTo>
                <a:cubicBezTo>
                  <a:pt x="2443013" y="0"/>
                  <a:pt x="3321156" y="878143"/>
                  <a:pt x="3321156" y="1961388"/>
                </a:cubicBezTo>
                <a:cubicBezTo>
                  <a:pt x="3321156" y="2299902"/>
                  <a:pt x="3235400" y="2618387"/>
                  <a:pt x="3084427" y="2896302"/>
                </a:cubicBezTo>
                <a:lnTo>
                  <a:pt x="3011823" y="3015812"/>
                </a:lnTo>
                <a:lnTo>
                  <a:pt x="0" y="3015812"/>
                </a:lnTo>
                <a:lnTo>
                  <a:pt x="0" y="549808"/>
                </a:lnTo>
                <a:lnTo>
                  <a:pt x="112143" y="447886"/>
                </a:lnTo>
                <a:cubicBezTo>
                  <a:pt x="451187" y="168082"/>
                  <a:pt x="885848" y="0"/>
                  <a:pt x="135976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a:extLst>
              <a:ext uri="{FF2B5EF4-FFF2-40B4-BE49-F238E27FC236}">
                <a16:creationId xmlns:a16="http://schemas.microsoft.com/office/drawing/2014/main" id="{561B2B49-7142-4CA8-A929-4671548E6A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4530" y="2496668"/>
            <a:ext cx="3118104" cy="311810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descr="A picture containing person, sky, outdoor&#10;&#10;Description automatically generated">
            <a:extLst>
              <a:ext uri="{FF2B5EF4-FFF2-40B4-BE49-F238E27FC236}">
                <a16:creationId xmlns:a16="http://schemas.microsoft.com/office/drawing/2014/main" id="{1C3A0512-1E6E-35EE-5420-6148FB3ED665}"/>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23065" r="10058" b="-3"/>
          <a:stretch/>
        </p:blipFill>
        <p:spPr>
          <a:xfrm>
            <a:off x="3559122" y="2661260"/>
            <a:ext cx="2788920" cy="2788920"/>
          </a:xfrm>
          <a:custGeom>
            <a:avLst/>
            <a:gdLst/>
            <a:ahLst/>
            <a:cxnLst/>
            <a:rect l="l" t="t" r="r" b="b"/>
            <a:pathLst>
              <a:path w="2880360" h="2880360">
                <a:moveTo>
                  <a:pt x="1440180" y="0"/>
                </a:moveTo>
                <a:cubicBezTo>
                  <a:pt x="2235569" y="0"/>
                  <a:pt x="2880360" y="644791"/>
                  <a:pt x="2880360" y="1440180"/>
                </a:cubicBezTo>
                <a:cubicBezTo>
                  <a:pt x="2880360" y="2235569"/>
                  <a:pt x="2235569" y="2880360"/>
                  <a:pt x="1440180" y="2880360"/>
                </a:cubicBezTo>
                <a:cubicBezTo>
                  <a:pt x="644791" y="2880360"/>
                  <a:pt x="0" y="2235569"/>
                  <a:pt x="0" y="1440180"/>
                </a:cubicBezTo>
                <a:cubicBezTo>
                  <a:pt x="0" y="644791"/>
                  <a:pt x="644791" y="0"/>
                  <a:pt x="1440180" y="0"/>
                </a:cubicBezTo>
                <a:close/>
              </a:path>
            </a:pathLst>
          </a:custGeom>
        </p:spPr>
      </p:pic>
      <p:pic>
        <p:nvPicPr>
          <p:cNvPr id="10" name="Picture 10" descr="A picture containing sky, water, outdoor, boat&#10;&#10;Description automatically generated">
            <a:extLst>
              <a:ext uri="{FF2B5EF4-FFF2-40B4-BE49-F238E27FC236}">
                <a16:creationId xmlns:a16="http://schemas.microsoft.com/office/drawing/2014/main" id="{596D2368-E91A-7808-8EC6-B4F484E53E53}"/>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13449" r="8184" b="-2"/>
          <a:stretch/>
        </p:blipFill>
        <p:spPr>
          <a:xfrm>
            <a:off x="84687" y="-3014"/>
            <a:ext cx="3967953" cy="3383270"/>
          </a:xfrm>
          <a:custGeom>
            <a:avLst/>
            <a:gdLst/>
            <a:ahLst/>
            <a:cxnLst/>
            <a:rect l="l" t="t" r="r" b="b"/>
            <a:pathLst>
              <a:path w="3967973" h="3383280">
                <a:moveTo>
                  <a:pt x="0" y="0"/>
                </a:moveTo>
                <a:lnTo>
                  <a:pt x="3605273" y="0"/>
                </a:lnTo>
                <a:lnTo>
                  <a:pt x="3704836" y="163887"/>
                </a:lnTo>
                <a:cubicBezTo>
                  <a:pt x="3872651" y="472804"/>
                  <a:pt x="3967973" y="826817"/>
                  <a:pt x="3967973" y="1203093"/>
                </a:cubicBezTo>
                <a:cubicBezTo>
                  <a:pt x="3967973" y="2407177"/>
                  <a:pt x="2991870" y="3383280"/>
                  <a:pt x="1787786" y="3383280"/>
                </a:cubicBezTo>
                <a:cubicBezTo>
                  <a:pt x="1110489" y="3383280"/>
                  <a:pt x="505326" y="3074435"/>
                  <a:pt x="105448" y="2589894"/>
                </a:cubicBezTo>
                <a:lnTo>
                  <a:pt x="0" y="2448881"/>
                </a:lnTo>
                <a:close/>
              </a:path>
            </a:pathLst>
          </a:custGeom>
        </p:spPr>
      </p:pic>
      <p:pic>
        <p:nvPicPr>
          <p:cNvPr id="7" name="Picture 7" descr="A picture containing watercraft, transport, sailing vessel&#10;&#10;Description automatically generated">
            <a:extLst>
              <a:ext uri="{FF2B5EF4-FFF2-40B4-BE49-F238E27FC236}">
                <a16:creationId xmlns:a16="http://schemas.microsoft.com/office/drawing/2014/main" id="{896193BC-D3FF-410A-D377-CC270FAE4D07}"/>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1666" r="16079"/>
          <a:stretch/>
        </p:blipFill>
        <p:spPr>
          <a:xfrm>
            <a:off x="4825" y="4007260"/>
            <a:ext cx="3155071" cy="2850749"/>
          </a:xfrm>
          <a:custGeom>
            <a:avLst/>
            <a:gdLst/>
            <a:ahLst/>
            <a:cxnLst/>
            <a:rect l="l" t="t" r="r" b="b"/>
            <a:pathLst>
              <a:path w="3155071" h="2850749">
                <a:moveTo>
                  <a:pt x="1358746" y="0"/>
                </a:moveTo>
                <a:cubicBezTo>
                  <a:pt x="2350829" y="0"/>
                  <a:pt x="3155071" y="804242"/>
                  <a:pt x="3155071" y="1796325"/>
                </a:cubicBezTo>
                <a:cubicBezTo>
                  <a:pt x="3155071" y="2168356"/>
                  <a:pt x="3041975" y="2513972"/>
                  <a:pt x="2848287" y="2800668"/>
                </a:cubicBezTo>
                <a:lnTo>
                  <a:pt x="2810837" y="2850749"/>
                </a:lnTo>
                <a:lnTo>
                  <a:pt x="0" y="2850749"/>
                </a:lnTo>
                <a:lnTo>
                  <a:pt x="0" y="623564"/>
                </a:lnTo>
                <a:lnTo>
                  <a:pt x="88552" y="526132"/>
                </a:lnTo>
                <a:cubicBezTo>
                  <a:pt x="413623" y="201061"/>
                  <a:pt x="862705" y="0"/>
                  <a:pt x="1358746" y="0"/>
                </a:cubicBezTo>
                <a:close/>
              </a:path>
            </a:pathLst>
          </a:custGeom>
        </p:spPr>
      </p:pic>
      <p:sp>
        <p:nvSpPr>
          <p:cNvPr id="3" name="Content Placeholder 2">
            <a:extLst>
              <a:ext uri="{FF2B5EF4-FFF2-40B4-BE49-F238E27FC236}">
                <a16:creationId xmlns:a16="http://schemas.microsoft.com/office/drawing/2014/main" id="{A47457EA-37D6-5C58-38CB-E75F64E7586E}"/>
              </a:ext>
            </a:extLst>
          </p:cNvPr>
          <p:cNvSpPr>
            <a:spLocks noGrp="1"/>
          </p:cNvSpPr>
          <p:nvPr>
            <p:ph idx="1"/>
          </p:nvPr>
        </p:nvSpPr>
        <p:spPr>
          <a:xfrm>
            <a:off x="6940296" y="2788638"/>
            <a:ext cx="4668256" cy="3181684"/>
          </a:xfrm>
        </p:spPr>
        <p:txBody>
          <a:bodyPr vert="horz" lIns="91440" tIns="45720" rIns="91440" bIns="45720" rtlCol="0" anchor="t">
            <a:normAutofit/>
          </a:bodyPr>
          <a:lstStyle/>
          <a:p>
            <a:pPr marL="0" indent="0">
              <a:buNone/>
            </a:pPr>
            <a:r>
              <a:rPr lang="en-US" sz="2400" dirty="0">
                <a:solidFill>
                  <a:srgbClr val="FF0000"/>
                </a:solidFill>
                <a:latin typeface="Algerian"/>
                <a:cs typeface="Calibri"/>
              </a:rPr>
              <a:t>The Gabrielino had dances and sang for several days. They built boat to catch the fish. Their biggest ceremony was the week of the dead.</a:t>
            </a:r>
            <a:endParaRPr lang="en-US"/>
          </a:p>
        </p:txBody>
      </p:sp>
      <p:sp>
        <p:nvSpPr>
          <p:cNvPr id="5" name="TextBox 4">
            <a:extLst>
              <a:ext uri="{FF2B5EF4-FFF2-40B4-BE49-F238E27FC236}">
                <a16:creationId xmlns:a16="http://schemas.microsoft.com/office/drawing/2014/main" id="{5FB2B636-6AED-95C1-230F-2D8269E725AA}"/>
              </a:ext>
            </a:extLst>
          </p:cNvPr>
          <p:cNvSpPr txBox="1"/>
          <p:nvPr/>
        </p:nvSpPr>
        <p:spPr>
          <a:xfrm>
            <a:off x="9857707" y="6870700"/>
            <a:ext cx="233429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8">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8" name="TextBox 7">
            <a:extLst>
              <a:ext uri="{FF2B5EF4-FFF2-40B4-BE49-F238E27FC236}">
                <a16:creationId xmlns:a16="http://schemas.microsoft.com/office/drawing/2014/main" id="{A944247E-6A63-05E9-CAE9-B7CAA1C6F945}"/>
              </a:ext>
            </a:extLst>
          </p:cNvPr>
          <p:cNvSpPr txBox="1"/>
          <p:nvPr/>
        </p:nvSpPr>
        <p:spPr>
          <a:xfrm>
            <a:off x="7371253"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11" name="TextBox 10">
            <a:extLst>
              <a:ext uri="{FF2B5EF4-FFF2-40B4-BE49-F238E27FC236}">
                <a16:creationId xmlns:a16="http://schemas.microsoft.com/office/drawing/2014/main" id="{B4D81F19-D87D-3C4B-F828-E5B1736CE837}"/>
              </a:ext>
            </a:extLst>
          </p:cNvPr>
          <p:cNvSpPr txBox="1"/>
          <p:nvPr/>
        </p:nvSpPr>
        <p:spPr>
          <a:xfrm>
            <a:off x="5037084"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092341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AE9A1-CFD2-6D66-D6B5-2416CB8FC58F}"/>
              </a:ext>
            </a:extLst>
          </p:cNvPr>
          <p:cNvSpPr>
            <a:spLocks noGrp="1"/>
          </p:cNvSpPr>
          <p:nvPr>
            <p:ph type="title"/>
          </p:nvPr>
        </p:nvSpPr>
        <p:spPr>
          <a:xfrm>
            <a:off x="6979314" y="1396289"/>
            <a:ext cx="4375586" cy="1325563"/>
          </a:xfrm>
        </p:spPr>
        <p:txBody>
          <a:bodyPr>
            <a:normAutofit/>
          </a:bodyPr>
          <a:lstStyle/>
          <a:p>
            <a:r>
              <a:rPr lang="en-US">
                <a:cs typeface="Calibri Light"/>
              </a:rPr>
              <a:t>Food</a:t>
            </a:r>
            <a:endParaRPr lang="en-US"/>
          </a:p>
        </p:txBody>
      </p:sp>
      <p:sp>
        <p:nvSpPr>
          <p:cNvPr id="27" name="Freeform: Shape 26">
            <a:extLst>
              <a:ext uri="{FF2B5EF4-FFF2-40B4-BE49-F238E27FC236}">
                <a16:creationId xmlns:a16="http://schemas.microsoft.com/office/drawing/2014/main" id="{0ED52484-C939-4951-85D6-79046BBC64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67397" cy="3481744"/>
          </a:xfrm>
          <a:custGeom>
            <a:avLst/>
            <a:gdLst>
              <a:gd name="connsiteX0" fmla="*/ 0 w 4067397"/>
              <a:gd name="connsiteY0" fmla="*/ 0 h 3481744"/>
              <a:gd name="connsiteX1" fmla="*/ 3741230 w 4067397"/>
              <a:gd name="connsiteY1" fmla="*/ 0 h 3481744"/>
              <a:gd name="connsiteX2" fmla="*/ 3789282 w 4067397"/>
              <a:gd name="connsiteY2" fmla="*/ 79096 h 3481744"/>
              <a:gd name="connsiteX3" fmla="*/ 4067397 w 4067397"/>
              <a:gd name="connsiteY3" fmla="*/ 1177456 h 3481744"/>
              <a:gd name="connsiteX4" fmla="*/ 1763109 w 4067397"/>
              <a:gd name="connsiteY4" fmla="*/ 3481744 h 3481744"/>
              <a:gd name="connsiteX5" fmla="*/ 133731 w 4067397"/>
              <a:gd name="connsiteY5" fmla="*/ 2806834 h 3481744"/>
              <a:gd name="connsiteX6" fmla="*/ 0 w 4067397"/>
              <a:gd name="connsiteY6" fmla="*/ 2659692 h 3481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a:extLst>
              <a:ext uri="{FF2B5EF4-FFF2-40B4-BE49-F238E27FC236}">
                <a16:creationId xmlns:a16="http://schemas.microsoft.com/office/drawing/2014/main" id="{123AC743-1CAC-4594-8F81-8E5C1E45B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5804" y="452999"/>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8" descr="A picture containing person, hand&#10;&#10;Description automatically generated">
            <a:extLst>
              <a:ext uri="{FF2B5EF4-FFF2-40B4-BE49-F238E27FC236}">
                <a16:creationId xmlns:a16="http://schemas.microsoft.com/office/drawing/2014/main" id="{7C3B0AAE-C1F0-03DC-FEF7-5A91BF90CB33}"/>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13056" r="8278"/>
          <a:stretch/>
        </p:blipFill>
        <p:spPr>
          <a:xfrm>
            <a:off x="4700396" y="617591"/>
            <a:ext cx="1691640" cy="1691640"/>
          </a:xfrm>
          <a:custGeom>
            <a:avLst/>
            <a:gdLst/>
            <a:ahLst/>
            <a:cxnLst/>
            <a:rect l="l" t="t" r="r" b="b"/>
            <a:pathLst>
              <a:path w="1645920" h="1645920">
                <a:moveTo>
                  <a:pt x="822960" y="0"/>
                </a:moveTo>
                <a:cubicBezTo>
                  <a:pt x="1277468" y="0"/>
                  <a:pt x="1645920" y="368452"/>
                  <a:pt x="1645920" y="822960"/>
                </a:cubicBezTo>
                <a:cubicBezTo>
                  <a:pt x="1645920" y="1277468"/>
                  <a:pt x="1277468" y="1645920"/>
                  <a:pt x="822960" y="1645920"/>
                </a:cubicBezTo>
                <a:cubicBezTo>
                  <a:pt x="368452" y="1645920"/>
                  <a:pt x="0" y="1277468"/>
                  <a:pt x="0" y="822960"/>
                </a:cubicBezTo>
                <a:cubicBezTo>
                  <a:pt x="0" y="368452"/>
                  <a:pt x="368452" y="0"/>
                  <a:pt x="822960" y="0"/>
                </a:cubicBezTo>
                <a:close/>
              </a:path>
            </a:pathLst>
          </a:custGeom>
        </p:spPr>
      </p:pic>
      <p:sp>
        <p:nvSpPr>
          <p:cNvPr id="31" name="Freeform: Shape 30">
            <a:extLst>
              <a:ext uri="{FF2B5EF4-FFF2-40B4-BE49-F238E27FC236}">
                <a16:creationId xmlns:a16="http://schemas.microsoft.com/office/drawing/2014/main" id="{3DF8EA8C-4EAB-49EE-BBAB-78BE910D22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041056"/>
            <a:ext cx="3216344" cy="2816945"/>
          </a:xfrm>
          <a:custGeom>
            <a:avLst/>
            <a:gdLst>
              <a:gd name="connsiteX0" fmla="*/ 1360112 w 3216344"/>
              <a:gd name="connsiteY0" fmla="*/ 0 h 2816945"/>
              <a:gd name="connsiteX1" fmla="*/ 3216344 w 3216344"/>
              <a:gd name="connsiteY1" fmla="*/ 1856232 h 2816945"/>
              <a:gd name="connsiteX2" fmla="*/ 2992307 w 3216344"/>
              <a:gd name="connsiteY2" fmla="*/ 2741023 h 2816945"/>
              <a:gd name="connsiteX3" fmla="*/ 2946183 w 3216344"/>
              <a:gd name="connsiteY3" fmla="*/ 2816945 h 2816945"/>
              <a:gd name="connsiteX4" fmla="*/ 0 w 3216344"/>
              <a:gd name="connsiteY4" fmla="*/ 2816945 h 2816945"/>
              <a:gd name="connsiteX5" fmla="*/ 0 w 3216344"/>
              <a:gd name="connsiteY5" fmla="*/ 596005 h 2816945"/>
              <a:gd name="connsiteX6" fmla="*/ 47558 w 3216344"/>
              <a:gd name="connsiteY6" fmla="*/ 543678 h 2816945"/>
              <a:gd name="connsiteX7" fmla="*/ 1360112 w 3216344"/>
              <a:gd name="connsiteY7" fmla="*/ 0 h 281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Oval 32">
            <a:extLst>
              <a:ext uri="{FF2B5EF4-FFF2-40B4-BE49-F238E27FC236}">
                <a16:creationId xmlns:a16="http://schemas.microsoft.com/office/drawing/2014/main" id="{9973AF05-1CBD-4B57-BB0F-EAEF9F8FB6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0935" y="2871982"/>
            <a:ext cx="2834640" cy="2834640"/>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4">
            <a:extLst>
              <a:ext uri="{FF2B5EF4-FFF2-40B4-BE49-F238E27FC236}">
                <a16:creationId xmlns:a16="http://schemas.microsoft.com/office/drawing/2014/main" id="{48EEF67E-FD07-3CBA-EFA2-E216A9F0676A}"/>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3085" r="29917" b="3"/>
          <a:stretch/>
        </p:blipFill>
        <p:spPr>
          <a:xfrm>
            <a:off x="3545527" y="3036574"/>
            <a:ext cx="2505456" cy="2505456"/>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p:spPr>
      </p:pic>
      <p:pic>
        <p:nvPicPr>
          <p:cNvPr id="11" name="Picture 12">
            <a:extLst>
              <a:ext uri="{FF2B5EF4-FFF2-40B4-BE49-F238E27FC236}">
                <a16:creationId xmlns:a16="http://schemas.microsoft.com/office/drawing/2014/main" id="{A1AD4B9C-6ACF-1C2B-16B8-C989CA23CC69}"/>
              </a:ext>
            </a:extLst>
          </p:cNvPr>
          <p:cNvPicPr>
            <a:picLocks noChangeAspect="1"/>
          </p:cNvPicPr>
          <p:nvPr/>
        </p:nvPicPr>
        <p:blipFill rotWithShape="1">
          <a:blip r:embed="rId6">
            <a:extLst>
              <a:ext uri="{837473B0-CC2E-450A-ABE3-18F120FF3D39}">
                <a1611:picAttrSrcUrl xmlns:a1611="http://schemas.microsoft.com/office/drawing/2016/11/main" r:id="rId7"/>
              </a:ext>
            </a:extLst>
          </a:blip>
          <a:srcRect l="28731" r="10093"/>
          <a:stretch/>
        </p:blipFill>
        <p:spPr>
          <a:xfrm>
            <a:off x="20" y="10"/>
            <a:ext cx="3904480" cy="3318836"/>
          </a:xfrm>
          <a:custGeom>
            <a:avLst/>
            <a:gdLst/>
            <a:ahLst/>
            <a:cxnLst/>
            <a:rect l="l" t="t" r="r" b="b"/>
            <a:pathLst>
              <a:path w="3904500" h="3318846">
                <a:moveTo>
                  <a:pt x="0" y="0"/>
                </a:moveTo>
                <a:lnTo>
                  <a:pt x="3550823" y="0"/>
                </a:lnTo>
                <a:lnTo>
                  <a:pt x="3646046" y="156742"/>
                </a:lnTo>
                <a:cubicBezTo>
                  <a:pt x="3810874" y="460163"/>
                  <a:pt x="3904500" y="807876"/>
                  <a:pt x="3904500" y="1177456"/>
                </a:cubicBezTo>
                <a:cubicBezTo>
                  <a:pt x="3904500" y="2360113"/>
                  <a:pt x="2945767" y="3318846"/>
                  <a:pt x="1763110" y="3318846"/>
                </a:cubicBezTo>
                <a:cubicBezTo>
                  <a:pt x="1097866" y="3318846"/>
                  <a:pt x="503472" y="3015497"/>
                  <a:pt x="110709" y="2539579"/>
                </a:cubicBezTo>
                <a:lnTo>
                  <a:pt x="0" y="2391530"/>
                </a:lnTo>
                <a:close/>
              </a:path>
            </a:pathLst>
          </a:custGeom>
        </p:spPr>
      </p:pic>
      <p:pic>
        <p:nvPicPr>
          <p:cNvPr id="7" name="Picture 7" descr="Red Berries on the branch with leaves image - Free stock photo - Public Domain photo - CC0 Images">
            <a:extLst>
              <a:ext uri="{FF2B5EF4-FFF2-40B4-BE49-F238E27FC236}">
                <a16:creationId xmlns:a16="http://schemas.microsoft.com/office/drawing/2014/main" id="{9AC4D413-22A6-5C4D-ABC4-9168554C1E0D}"/>
              </a:ext>
            </a:extLst>
          </p:cNvPr>
          <p:cNvPicPr>
            <a:picLocks noChangeAspect="1"/>
          </p:cNvPicPr>
          <p:nvPr/>
        </p:nvPicPr>
        <p:blipFill rotWithShape="1">
          <a:blip r:embed="rId8"/>
          <a:srcRect l="15824" r="19543" b="4"/>
          <a:stretch/>
        </p:blipFill>
        <p:spPr>
          <a:xfrm>
            <a:off x="1" y="4207014"/>
            <a:ext cx="3050387" cy="2654675"/>
          </a:xfrm>
          <a:custGeom>
            <a:avLst/>
            <a:gdLst/>
            <a:ahLst/>
            <a:cxnLst/>
            <a:rect l="l" t="t" r="r" b="b"/>
            <a:pathLst>
              <a:path w="3050387" h="2654675">
                <a:moveTo>
                  <a:pt x="1360112" y="0"/>
                </a:moveTo>
                <a:cubicBezTo>
                  <a:pt x="2293625" y="0"/>
                  <a:pt x="3050387" y="756762"/>
                  <a:pt x="3050387" y="1690275"/>
                </a:cubicBezTo>
                <a:cubicBezTo>
                  <a:pt x="3050387" y="2040343"/>
                  <a:pt x="2943967" y="2365554"/>
                  <a:pt x="2761715" y="2635324"/>
                </a:cubicBezTo>
                <a:lnTo>
                  <a:pt x="2747244" y="2654675"/>
                </a:lnTo>
                <a:lnTo>
                  <a:pt x="0" y="2654675"/>
                </a:lnTo>
                <a:lnTo>
                  <a:pt x="0" y="689742"/>
                </a:lnTo>
                <a:lnTo>
                  <a:pt x="55814" y="615103"/>
                </a:lnTo>
                <a:cubicBezTo>
                  <a:pt x="365835" y="239445"/>
                  <a:pt x="835011" y="0"/>
                  <a:pt x="1360112" y="0"/>
                </a:cubicBezTo>
                <a:close/>
              </a:path>
            </a:pathLst>
          </a:custGeom>
        </p:spPr>
      </p:pic>
      <p:sp>
        <p:nvSpPr>
          <p:cNvPr id="3" name="Content Placeholder 2">
            <a:extLst>
              <a:ext uri="{FF2B5EF4-FFF2-40B4-BE49-F238E27FC236}">
                <a16:creationId xmlns:a16="http://schemas.microsoft.com/office/drawing/2014/main" id="{563C25F5-5B58-3974-FFC2-8FF84F6D3956}"/>
              </a:ext>
            </a:extLst>
          </p:cNvPr>
          <p:cNvSpPr>
            <a:spLocks noGrp="1"/>
          </p:cNvSpPr>
          <p:nvPr>
            <p:ph idx="1"/>
          </p:nvPr>
        </p:nvSpPr>
        <p:spPr>
          <a:xfrm>
            <a:off x="6746290" y="2805647"/>
            <a:ext cx="4668133" cy="4171755"/>
          </a:xfrm>
        </p:spPr>
        <p:txBody>
          <a:bodyPr vert="horz" lIns="91440" tIns="45720" rIns="91440" bIns="45720" rtlCol="0" anchor="t">
            <a:normAutofit lnSpcReduction="10000"/>
          </a:bodyPr>
          <a:lstStyle/>
          <a:p>
            <a:pPr marL="0" indent="0">
              <a:buNone/>
            </a:pPr>
            <a:r>
              <a:rPr lang="en-US" sz="3200">
                <a:solidFill>
                  <a:srgbClr val="00FFF7"/>
                </a:solidFill>
                <a:latin typeface="Cooper Black"/>
                <a:cs typeface="Calibri" panose="020F0502020204030204"/>
              </a:rPr>
              <a:t>The Gabrielino ate tuna, sword fish and sharks. They gathered acorns, pinon nuts, berries, and other plants. The tribe used the land to find food. They hunted deer, bears, snakes and rabbits.</a:t>
            </a:r>
          </a:p>
        </p:txBody>
      </p:sp>
      <p:sp>
        <p:nvSpPr>
          <p:cNvPr id="5" name="TextBox 4">
            <a:extLst>
              <a:ext uri="{FF2B5EF4-FFF2-40B4-BE49-F238E27FC236}">
                <a16:creationId xmlns:a16="http://schemas.microsoft.com/office/drawing/2014/main" id="{CF3FB510-05C0-BE77-4D5C-1FADD5A7760C}"/>
              </a:ext>
            </a:extLst>
          </p:cNvPr>
          <p:cNvSpPr txBox="1"/>
          <p:nvPr/>
        </p:nvSpPr>
        <p:spPr>
          <a:xfrm>
            <a:off x="9857708" y="6870700"/>
            <a:ext cx="2334292"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9">
                  <a:extLst>
                    <a:ext uri="{A12FA001-AC4F-418D-AE19-62706E023703}">
                      <ahyp:hlinkClr xmlns:ahyp="http://schemas.microsoft.com/office/drawing/2018/hyperlinkcolor" val="tx"/>
                    </a:ext>
                  </a:extLst>
                </a:hlinkClick>
              </a:rPr>
              <a:t>CC BY-NC</a:t>
            </a:r>
            <a:r>
              <a:rPr lang="en-US" sz="700">
                <a:solidFill>
                  <a:srgbClr val="FFFFFF"/>
                </a:solidFill>
              </a:rPr>
              <a:t>.</a:t>
            </a:r>
          </a:p>
        </p:txBody>
      </p:sp>
      <p:sp>
        <p:nvSpPr>
          <p:cNvPr id="9" name="TextBox 8">
            <a:extLst>
              <a:ext uri="{FF2B5EF4-FFF2-40B4-BE49-F238E27FC236}">
                <a16:creationId xmlns:a16="http://schemas.microsoft.com/office/drawing/2014/main" id="{F14D2120-5C69-28B3-ED70-05A1EC32BD5F}"/>
              </a:ext>
            </a:extLst>
          </p:cNvPr>
          <p:cNvSpPr txBox="1"/>
          <p:nvPr/>
        </p:nvSpPr>
        <p:spPr>
          <a:xfrm>
            <a:off x="7523539" y="6870700"/>
            <a:ext cx="2321469"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0">
                  <a:extLst>
                    <a:ext uri="{A12FA001-AC4F-418D-AE19-62706E023703}">
                      <ahyp:hlinkClr xmlns:ahyp="http://schemas.microsoft.com/office/drawing/2018/hyperlinkcolor" val="tx"/>
                    </a:ext>
                  </a:extLst>
                </a:hlinkClick>
              </a:rPr>
              <a:t>CC BY-SA</a:t>
            </a:r>
            <a:r>
              <a:rPr lang="en-US" sz="700">
                <a:solidFill>
                  <a:srgbClr val="FFFFFF"/>
                </a:solidFill>
              </a:rPr>
              <a:t>.</a:t>
            </a:r>
          </a:p>
        </p:txBody>
      </p:sp>
      <p:sp>
        <p:nvSpPr>
          <p:cNvPr id="13" name="TextBox 12">
            <a:extLst>
              <a:ext uri="{FF2B5EF4-FFF2-40B4-BE49-F238E27FC236}">
                <a16:creationId xmlns:a16="http://schemas.microsoft.com/office/drawing/2014/main" id="{E5105160-B047-1C11-5571-46A05AE1477C}"/>
              </a:ext>
            </a:extLst>
          </p:cNvPr>
          <p:cNvSpPr txBox="1"/>
          <p:nvPr/>
        </p:nvSpPr>
        <p:spPr>
          <a:xfrm>
            <a:off x="5309595" y="6870700"/>
            <a:ext cx="220124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11">
                  <a:extLst>
                    <a:ext uri="{A12FA001-AC4F-418D-AE19-62706E023703}">
                      <ahyp:hlinkClr xmlns:ahyp="http://schemas.microsoft.com/office/drawing/2018/hyperlinkcolor" val="tx"/>
                    </a:ext>
                  </a:extLst>
                </a:hlinkClick>
              </a:rPr>
              <a:t>CC BY</a:t>
            </a:r>
            <a:r>
              <a:rPr lang="en-US" sz="700">
                <a:solidFill>
                  <a:srgbClr val="FFFFFF"/>
                </a:solidFill>
              </a:rPr>
              <a:t>.</a:t>
            </a:r>
          </a:p>
        </p:txBody>
      </p:sp>
    </p:spTree>
    <p:extLst>
      <p:ext uri="{BB962C8B-B14F-4D97-AF65-F5344CB8AC3E}">
        <p14:creationId xmlns:p14="http://schemas.microsoft.com/office/powerpoint/2010/main" val="4898675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ppt_x"/>
                                          </p:val>
                                        </p:tav>
                                        <p:tav tm="100000">
                                          <p:val>
                                            <p:strVal val="#ppt_x"/>
                                          </p:val>
                                        </p:tav>
                                      </p:tavLst>
                                    </p:anim>
                                    <p:anim calcmode="lin" valueType="num">
                                      <p:cBhvr additive="base">
                                        <p:cTn id="2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F0015-6D18-7064-C8ED-22EB1122E107}"/>
              </a:ext>
            </a:extLst>
          </p:cNvPr>
          <p:cNvSpPr>
            <a:spLocks noGrp="1"/>
          </p:cNvSpPr>
          <p:nvPr>
            <p:ph type="title"/>
          </p:nvPr>
        </p:nvSpPr>
        <p:spPr>
          <a:xfrm>
            <a:off x="291860" y="-8686"/>
            <a:ext cx="10515600" cy="1325563"/>
          </a:xfrm>
        </p:spPr>
        <p:txBody>
          <a:bodyPr/>
          <a:lstStyle/>
          <a:p>
            <a:r>
              <a:rPr lang="en-US">
                <a:solidFill>
                  <a:srgbClr val="BF2626"/>
                </a:solidFill>
                <a:cs typeface="Calibri Light"/>
              </a:rPr>
              <a:t>Gabrielino's life</a:t>
            </a:r>
          </a:p>
        </p:txBody>
      </p:sp>
      <p:pic>
        <p:nvPicPr>
          <p:cNvPr id="4" name="Picture 4">
            <a:extLst>
              <a:ext uri="{FF2B5EF4-FFF2-40B4-BE49-F238E27FC236}">
                <a16:creationId xmlns:a16="http://schemas.microsoft.com/office/drawing/2014/main" id="{CABD254B-A69B-CEAF-5FAA-94361903E7C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7471156" y="716133"/>
            <a:ext cx="4572000" cy="2381250"/>
          </a:xfrm>
        </p:spPr>
      </p:pic>
      <p:pic>
        <p:nvPicPr>
          <p:cNvPr id="7" name="Picture 7" descr="A picture containing wall, different, arranged, several&#10;&#10;Description automatically generated">
            <a:extLst>
              <a:ext uri="{FF2B5EF4-FFF2-40B4-BE49-F238E27FC236}">
                <a16:creationId xmlns:a16="http://schemas.microsoft.com/office/drawing/2014/main" id="{21FAE386-45D7-A610-CBC4-DE437BC0399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9683883" y="3481518"/>
            <a:ext cx="2505076" cy="3360516"/>
          </a:xfrm>
          <a:prstGeom prst="rect">
            <a:avLst/>
          </a:prstGeom>
        </p:spPr>
      </p:pic>
      <p:sp>
        <p:nvSpPr>
          <p:cNvPr id="8" name="TextBox 7">
            <a:extLst>
              <a:ext uri="{FF2B5EF4-FFF2-40B4-BE49-F238E27FC236}">
                <a16:creationId xmlns:a16="http://schemas.microsoft.com/office/drawing/2014/main" id="{1564701A-5A3E-270A-0B93-E47A9685ED8B}"/>
              </a:ext>
            </a:extLst>
          </p:cNvPr>
          <p:cNvSpPr txBox="1"/>
          <p:nvPr/>
        </p:nvSpPr>
        <p:spPr>
          <a:xfrm>
            <a:off x="7879556" y="6865938"/>
            <a:ext cx="2743200" cy="317500"/>
          </a:xfrm>
          <a:prstGeom prst="rect">
            <a:avLst/>
          </a:prstGeom>
        </p:spPr>
        <p:txBody>
          <a:bodyPr>
            <a:normAutofit fontScale="47500" lnSpcReduction="20000"/>
          </a:bodyPr>
          <a:lstStyle/>
          <a:p>
            <a:r>
              <a:rPr lang="en-US">
                <a:hlinkClick r:id="rId5"/>
              </a:rPr>
              <a:t>This Photo</a:t>
            </a:r>
            <a:r>
              <a:rPr lang="en-US"/>
              <a:t> by Unknown author is licensed under </a:t>
            </a:r>
            <a:r>
              <a:rPr lang="en-US">
                <a:hlinkClick r:id="rId6"/>
              </a:rPr>
              <a:t>CC BY</a:t>
            </a:r>
            <a:r>
              <a:rPr lang="en-US"/>
              <a:t>.</a:t>
            </a:r>
          </a:p>
        </p:txBody>
      </p:sp>
      <p:pic>
        <p:nvPicPr>
          <p:cNvPr id="10" name="Picture 10" descr="A picture containing text&#10;&#10;Description automatically generated">
            <a:extLst>
              <a:ext uri="{FF2B5EF4-FFF2-40B4-BE49-F238E27FC236}">
                <a16:creationId xmlns:a16="http://schemas.microsoft.com/office/drawing/2014/main" id="{D3051746-69B8-C638-8038-36B1DC940C80}"/>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6052837" y="3768518"/>
            <a:ext cx="3655218" cy="2824161"/>
          </a:xfrm>
          <a:prstGeom prst="rect">
            <a:avLst/>
          </a:prstGeom>
        </p:spPr>
      </p:pic>
      <p:sp>
        <p:nvSpPr>
          <p:cNvPr id="11" name="TextBox 10">
            <a:extLst>
              <a:ext uri="{FF2B5EF4-FFF2-40B4-BE49-F238E27FC236}">
                <a16:creationId xmlns:a16="http://schemas.microsoft.com/office/drawing/2014/main" id="{82915F26-B8A3-FD31-7C34-2601029E4AF9}"/>
              </a:ext>
            </a:extLst>
          </p:cNvPr>
          <p:cNvSpPr txBox="1"/>
          <p:nvPr/>
        </p:nvSpPr>
        <p:spPr>
          <a:xfrm>
            <a:off x="5048250" y="4233863"/>
            <a:ext cx="2095500" cy="317500"/>
          </a:xfrm>
          <a:prstGeom prst="rect">
            <a:avLst/>
          </a:prstGeom>
        </p:spPr>
        <p:txBody>
          <a:bodyPr>
            <a:normAutofit fontScale="47500" lnSpcReduction="20000"/>
          </a:bodyPr>
          <a:lstStyle/>
          <a:p>
            <a:r>
              <a:rPr lang="en-US">
                <a:hlinkClick r:id="rId8"/>
              </a:rPr>
              <a:t>This Photo</a:t>
            </a:r>
            <a:r>
              <a:rPr lang="en-US"/>
              <a:t> by Unknown author is licensed under </a:t>
            </a:r>
            <a:r>
              <a:rPr lang="en-US">
                <a:hlinkClick r:id="rId9"/>
              </a:rPr>
              <a:t>CC BY-SA</a:t>
            </a:r>
            <a:r>
              <a:rPr lang="en-US"/>
              <a:t>.</a:t>
            </a:r>
          </a:p>
        </p:txBody>
      </p:sp>
      <p:pic>
        <p:nvPicPr>
          <p:cNvPr id="14" name="Picture 15" descr="A picture containing outdoor&#10;&#10;Description automatically generated">
            <a:extLst>
              <a:ext uri="{FF2B5EF4-FFF2-40B4-BE49-F238E27FC236}">
                <a16:creationId xmlns:a16="http://schemas.microsoft.com/office/drawing/2014/main" id="{21D28060-F560-EE18-B0C2-89800A93A056}"/>
              </a:ext>
            </a:extLst>
          </p:cNvPr>
          <p:cNvPicPr>
            <a:picLocks noChangeAspect="1"/>
          </p:cNvPicPr>
          <p:nvPr/>
        </p:nvPicPr>
        <p:blipFill>
          <a:blip r:embed="rId10">
            <a:extLst>
              <a:ext uri="{837473B0-CC2E-450A-ABE3-18F120FF3D39}">
                <a1611:picAttrSrcUrl xmlns:a1611="http://schemas.microsoft.com/office/drawing/2016/11/main" r:id="rId11"/>
              </a:ext>
            </a:extLst>
          </a:blip>
          <a:stretch>
            <a:fillRect/>
          </a:stretch>
        </p:blipFill>
        <p:spPr>
          <a:xfrm>
            <a:off x="4325457" y="655929"/>
            <a:ext cx="2684287" cy="2828019"/>
          </a:xfrm>
          <a:prstGeom prst="rect">
            <a:avLst/>
          </a:prstGeom>
        </p:spPr>
      </p:pic>
      <p:sp>
        <p:nvSpPr>
          <p:cNvPr id="16" name="TextBox 15">
            <a:extLst>
              <a:ext uri="{FF2B5EF4-FFF2-40B4-BE49-F238E27FC236}">
                <a16:creationId xmlns:a16="http://schemas.microsoft.com/office/drawing/2014/main" id="{26E5A5C5-7DC7-613E-057C-0330321296C1}"/>
              </a:ext>
            </a:extLst>
          </p:cNvPr>
          <p:cNvSpPr txBox="1"/>
          <p:nvPr/>
        </p:nvSpPr>
        <p:spPr>
          <a:xfrm>
            <a:off x="7271430" y="3973513"/>
            <a:ext cx="63501" cy="99786"/>
          </a:xfrm>
          <a:prstGeom prst="rect">
            <a:avLst/>
          </a:prstGeom>
        </p:spPr>
        <p:txBody>
          <a:bodyPr lIns="91440" tIns="45720" rIns="91440" bIns="45720" anchor="t">
            <a:normAutofit fontScale="25000" lnSpcReduction="20000"/>
          </a:bodyPr>
          <a:lstStyle/>
          <a:p>
            <a:endParaRPr lang="en-US">
              <a:cs typeface="Calibri"/>
            </a:endParaRPr>
          </a:p>
        </p:txBody>
      </p:sp>
      <p:pic>
        <p:nvPicPr>
          <p:cNvPr id="20" name="Picture 20" descr="A picture containing tableware, kylix, cup, bowl&#10;&#10;Description automatically generated">
            <a:extLst>
              <a:ext uri="{FF2B5EF4-FFF2-40B4-BE49-F238E27FC236}">
                <a16:creationId xmlns:a16="http://schemas.microsoft.com/office/drawing/2014/main" id="{353FE706-2302-FE09-A650-72C8F2A404DC}"/>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137549" y="4551226"/>
            <a:ext cx="3599281" cy="2071551"/>
          </a:xfrm>
          <a:prstGeom prst="rect">
            <a:avLst/>
          </a:prstGeom>
        </p:spPr>
      </p:pic>
      <p:sp>
        <p:nvSpPr>
          <p:cNvPr id="21" name="TextBox 20">
            <a:extLst>
              <a:ext uri="{FF2B5EF4-FFF2-40B4-BE49-F238E27FC236}">
                <a16:creationId xmlns:a16="http://schemas.microsoft.com/office/drawing/2014/main" id="{84A2DBFD-9F01-5795-E3A7-F86609E4EB17}"/>
              </a:ext>
            </a:extLst>
          </p:cNvPr>
          <p:cNvSpPr txBox="1"/>
          <p:nvPr/>
        </p:nvSpPr>
        <p:spPr>
          <a:xfrm>
            <a:off x="-710973" y="7424058"/>
            <a:ext cx="3024187" cy="412749"/>
          </a:xfrm>
          <a:prstGeom prst="rect">
            <a:avLst/>
          </a:prstGeom>
        </p:spPr>
        <p:txBody>
          <a:bodyPr>
            <a:normAutofit fontScale="70000" lnSpcReduction="20000"/>
          </a:bodyPr>
          <a:lstStyle/>
          <a:p>
            <a:r>
              <a:rPr lang="en-US">
                <a:hlinkClick r:id="rId13"/>
              </a:rPr>
              <a:t>This Photo</a:t>
            </a:r>
            <a:r>
              <a:rPr lang="en-US"/>
              <a:t> by Unknown author is licensed under </a:t>
            </a:r>
            <a:r>
              <a:rPr lang="en-US">
                <a:hlinkClick r:id="rId9"/>
              </a:rPr>
              <a:t>CC BY-SA</a:t>
            </a:r>
            <a:r>
              <a:rPr lang="en-US"/>
              <a:t>.</a:t>
            </a:r>
          </a:p>
        </p:txBody>
      </p:sp>
      <p:pic>
        <p:nvPicPr>
          <p:cNvPr id="23" name="Picture 23" descr="Map&#10;&#10;Description automatically generated">
            <a:extLst>
              <a:ext uri="{FF2B5EF4-FFF2-40B4-BE49-F238E27FC236}">
                <a16:creationId xmlns:a16="http://schemas.microsoft.com/office/drawing/2014/main" id="{4B4C3B24-DCBE-892C-A677-6E72D453F082}"/>
              </a:ext>
            </a:extLst>
          </p:cNvPr>
          <p:cNvPicPr>
            <a:picLocks noChangeAspect="1"/>
          </p:cNvPicPr>
          <p:nvPr/>
        </p:nvPicPr>
        <p:blipFill>
          <a:blip r:embed="rId14">
            <a:extLst>
              <a:ext uri="{837473B0-CC2E-450A-ABE3-18F120FF3D39}">
                <a1611:picAttrSrcUrl xmlns:a1611="http://schemas.microsoft.com/office/drawing/2016/11/main" r:id="rId15"/>
              </a:ext>
            </a:extLst>
          </a:blip>
          <a:stretch>
            <a:fillRect/>
          </a:stretch>
        </p:blipFill>
        <p:spPr>
          <a:xfrm>
            <a:off x="200924" y="1825590"/>
            <a:ext cx="2850356" cy="2421906"/>
          </a:xfrm>
          <a:prstGeom prst="rect">
            <a:avLst/>
          </a:prstGeom>
        </p:spPr>
      </p:pic>
      <p:sp>
        <p:nvSpPr>
          <p:cNvPr id="24" name="TextBox 23">
            <a:extLst>
              <a:ext uri="{FF2B5EF4-FFF2-40B4-BE49-F238E27FC236}">
                <a16:creationId xmlns:a16="http://schemas.microsoft.com/office/drawing/2014/main" id="{13939B0B-684C-D556-4A64-F95C28882A33}"/>
              </a:ext>
            </a:extLst>
          </p:cNvPr>
          <p:cNvSpPr txBox="1"/>
          <p:nvPr/>
        </p:nvSpPr>
        <p:spPr>
          <a:xfrm>
            <a:off x="4724400" y="4592638"/>
            <a:ext cx="2743200" cy="317500"/>
          </a:xfrm>
          <a:prstGeom prst="rect">
            <a:avLst/>
          </a:prstGeom>
        </p:spPr>
        <p:txBody>
          <a:bodyPr>
            <a:normAutofit fontScale="47500" lnSpcReduction="20000"/>
          </a:bodyPr>
          <a:lstStyle/>
          <a:p>
            <a:r>
              <a:rPr lang="en-US">
                <a:hlinkClick r:id="rId15"/>
              </a:rPr>
              <a:t>This Photo</a:t>
            </a:r>
            <a:r>
              <a:rPr lang="en-US"/>
              <a:t> by Unknown author is licensed under </a:t>
            </a:r>
            <a:r>
              <a:rPr lang="en-US">
                <a:hlinkClick r:id="rId9"/>
              </a:rPr>
              <a:t>CC BY-SA</a:t>
            </a:r>
            <a:r>
              <a:rPr lang="en-US"/>
              <a:t>.</a:t>
            </a:r>
          </a:p>
        </p:txBody>
      </p:sp>
      <p:pic>
        <p:nvPicPr>
          <p:cNvPr id="26" name="Picture 26" descr="Map&#10;&#10;Description automatically generated">
            <a:extLst>
              <a:ext uri="{FF2B5EF4-FFF2-40B4-BE49-F238E27FC236}">
                <a16:creationId xmlns:a16="http://schemas.microsoft.com/office/drawing/2014/main" id="{477ECED1-CFA1-4670-5EB3-2EF08D4ECBCE}"/>
              </a:ext>
            </a:extLst>
          </p:cNvPr>
          <p:cNvPicPr>
            <a:picLocks noChangeAspect="1"/>
          </p:cNvPicPr>
          <p:nvPr/>
        </p:nvPicPr>
        <p:blipFill>
          <a:blip r:embed="rId16">
            <a:extLst>
              <a:ext uri="{837473B0-CC2E-450A-ABE3-18F120FF3D39}">
                <a1611:picAttrSrcUrl xmlns:a1611="http://schemas.microsoft.com/office/drawing/2016/11/main" r:id="rId17"/>
              </a:ext>
            </a:extLst>
          </a:blip>
          <a:stretch>
            <a:fillRect/>
          </a:stretch>
        </p:blipFill>
        <p:spPr>
          <a:xfrm>
            <a:off x="3456213" y="4477770"/>
            <a:ext cx="2207759" cy="2377508"/>
          </a:xfrm>
          <a:prstGeom prst="rect">
            <a:avLst/>
          </a:prstGeom>
        </p:spPr>
      </p:pic>
      <p:sp>
        <p:nvSpPr>
          <p:cNvPr id="27" name="TextBox 26">
            <a:extLst>
              <a:ext uri="{FF2B5EF4-FFF2-40B4-BE49-F238E27FC236}">
                <a16:creationId xmlns:a16="http://schemas.microsoft.com/office/drawing/2014/main" id="{2A17BD51-EA83-D2E6-C11D-E939CF885698}"/>
              </a:ext>
            </a:extLst>
          </p:cNvPr>
          <p:cNvSpPr txBox="1"/>
          <p:nvPr/>
        </p:nvSpPr>
        <p:spPr>
          <a:xfrm flipH="1" flipV="1">
            <a:off x="13321393" y="-1008515"/>
            <a:ext cx="217714" cy="63500"/>
          </a:xfrm>
          <a:prstGeom prst="rect">
            <a:avLst/>
          </a:prstGeom>
        </p:spPr>
        <p:txBody>
          <a:bodyPr lIns="91440" tIns="45720" rIns="91440" bIns="45720" anchor="t">
            <a:normAutofit fontScale="25000" lnSpcReduction="20000"/>
          </a:bodyPr>
          <a:lstStyle/>
          <a:p>
            <a:r>
              <a:rPr lang="en-US">
                <a:hlinkClick r:id="rId17"/>
              </a:rPr>
              <a:t>This Photo</a:t>
            </a:r>
            <a:r>
              <a:rPr lang="en-US"/>
              <a:t> by Unknown author is licensed under </a:t>
            </a:r>
            <a:r>
              <a:rPr lang="en-US">
                <a:hlinkClick r:id="rId9"/>
              </a:rPr>
              <a:t>CCY-SA</a:t>
            </a:r>
            <a:r>
              <a:rPr lang="en-US"/>
              <a:t>.</a:t>
            </a:r>
          </a:p>
        </p:txBody>
      </p:sp>
    </p:spTree>
    <p:extLst>
      <p:ext uri="{BB962C8B-B14F-4D97-AF65-F5344CB8AC3E}">
        <p14:creationId xmlns:p14="http://schemas.microsoft.com/office/powerpoint/2010/main" val="6454504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xit" presetSubtype="21" fill="hold" nodeType="clickEffect">
                                  <p:stCondLst>
                                    <p:cond delay="0"/>
                                  </p:stCondLst>
                                  <p:childTnLst>
                                    <p:animEffect transition="out" filter="barn(inVertical)">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23"/>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4866A-F2C8-00FF-D4A0-EF993C2A0185}"/>
              </a:ext>
            </a:extLst>
          </p:cNvPr>
          <p:cNvSpPr>
            <a:spLocks noGrp="1"/>
          </p:cNvSpPr>
          <p:nvPr>
            <p:ph type="title"/>
          </p:nvPr>
        </p:nvSpPr>
        <p:spPr/>
        <p:txBody>
          <a:bodyPr/>
          <a:lstStyle/>
          <a:p>
            <a:endParaRPr lang="en-US"/>
          </a:p>
        </p:txBody>
      </p:sp>
      <p:pic>
        <p:nvPicPr>
          <p:cNvPr id="9" name="Picture 9" descr="A picture containing table, indoor, tableware, bowl&#10;&#10;Description automatically generated">
            <a:extLst>
              <a:ext uri="{FF2B5EF4-FFF2-40B4-BE49-F238E27FC236}">
                <a16:creationId xmlns:a16="http://schemas.microsoft.com/office/drawing/2014/main" id="{B2649044-4D94-E330-24FB-AC9AEA44B90F}"/>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125865" y="-75402"/>
            <a:ext cx="12251529" cy="7427115"/>
          </a:xfrm>
        </p:spPr>
      </p:pic>
      <p:sp>
        <p:nvSpPr>
          <p:cNvPr id="10" name="TextBox 9">
            <a:extLst>
              <a:ext uri="{FF2B5EF4-FFF2-40B4-BE49-F238E27FC236}">
                <a16:creationId xmlns:a16="http://schemas.microsoft.com/office/drawing/2014/main" id="{B05DA905-2D3D-BC23-BB19-B3D6CB677C72}"/>
              </a:ext>
            </a:extLst>
          </p:cNvPr>
          <p:cNvSpPr txBox="1"/>
          <p:nvPr/>
        </p:nvSpPr>
        <p:spPr>
          <a:xfrm>
            <a:off x="1095376" y="7090571"/>
            <a:ext cx="9822654" cy="400842"/>
          </a:xfrm>
          <a:prstGeom prst="rect">
            <a:avLst/>
          </a:prstGeom>
        </p:spPr>
        <p:txBody>
          <a:bodyPr>
            <a:normAutofit/>
          </a:bodyPr>
          <a:lstStyle/>
          <a:p>
            <a:r>
              <a:rPr lang="en-US">
                <a:hlinkClick r:id="rId3"/>
              </a:rPr>
              <a:t>This Photo</a:t>
            </a:r>
            <a:r>
              <a:rPr lang="en-US"/>
              <a:t> by Unknown author is licensed under </a:t>
            </a:r>
            <a:r>
              <a:rPr lang="en-US">
                <a:hlinkClick r:id="rId4"/>
              </a:rPr>
              <a:t>CC BY-SA</a:t>
            </a:r>
            <a:r>
              <a:rPr lang="en-US"/>
              <a:t>.</a:t>
            </a:r>
          </a:p>
        </p:txBody>
      </p:sp>
    </p:spTree>
    <p:extLst>
      <p:ext uri="{BB962C8B-B14F-4D97-AF65-F5344CB8AC3E}">
        <p14:creationId xmlns:p14="http://schemas.microsoft.com/office/powerpoint/2010/main" val="4183947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7</Slides>
  <Notes>0</Notes>
  <HiddenSlides>0</HiddenSlide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Gabrielino Tribe </vt:lpstr>
      <vt:lpstr>​Location</vt:lpstr>
      <vt:lpstr>Shelter</vt:lpstr>
      <vt:lpstr>Culture</vt:lpstr>
      <vt:lpstr>Food</vt:lpstr>
      <vt:lpstr>Gabrielino's life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75</cp:revision>
  <dcterms:created xsi:type="dcterms:W3CDTF">2023-01-10T22:01:26Z</dcterms:created>
  <dcterms:modified xsi:type="dcterms:W3CDTF">2023-04-20T21:35:02Z</dcterms:modified>
</cp:coreProperties>
</file>