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vnewsninja.blogspot.com/2010_06_01_archive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File:Lightning_in_Arlington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dogzilla.blogspot.com/2011_12_01_archive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kmattersalot.com/2015/07/13/i-c-erepr-u-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gsfc/454241822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Montreal_-_Plateau,_day_of_snow_-_200312.jpg" TargetMode="Externa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pursuit.unimelb.edu.au/articles/how-we-can-link-some-extreme-weather-to-climate-chang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13" Type="http://schemas.openxmlformats.org/officeDocument/2006/relationships/hyperlink" Target="http://www.eyesofsilverblue.com/?tag=snow" TargetMode="External"/><Relationship Id="rId3" Type="http://schemas.openxmlformats.org/officeDocument/2006/relationships/hyperlink" Target="https://creativecommons.org/licenses/by-nc-nd/3.0/" TargetMode="External"/><Relationship Id="rId7" Type="http://schemas.openxmlformats.org/officeDocument/2006/relationships/image" Target="../media/image18.jpeg"/><Relationship Id="rId12" Type="http://schemas.openxmlformats.org/officeDocument/2006/relationships/hyperlink" Target="https://darkmattersalot.com/2014/04/06/dark-monsters-of-the-univers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://bastionrolero.blogspot.com/2015/06/316-i-el-bosco.html" TargetMode="External"/><Relationship Id="rId5" Type="http://schemas.openxmlformats.org/officeDocument/2006/relationships/hyperlink" Target="https://creativecommons.org/licenses/by-sa/3.0/" TargetMode="External"/><Relationship Id="rId10" Type="http://schemas.openxmlformats.org/officeDocument/2006/relationships/hyperlink" Target="http://pochp.wordpress.com/2012/04/04/dallas-tornado-lifts-18-wheelers/" TargetMode="External"/><Relationship Id="rId4" Type="http://schemas.openxmlformats.org/officeDocument/2006/relationships/image" Target="../media/image16.jpeg"/><Relationship Id="rId9" Type="http://schemas.openxmlformats.org/officeDocument/2006/relationships/hyperlink" Target="https://en.wikipedia.org/wiki/Xenarthra" TargetMode="External"/><Relationship Id="rId14" Type="http://schemas.openxmlformats.org/officeDocument/2006/relationships/hyperlink" Target="http://flickr.com/photos/discopalace/120903337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ommons.wikimedia.org/wiki/File:Kota_Kinabalu_by_Dale_Preston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ommons.wikimedia.org/wiki/File:Lago_di_Lugano3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onoran_desert_sunset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aviation.stackexchange.com/questions/16700/why-is-the-cumulonimbus-cloud-formation-so-dangerou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Nov20-05-Nimbostratus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commons.wikimedia.org/wiki/file:altostratus_undulatus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smoke, sky, dark&#10;&#10;Description generated with very high confidence">
            <a:extLst>
              <a:ext uri="{FF2B5EF4-FFF2-40B4-BE49-F238E27FC236}">
                <a16:creationId xmlns:a16="http://schemas.microsoft.com/office/drawing/2014/main" id="{70A4B877-ADB9-4DF1-B9E1-1311F4271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746" b="19254"/>
          <a:stretch/>
        </p:blipFill>
        <p:spPr>
          <a:xfrm>
            <a:off x="-30905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i="1" u="sng" dirty="0">
                <a:solidFill>
                  <a:srgbClr val="FFFFFF"/>
                </a:solidFill>
                <a:latin typeface="Algerian"/>
                <a:ea typeface="Batang"/>
                <a:cs typeface="Calibri Light"/>
              </a:rPr>
              <a:t>Weather and Climate</a:t>
            </a:r>
            <a:endParaRPr lang="en-US" b="1" i="1" u="sng" dirty="0">
              <a:solidFill>
                <a:srgbClr val="FFFFFF"/>
              </a:solidFill>
              <a:latin typeface="Algerian"/>
              <a:ea typeface="Batang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652972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lackadder ITC"/>
                <a:cs typeface="Calibri"/>
              </a:rPr>
              <a:t>By: Vincent and </a:t>
            </a:r>
            <a:r>
              <a:rPr lang="en-US" dirty="0" err="1">
                <a:solidFill>
                  <a:srgbClr val="FFFFFF"/>
                </a:solidFill>
                <a:latin typeface="Blackadder ITC"/>
                <a:cs typeface="Calibri"/>
              </a:rPr>
              <a:t>Greidys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9E654-8977-4062-A948-91E45E6F7382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11CE2-D431-4D96-B857-4AA8541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Britannic Bold"/>
              </a:rPr>
              <a:t>Extreme Weather –Lightning storms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71C7-A947-4202-8ED4-D87C39943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21006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ritannic Bold"/>
                <a:cs typeface="Calibri"/>
              </a:rPr>
              <a:t>It is an electrical storm.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Britannic Bold"/>
                <a:cs typeface="Calibri"/>
              </a:rPr>
              <a:t>Also known as a thunder shower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Britannic Bold"/>
                <a:cs typeface="Calibri"/>
              </a:rPr>
              <a:t>Affects Earth's atmosphere</a:t>
            </a:r>
          </a:p>
          <a:p>
            <a:pPr algn="ctr"/>
            <a:endParaRPr lang="en-US" sz="2400">
              <a:solidFill>
                <a:srgbClr val="FFFFFF"/>
              </a:solidFill>
              <a:latin typeface="Britannic Bold"/>
              <a:cs typeface="Calibri"/>
            </a:endParaRPr>
          </a:p>
          <a:p>
            <a:pPr algn="ctr"/>
            <a:endParaRPr lang="en-US" sz="2000">
              <a:solidFill>
                <a:srgbClr val="FFFFFF"/>
              </a:solidFill>
              <a:latin typeface="Britannic Bold"/>
              <a:cs typeface="Calibri"/>
            </a:endParaRPr>
          </a:p>
          <a:p>
            <a:pPr algn="ctr"/>
            <a:endParaRPr lang="en-US" sz="2000">
              <a:solidFill>
                <a:srgbClr val="FFFFFF"/>
              </a:solidFill>
              <a:latin typeface="Britannic Bold"/>
              <a:cs typeface="Calibri"/>
            </a:endParaRPr>
          </a:p>
          <a:p>
            <a:pPr algn="ctr"/>
            <a:endParaRPr lang="en-US" sz="20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Fireworks in the sky&#10;&#10;Description generated with high confidence">
            <a:extLst>
              <a:ext uri="{FF2B5EF4-FFF2-40B4-BE49-F238E27FC236}">
                <a16:creationId xmlns:a16="http://schemas.microsoft.com/office/drawing/2014/main" id="{DB5D0B01-323E-460F-A390-5C6A9E15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1536" y="492573"/>
            <a:ext cx="6498117" cy="5880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47E8E-1177-4455-ADC0-2F7E2C710DA9}"/>
              </a:ext>
            </a:extLst>
          </p:cNvPr>
          <p:cNvSpPr txBox="1"/>
          <p:nvPr/>
        </p:nvSpPr>
        <p:spPr>
          <a:xfrm>
            <a:off x="9358185" y="6173314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42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5B26-8CE7-43C7-A312-50A5F6B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latin typeface="Bernard MT Condensed"/>
                <a:cs typeface="Calibri Light"/>
              </a:rPr>
              <a:t>Extreme Weather -Tsunami</a:t>
            </a:r>
            <a:endParaRPr lang="en-US">
              <a:latin typeface="Bernard MT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D7FC-3E27-492D-AFB0-833F7762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3" y="1933961"/>
            <a:ext cx="5328922" cy="49286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Bernard MT Condensed"/>
                <a:cs typeface="Calibri"/>
              </a:rPr>
              <a:t>A big sea wave.</a:t>
            </a:r>
          </a:p>
          <a:p>
            <a:r>
              <a:rPr lang="en-US" sz="2400" dirty="0">
                <a:latin typeface="Bernard MT Condensed"/>
                <a:cs typeface="Calibri"/>
              </a:rPr>
              <a:t>It is generated by the displacement of water.</a:t>
            </a:r>
          </a:p>
          <a:p>
            <a:r>
              <a:rPr lang="en-US" sz="2400" dirty="0">
                <a:latin typeface="Bernard MT Condensed"/>
                <a:cs typeface="Calibri"/>
              </a:rPr>
              <a:t>Causes earthquakes and eruptions.</a:t>
            </a:r>
          </a:p>
          <a:p>
            <a:r>
              <a:rPr lang="en-US" sz="2400" dirty="0">
                <a:latin typeface="Bernard MT Condensed"/>
                <a:cs typeface="Calibri"/>
              </a:rPr>
              <a:t>Generated by the moon and the sun.</a:t>
            </a:r>
          </a:p>
          <a:p>
            <a:r>
              <a:rPr lang="en-US" sz="2400" dirty="0">
                <a:latin typeface="Bernard MT Condensed"/>
                <a:cs typeface="Calibri"/>
              </a:rPr>
              <a:t>It is not a normal wave.</a:t>
            </a:r>
          </a:p>
          <a:p>
            <a:r>
              <a:rPr lang="en-US" sz="2400" dirty="0">
                <a:latin typeface="Bernard MT Condensed"/>
                <a:cs typeface="Calibri"/>
              </a:rPr>
              <a:t>It is a series of waves of a water body.</a:t>
            </a:r>
          </a:p>
          <a:p>
            <a:r>
              <a:rPr lang="en-US" sz="2400" dirty="0">
                <a:latin typeface="Bernard MT Condensed"/>
                <a:cs typeface="Calibri"/>
              </a:rPr>
              <a:t>They are caused by the shifts in the ocean bottom.</a:t>
            </a:r>
          </a:p>
          <a:p>
            <a:endParaRPr lang="en-US" sz="1800">
              <a:latin typeface="Bernard MT Condensed"/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F19FA14C-5811-45C4-87EC-7126BEDEC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06" r="25107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CB781F-34B4-47D4-9C44-0577B829591D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838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AB62-EFA5-4362-8F79-AD5BEB6F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>
                <a:latin typeface="Algerian"/>
                <a:cs typeface="Calibri Light"/>
              </a:rPr>
              <a:t>Tornadoes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A43EE1-88EB-435A-88A6-8714F3ECC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lgerian"/>
                <a:cs typeface="Calibri"/>
              </a:rPr>
              <a:t>Wind could go over 200 miles per hour</a:t>
            </a:r>
          </a:p>
          <a:p>
            <a:r>
              <a:rPr lang="en-US" dirty="0">
                <a:latin typeface="Algerian"/>
                <a:cs typeface="Calibri"/>
              </a:rPr>
              <a:t>Involves thunder inside</a:t>
            </a:r>
          </a:p>
          <a:p>
            <a:r>
              <a:rPr lang="en-US" dirty="0">
                <a:latin typeface="Algerian"/>
                <a:cs typeface="Calibri"/>
              </a:rPr>
              <a:t>Occurs over land</a:t>
            </a:r>
          </a:p>
          <a:p>
            <a:r>
              <a:rPr lang="en-US" dirty="0">
                <a:latin typeface="Algerian"/>
                <a:cs typeface="Calibri"/>
              </a:rPr>
              <a:t>Some tornadoes could be weak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2D6212D-E2F8-405B-840C-722F0B8C3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59" r="2389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D2800-0724-4835-825D-052A59099F7C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07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8A39-3CF9-47EE-8122-3CAC137B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6600">
                <a:latin typeface="Brush Script MT"/>
                <a:cs typeface="Calibri Light"/>
              </a:rPr>
              <a:t>Hurricanes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2F0843-2B18-4E2F-8007-4EB8DF8B4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3200">
                <a:latin typeface="Bradley Hand ITC"/>
                <a:cs typeface="Calibri" panose="020F0502020204030204"/>
              </a:rPr>
              <a:t>Starts over large bodies of water.</a:t>
            </a:r>
          </a:p>
          <a:p>
            <a:pPr marL="342900" indent="-342900"/>
            <a:r>
              <a:rPr lang="en-US" sz="3200">
                <a:latin typeface="Bradley Hand ITC"/>
                <a:cs typeface="Calibri" panose="020F0502020204030204"/>
              </a:rPr>
              <a:t>Could cause floods</a:t>
            </a:r>
          </a:p>
          <a:p>
            <a:pPr marL="342900" indent="-342900"/>
            <a:r>
              <a:rPr lang="en-US" sz="3200">
                <a:latin typeface="Bradley Hand ITC"/>
                <a:cs typeface="Calibri" panose="020F0502020204030204"/>
              </a:rPr>
              <a:t>It can take over more than 75 miles.</a:t>
            </a:r>
          </a:p>
          <a:p>
            <a:pPr marL="342900" indent="-342900"/>
            <a:r>
              <a:rPr lang="en-US" sz="3200">
                <a:latin typeface="Bradley Hand ITC"/>
                <a:cs typeface="Calibri" panose="020F0502020204030204"/>
              </a:rPr>
              <a:t>It’s a big storm.</a:t>
            </a:r>
          </a:p>
          <a:p>
            <a:pPr marL="342900" indent="-342900"/>
            <a:endParaRPr lang="en-US" sz="1800">
              <a:cs typeface="Calibri" panose="020F0502020204030204"/>
            </a:endParaRPr>
          </a:p>
          <a:p>
            <a:pPr marL="342900" indent="-342900"/>
            <a:endParaRPr lang="en-US" sz="1800">
              <a:cs typeface="Calibri" panose="020F0502020204030204"/>
            </a:endParaRPr>
          </a:p>
          <a:p>
            <a:pPr marL="342900" indent="-342900"/>
            <a:endParaRPr lang="en-US" sz="1800">
              <a:cs typeface="Calibri" panose="020F0502020204030204"/>
            </a:endParaRPr>
          </a:p>
          <a:p>
            <a:pPr marL="342900" indent="-342900"/>
            <a:endParaRPr lang="en-US" sz="1800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B8F4D9B-DEB7-4D81-98AB-373E8CB9C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140" r="17314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54681-7DFF-4F81-AE7F-257B1E6C6468}"/>
              </a:ext>
            </a:extLst>
          </p:cNvPr>
          <p:cNvSpPr txBox="1"/>
          <p:nvPr/>
        </p:nvSpPr>
        <p:spPr>
          <a:xfrm>
            <a:off x="9351094" y="601786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432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3D27-4966-4F59-A81F-9D307EA8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03" y="269832"/>
            <a:ext cx="3667039" cy="1676603"/>
          </a:xfrm>
        </p:spPr>
        <p:txBody>
          <a:bodyPr>
            <a:noAutofit/>
          </a:bodyPr>
          <a:lstStyle/>
          <a:p>
            <a:r>
              <a:rPr lang="en-US" sz="4800">
                <a:latin typeface="Arial Rounded MT Bold"/>
                <a:cs typeface="Calibri Light"/>
              </a:rPr>
              <a:t>Extreme Weather Blizzards</a:t>
            </a:r>
            <a:endParaRPr lang="en-US" sz="4800">
              <a:latin typeface="Arial Rounded MT Bold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9F8CDFCB-3341-445D-9645-516D9580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193986"/>
            <a:ext cx="3667036" cy="40239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1800" dirty="0">
                <a:latin typeface="Castellar"/>
                <a:cs typeface="Calibri"/>
              </a:rPr>
              <a:t>Brings lots of snow</a:t>
            </a:r>
          </a:p>
          <a:p>
            <a:pPr marL="342900" indent="-342900"/>
            <a:r>
              <a:rPr lang="en-US" sz="1800" dirty="0">
                <a:latin typeface="Castellar"/>
                <a:cs typeface="Calibri"/>
              </a:rPr>
              <a:t>It brings lots of snow on cars</a:t>
            </a:r>
          </a:p>
          <a:p>
            <a:pPr marL="342900" indent="-342900"/>
            <a:r>
              <a:rPr lang="en-US" sz="1800" dirty="0">
                <a:latin typeface="Castellar"/>
                <a:cs typeface="Calibri"/>
              </a:rPr>
              <a:t>Snow is very powerful</a:t>
            </a:r>
          </a:p>
          <a:p>
            <a:pPr marL="342900" indent="-342900"/>
            <a:r>
              <a:rPr lang="en-US" sz="1800" dirty="0">
                <a:latin typeface="Castellar"/>
                <a:cs typeface="Calibri"/>
              </a:rPr>
              <a:t>Snow blocks sidewalks and streets</a:t>
            </a:r>
          </a:p>
          <a:p>
            <a:pPr marL="342900" indent="-342900"/>
            <a:r>
              <a:rPr lang="en-US" sz="1800" dirty="0">
                <a:latin typeface="Castellar"/>
                <a:cs typeface="Calibri"/>
              </a:rPr>
              <a:t>It could make cars crash</a:t>
            </a:r>
          </a:p>
          <a:p>
            <a:pPr marL="342900" indent="-342900"/>
            <a:r>
              <a:rPr lang="en-US" sz="1800" dirty="0">
                <a:latin typeface="Castellar"/>
                <a:cs typeface="Calibri"/>
              </a:rPr>
              <a:t>It gives you frost bite</a:t>
            </a:r>
          </a:p>
          <a:p>
            <a:pPr marL="342900" indent="-342900"/>
            <a:endParaRPr lang="en-US" sz="1800" dirty="0">
              <a:latin typeface="Castellar"/>
              <a:cs typeface="Calibri"/>
            </a:endParaRPr>
          </a:p>
          <a:p>
            <a:pPr marL="342900" indent="-342900"/>
            <a:endParaRPr lang="en-US" sz="1800" dirty="0">
              <a:latin typeface="Arial Rounded MT Bold"/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car covered in snow&#10;&#10;Description generated with very high confidence">
            <a:extLst>
              <a:ext uri="{FF2B5EF4-FFF2-40B4-BE49-F238E27FC236}">
                <a16:creationId xmlns:a16="http://schemas.microsoft.com/office/drawing/2014/main" id="{F50C5142-054F-4862-9232-B0D0AA96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804" r="7806" b="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7C85B-58EF-4059-8D41-E522DA1B7271}"/>
              </a:ext>
            </a:extLst>
          </p:cNvPr>
          <p:cNvSpPr txBox="1"/>
          <p:nvPr/>
        </p:nvSpPr>
        <p:spPr>
          <a:xfrm>
            <a:off x="9851296" y="6870700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03902-8038-4EB9-8DE0-CD0D5A26626D}"/>
              </a:ext>
            </a:extLst>
          </p:cNvPr>
          <p:cNvSpPr txBox="1"/>
          <p:nvPr/>
        </p:nvSpPr>
        <p:spPr>
          <a:xfrm>
            <a:off x="9230870" y="601786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268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A person riding skis down a snow covered slope&#10;&#10;Description generated with high confidence">
            <a:extLst>
              <a:ext uri="{FF2B5EF4-FFF2-40B4-BE49-F238E27FC236}">
                <a16:creationId xmlns:a16="http://schemas.microsoft.com/office/drawing/2014/main" id="{0A9EEA82-D97A-4019-BD71-1F9E1C9BD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332" r="-3" b="-3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6" name="Picture 6" descr="A close up of clouds in the sky&#10;&#10;Description generated with very high confidence">
            <a:extLst>
              <a:ext uri="{FF2B5EF4-FFF2-40B4-BE49-F238E27FC236}">
                <a16:creationId xmlns:a16="http://schemas.microsoft.com/office/drawing/2014/main" id="{73DA7006-6032-4111-ABAC-B52801843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875" r="-3" b="20454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24" name="Picture 24" descr="A lit up city at night&#10;&#10;Description generated with very high confidence">
            <a:extLst>
              <a:ext uri="{FF2B5EF4-FFF2-40B4-BE49-F238E27FC236}">
                <a16:creationId xmlns:a16="http://schemas.microsoft.com/office/drawing/2014/main" id="{5B10D12A-04ED-4288-97A3-2F4951276F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064" r="-3" b="-3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17" name="Picture 18" descr="A picture containing snow, nature&#10;&#10;Description generated with very high confidence">
            <a:extLst>
              <a:ext uri="{FF2B5EF4-FFF2-40B4-BE49-F238E27FC236}">
                <a16:creationId xmlns:a16="http://schemas.microsoft.com/office/drawing/2014/main" id="{43FB2F90-6D1B-4BD1-9B41-83138E2A47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-3" b="21775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8B34D2-6223-41F5-9C8B-6725D5D20834}"/>
              </a:ext>
            </a:extLst>
          </p:cNvPr>
          <p:cNvSpPr txBox="1"/>
          <p:nvPr/>
        </p:nvSpPr>
        <p:spPr>
          <a:xfrm>
            <a:off x="9870531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70A8C-C4F8-4B02-889E-6D8938C3E7DF}"/>
              </a:ext>
            </a:extLst>
          </p:cNvPr>
          <p:cNvSpPr txBox="1"/>
          <p:nvPr/>
        </p:nvSpPr>
        <p:spPr>
          <a:xfrm>
            <a:off x="7536363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8EFFD8-8B82-4DC5-84E4-2BFB49B671F1}"/>
              </a:ext>
            </a:extLst>
          </p:cNvPr>
          <p:cNvSpPr txBox="1"/>
          <p:nvPr/>
        </p:nvSpPr>
        <p:spPr>
          <a:xfrm>
            <a:off x="5069145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69D3B8-C53F-4D30-B6E2-F369917F15D2}"/>
              </a:ext>
            </a:extLst>
          </p:cNvPr>
          <p:cNvSpPr txBox="1"/>
          <p:nvPr/>
        </p:nvSpPr>
        <p:spPr>
          <a:xfrm>
            <a:off x="2601927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DE62E-FC15-46E1-A9E6-DA0DBDF461ED}"/>
              </a:ext>
            </a:extLst>
          </p:cNvPr>
          <p:cNvSpPr txBox="1"/>
          <p:nvPr/>
        </p:nvSpPr>
        <p:spPr>
          <a:xfrm>
            <a:off x="115473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66FD57-F390-4391-AF98-AA3E23A21CB3}"/>
              </a:ext>
            </a:extLst>
          </p:cNvPr>
          <p:cNvSpPr txBox="1"/>
          <p:nvPr/>
        </p:nvSpPr>
        <p:spPr>
          <a:xfrm>
            <a:off x="9718246" y="708345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340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45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02662-8E11-4BA6-8E2D-BD243EE0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latin typeface="Broadway"/>
              </a:rPr>
              <a:t>Tropical Climate Zone</a:t>
            </a:r>
          </a:p>
        </p:txBody>
      </p:sp>
      <p:pic>
        <p:nvPicPr>
          <p:cNvPr id="5" name="Picture 5" descr="A sunset over a body of water next to a palm tree&#10;&#10;Description generated with very high confidence">
            <a:extLst>
              <a:ext uri="{FF2B5EF4-FFF2-40B4-BE49-F238E27FC236}">
                <a16:creationId xmlns:a16="http://schemas.microsoft.com/office/drawing/2014/main" id="{7C505F07-27C3-45A7-BA79-D4909C7660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253" r="1" b="156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7B0AF-0BB4-48B1-B164-09DE3AC6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"/>
            <a:endParaRPr lang="en-US" sz="200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</a:rPr>
              <a:t>Has swamps</a:t>
            </a:r>
            <a:endParaRPr lang="en-US" sz="2800" dirty="0">
              <a:solidFill>
                <a:srgbClr val="FFFFFF"/>
              </a:solidFill>
              <a:latin typeface="Blackadder ITC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</a:rPr>
              <a:t>Hot all year</a:t>
            </a:r>
            <a:endParaRPr lang="en-US" sz="2800" dirty="0">
              <a:solidFill>
                <a:srgbClr val="FFFFFF"/>
              </a:solidFill>
              <a:latin typeface="Blackadder ITC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  <a:cs typeface="Calibri"/>
              </a:rPr>
              <a:t>Temperature is between 80 – 90 degrees</a:t>
            </a:r>
            <a:endParaRPr lang="en-US" sz="2800" dirty="0">
              <a:solidFill>
                <a:srgbClr val="FFFFFF"/>
              </a:solidFill>
              <a:latin typeface="Blackadder ITC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</a:rPr>
              <a:t>Has two seasons – the wet and dry season</a:t>
            </a:r>
            <a:endParaRPr lang="en-US" sz="2800" dirty="0">
              <a:solidFill>
                <a:srgbClr val="FFFFFF"/>
              </a:solidFill>
              <a:latin typeface="Blackadder ITC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  <a:cs typeface="Calibri"/>
              </a:rPr>
              <a:t>Rains about 300 inches a year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  <a:cs typeface="Calibri"/>
              </a:rPr>
              <a:t>Lots of plants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lackadder ITC"/>
                <a:cs typeface="Calibri"/>
              </a:rPr>
              <a:t>Located around the equator</a:t>
            </a:r>
            <a:endParaRPr lang="en-US" sz="2800" dirty="0">
              <a:solidFill>
                <a:srgbClr val="FFFFFF"/>
              </a:solidFill>
              <a:latin typeface="Blackadder ITC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Blackadder ITC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Blackadder IT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BEE5-3DF6-4203-AA8A-AAD0D8C29C85}"/>
              </a:ext>
            </a:extLst>
          </p:cNvPr>
          <p:cNvSpPr txBox="1"/>
          <p:nvPr/>
        </p:nvSpPr>
        <p:spPr>
          <a:xfrm>
            <a:off x="5064385" y="422907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03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C6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14F93-E5AC-4058-9AD9-86250E5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latin typeface="Cooper Black"/>
              </a:rPr>
              <a:t>Temperate Climate Zone</a:t>
            </a:r>
          </a:p>
        </p:txBody>
      </p:sp>
      <p:pic>
        <p:nvPicPr>
          <p:cNvPr id="5" name="Picture 5" descr="A large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4AF10604-54BC-4358-A4A4-5958DDA4F1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390" r="1" b="400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3E59-C3AF-49B6-96F7-364EEC0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lgerian"/>
              </a:rPr>
              <a:t>Not too hot or cold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lgerian"/>
              </a:rPr>
              <a:t>Has four seasons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lgerian"/>
              </a:rPr>
              <a:t>Far from the equator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lgerian"/>
              </a:rPr>
              <a:t>Mild climates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lgerian"/>
              </a:rPr>
              <a:t>Widest seasonal changes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lgerian"/>
              </a:rPr>
              <a:t>Divided in smaller climate zones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AA2B9-F464-4828-986D-A001B8DD53FE}"/>
              </a:ext>
            </a:extLst>
          </p:cNvPr>
          <p:cNvSpPr txBox="1"/>
          <p:nvPr/>
        </p:nvSpPr>
        <p:spPr>
          <a:xfrm>
            <a:off x="5064385" y="422907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32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actus in a sunset&#10;&#10;Description generated with high confidence">
            <a:extLst>
              <a:ext uri="{FF2B5EF4-FFF2-40B4-BE49-F238E27FC236}">
                <a16:creationId xmlns:a16="http://schemas.microsoft.com/office/drawing/2014/main" id="{710C0798-C343-425F-803A-DAA1305BD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85770" y="-5194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DCDA9-DF57-4585-9575-E752F2D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stellar"/>
                <a:cs typeface="Calibri Light"/>
              </a:rPr>
              <a:t>Desert Climate Zone</a:t>
            </a:r>
            <a:endParaRPr lang="en-US" dirty="0">
              <a:solidFill>
                <a:srgbClr val="FFFFFF"/>
              </a:solidFill>
              <a:latin typeface="Castellar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8438-2842-441E-A981-4292401F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Hot </a:t>
            </a: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Dry</a:t>
            </a: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Cold in winter</a:t>
            </a: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Highest temperate on Earth</a:t>
            </a: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Rivers in the desert</a:t>
            </a: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Covers 14.2 % of land</a:t>
            </a: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Calibri"/>
              </a:rPr>
              <a:t>Desert covers Arizona, Nevada, Utah,  and Colorado in the USA</a:t>
            </a:r>
          </a:p>
          <a:p>
            <a:endParaRPr lang="en-US" dirty="0">
              <a:solidFill>
                <a:srgbClr val="FFFFFF"/>
              </a:solidFill>
              <a:latin typeface="Arial Black"/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C1E28-1A24-42E6-9EE8-2AB1A4E9551B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31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F777D-092A-469D-9132-21EA813D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kern="1200"/>
            </a:br>
            <a:r>
              <a:rPr lang="en-US" sz="2800" kern="1200">
                <a:latin typeface="Broadway"/>
                <a:cs typeface="David"/>
              </a:rPr>
              <a:t>Polar Climate Zone</a:t>
            </a:r>
            <a:br>
              <a:rPr lang="en-US" sz="2800" kern="1200">
                <a:latin typeface="Broadway"/>
              </a:rPr>
            </a:br>
            <a:endParaRPr lang="en-US" sz="2800" kern="1200">
              <a:latin typeface="Broadway"/>
              <a:cs typeface="Davi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9AF9C-CD7B-4E06-B94F-9841ED00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191807"/>
            <a:ext cx="4936067" cy="39851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In summers the sun shines all day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Plants don't grow there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Winters are dark there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There is snow and ice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Very cold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Covers the North Pole and the South Pole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Broadway"/>
              </a:rPr>
              <a:t>Gets lots of snow</a:t>
            </a:r>
            <a:endParaRPr lang="en-US" sz="2000">
              <a:latin typeface="Broadway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7" name="Picture 7" descr="A flock of seagulls are standing in the snow&#10;&#10;Description generated with very high confidence">
            <a:extLst>
              <a:ext uri="{FF2B5EF4-FFF2-40B4-BE49-F238E27FC236}">
                <a16:creationId xmlns:a16="http://schemas.microsoft.com/office/drawing/2014/main" id="{F445675F-0942-4FF9-8B96-2D53EB94F2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964" r="15964"/>
          <a:stretch/>
        </p:blipFill>
        <p:spPr>
          <a:xfrm>
            <a:off x="6417734" y="2235649"/>
            <a:ext cx="4935970" cy="38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80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FD697-4752-4EC3-8426-D3FD9A48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Bradley Hand ITC"/>
                <a:cs typeface="Calibri Light"/>
              </a:rPr>
              <a:t>Cumulus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48EE-DEDF-4E40-87F5-2D96FE79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Large piles of clouds</a:t>
            </a:r>
          </a:p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It is fluffy</a:t>
            </a:r>
          </a:p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Has nice weather</a:t>
            </a:r>
          </a:p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Contains no storm</a:t>
            </a:r>
          </a:p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Looks like cotton candy</a:t>
            </a:r>
          </a:p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Only appears in fair weather</a:t>
            </a:r>
          </a:p>
          <a:p>
            <a:r>
              <a:rPr lang="en-US" dirty="0">
                <a:solidFill>
                  <a:srgbClr val="00B0F0"/>
                </a:solidFill>
                <a:latin typeface="Brush Script MT"/>
                <a:cs typeface="Calibri"/>
              </a:rPr>
              <a:t>It could change </a:t>
            </a:r>
          </a:p>
        </p:txBody>
      </p:sp>
      <p:pic>
        <p:nvPicPr>
          <p:cNvPr id="4" name="Picture 4" descr="Clouds in the sky&#10;&#10;Description generated with very high confidence">
            <a:extLst>
              <a:ext uri="{FF2B5EF4-FFF2-40B4-BE49-F238E27FC236}">
                <a16:creationId xmlns:a16="http://schemas.microsoft.com/office/drawing/2014/main" id="{0E3483A3-B179-4361-A1C7-242E8A847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0" r="1" b="1"/>
          <a:stretch/>
        </p:blipFill>
        <p:spPr>
          <a:xfrm>
            <a:off x="5297763" y="1529826"/>
            <a:ext cx="6250769" cy="36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1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347F-46B4-42A2-B09D-15A2B456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latin typeface="Blackadder ITC"/>
              </a:rPr>
              <a:t>Cumulonimbus Clouds</a:t>
            </a:r>
            <a:endParaRPr lang="en-US" sz="4400">
              <a:latin typeface="Blackadder ITC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F4F18-6883-4441-8D41-783926C25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1"/>
            <a:ext cx="3667036" cy="3779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latin typeface="Blackadder ITC"/>
              </a:rPr>
              <a:t>Dark towering clouds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latin typeface="Blackadder ITC"/>
              </a:rPr>
              <a:t>Known as thunder clouds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latin typeface="Blackadder ITC"/>
              </a:rPr>
              <a:t>Brings lightning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latin typeface="Blackadder ITC"/>
              </a:rPr>
              <a:t>Storm last under an hour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latin typeface="Blackadder ITC"/>
              </a:rPr>
              <a:t>Not that rare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latin typeface="Blackadder ITC"/>
              </a:rPr>
              <a:t>Really tall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Clouds in the sky&#10;&#10;Description generated with very high confidence">
            <a:extLst>
              <a:ext uri="{FF2B5EF4-FFF2-40B4-BE49-F238E27FC236}">
                <a16:creationId xmlns:a16="http://schemas.microsoft.com/office/drawing/2014/main" id="{F188F39E-D700-44E5-8022-ECB96D6CC1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8549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E6BDF1-53D3-4189-ADEC-F7B2E7F17ECB}"/>
              </a:ext>
            </a:extLst>
          </p:cNvPr>
          <p:cNvSpPr txBox="1"/>
          <p:nvPr/>
        </p:nvSpPr>
        <p:spPr>
          <a:xfrm>
            <a:off x="9230870" y="601786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320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C26A-C2DC-466A-A4F6-914E43DF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ln w="22225">
                  <a:solidFill>
                    <a:srgbClr val="FFFFFF"/>
                  </a:solidFill>
                </a:ln>
                <a:solidFill>
                  <a:schemeClr val="tx1">
                    <a:lumMod val="85000"/>
                  </a:schemeClr>
                </a:solidFill>
                <a:latin typeface="Bodoni MT Black"/>
                <a:cs typeface="Calibri Light"/>
              </a:rPr>
              <a:t>Stratus Clouds</a:t>
            </a:r>
            <a:endParaRPr lang="en-US">
              <a:ln w="22225">
                <a:solidFill>
                  <a:srgbClr val="FFFFFF"/>
                </a:solidFill>
              </a:ln>
              <a:solidFill>
                <a:schemeClr val="tx1">
                  <a:lumMod val="85000"/>
                </a:schemeClr>
              </a:solidFill>
              <a:latin typeface="Bodoni MT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9D69-E70D-470C-B099-F234AB9D5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Broadway"/>
                <a:cs typeface="Calibri"/>
              </a:rPr>
              <a:t>Covers the sky</a:t>
            </a:r>
          </a:p>
          <a:p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Broadway"/>
                <a:cs typeface="Calibri"/>
              </a:rPr>
              <a:t>Spread out</a:t>
            </a:r>
          </a:p>
          <a:p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Broadway"/>
                <a:cs typeface="Calibri"/>
              </a:rPr>
              <a:t>Brings no storm</a:t>
            </a:r>
          </a:p>
          <a:p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Broadway"/>
                <a:cs typeface="Calibri"/>
              </a:rPr>
              <a:t>Makes gloomy skies</a:t>
            </a:r>
          </a:p>
          <a:p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Broadway"/>
                <a:cs typeface="Calibri"/>
              </a:rPr>
              <a:t>Cloud can change</a:t>
            </a:r>
          </a:p>
          <a:p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Broadway"/>
                <a:cs typeface="Calibri"/>
              </a:rPr>
              <a:t>They're a sign of rain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large green field&#10;&#10;Description generated with very high confidence">
            <a:extLst>
              <a:ext uri="{FF2B5EF4-FFF2-40B4-BE49-F238E27FC236}">
                <a16:creationId xmlns:a16="http://schemas.microsoft.com/office/drawing/2014/main" id="{5069D3B8-CB15-4794-8B9D-9E889E081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186" r="9640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47246-BAA4-48A1-89B8-F3787B1FC8B8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658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7BA2E-4FB3-4523-81A5-ACB5C656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err="1">
                <a:solidFill>
                  <a:srgbClr val="FFFFFF"/>
                </a:solidFill>
                <a:latin typeface="Broadway"/>
              </a:rPr>
              <a:t>Stratonimbus</a:t>
            </a:r>
            <a:r>
              <a:rPr lang="en-US" sz="4400">
                <a:solidFill>
                  <a:srgbClr val="FFFFFF"/>
                </a:solidFill>
                <a:latin typeface="Broadway"/>
              </a:rPr>
              <a:t> Clouds</a:t>
            </a:r>
          </a:p>
        </p:txBody>
      </p:sp>
      <p:pic>
        <p:nvPicPr>
          <p:cNvPr id="11" name="Picture 11" descr="Clouds in the sky&#10;&#10;Description generated with very high confidence">
            <a:extLst>
              <a:ext uri="{FF2B5EF4-FFF2-40B4-BE49-F238E27FC236}">
                <a16:creationId xmlns:a16="http://schemas.microsoft.com/office/drawing/2014/main" id="{9FEA298B-8FC9-4B1D-BF93-C3204AC28F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203" r="1" b="1120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64FA-BDCF-4583-9100-0B76828B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roadway"/>
              </a:rPr>
              <a:t>Sheets of gray dark clouds </a:t>
            </a:r>
            <a:endParaRPr lang="en-US" sz="2800" dirty="0">
              <a:solidFill>
                <a:srgbClr val="FFFFFF"/>
              </a:solidFill>
              <a:latin typeface="Broadway"/>
              <a:cs typeface="Calibri"/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roadway"/>
              </a:rPr>
              <a:t>Bring rain or snow</a:t>
            </a:r>
            <a:endParaRPr lang="en-US" sz="2800" dirty="0">
              <a:solidFill>
                <a:srgbClr val="FFFFFF"/>
              </a:solidFill>
              <a:latin typeface="Broadway"/>
              <a:cs typeface="Calibri"/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Broadway"/>
                <a:cs typeface="Calibri"/>
              </a:rPr>
              <a:t>They're under </a:t>
            </a:r>
            <a:r>
              <a:rPr lang="en-US" sz="2800" dirty="0">
                <a:solidFill>
                  <a:srgbClr val="FFFFFF"/>
                </a:solidFill>
                <a:latin typeface="Broadway"/>
                <a:cs typeface="Calibri"/>
              </a:rPr>
              <a:t>5,000 feet in the sky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roadway"/>
              </a:rPr>
              <a:t>It is not a thunder cloud</a:t>
            </a:r>
            <a:endParaRPr lang="en-US" sz="2800" dirty="0">
              <a:solidFill>
                <a:srgbClr val="FFFFFF"/>
              </a:solidFill>
              <a:latin typeface="Broadway"/>
              <a:cs typeface="Calibri"/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roadway"/>
                <a:cs typeface="Calibri"/>
              </a:rPr>
              <a:t>Rain could last all day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Broadway"/>
                <a:cs typeface="Calibri"/>
              </a:rPr>
              <a:t>It covers the whole sky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E3C0B-5D09-400B-9973-70E873D13777}"/>
              </a:ext>
            </a:extLst>
          </p:cNvPr>
          <p:cNvSpPr txBox="1"/>
          <p:nvPr/>
        </p:nvSpPr>
        <p:spPr>
          <a:xfrm>
            <a:off x="5064385" y="422907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54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Weather and Climate</vt:lpstr>
      <vt:lpstr>Tropical Climate Zone</vt:lpstr>
      <vt:lpstr>Temperate Climate Zone</vt:lpstr>
      <vt:lpstr>Desert Climate Zone</vt:lpstr>
      <vt:lpstr> Polar Climate Zone </vt:lpstr>
      <vt:lpstr>Cumulus Clouds</vt:lpstr>
      <vt:lpstr>Cumulonimbus Clouds</vt:lpstr>
      <vt:lpstr>Stratus Clouds</vt:lpstr>
      <vt:lpstr>Stratonimbus Clouds</vt:lpstr>
      <vt:lpstr>Extreme Weather –Lightning storms </vt:lpstr>
      <vt:lpstr>Extreme Weather -Tsunami</vt:lpstr>
      <vt:lpstr>Tornadoes</vt:lpstr>
      <vt:lpstr>Hurricanes</vt:lpstr>
      <vt:lpstr>Extreme Weather Blizzards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</dc:title>
  <cp:revision>78</cp:revision>
  <dcterms:modified xsi:type="dcterms:W3CDTF">2019-05-09T18:58:00Z</dcterms:modified>
</cp:coreProperties>
</file>