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Lst>
  <p:sldSz cy="5143500" cx="9144000"/>
  <p:notesSz cx="6858000" cy="9144000"/>
  <p:embeddedFontLst>
    <p:embeddedFont>
      <p:font typeface="Old Standard TT"/>
      <p:regular r:id="rId15"/>
      <p:bold r:id="rId16"/>
      <p:italic r:id="rId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OldStandardTT-regular.fntdata"/><Relationship Id="rId14" Type="http://schemas.openxmlformats.org/officeDocument/2006/relationships/slide" Target="slides/slide9.xml"/><Relationship Id="rId17" Type="http://schemas.openxmlformats.org/officeDocument/2006/relationships/font" Target="fonts/OldStandardTT-italic.fntdata"/><Relationship Id="rId16" Type="http://schemas.openxmlformats.org/officeDocument/2006/relationships/font" Target="fonts/OldStandardTT-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a3751559e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a3751559e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a:solidFill>
                  <a:schemeClr val="dk1"/>
                </a:solidFill>
                <a:latin typeface="Comic Sans MS"/>
                <a:ea typeface="Comic Sans MS"/>
                <a:cs typeface="Comic Sans MS"/>
                <a:sym typeface="Comic Sans MS"/>
              </a:rPr>
              <a:t>Write about the landforms, geographical location, and climate unique to the area.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b09739c4cb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b09739c4cb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a3751559e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a3751559e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a:solidFill>
                  <a:schemeClr val="dk1"/>
                </a:solidFill>
                <a:latin typeface="Comic Sans MS"/>
                <a:ea typeface="Comic Sans MS"/>
                <a:cs typeface="Comic Sans MS"/>
                <a:sym typeface="Comic Sans MS"/>
              </a:rPr>
              <a:t>Write about the materials, shape, name, and unique features of the structure.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a7c301e34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a7c301e34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ae93f28cc2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ae93f28cc2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b="1" i="1" lang="en">
                <a:solidFill>
                  <a:schemeClr val="dk1"/>
                </a:solidFill>
                <a:latin typeface="Comic Sans MS"/>
                <a:ea typeface="Comic Sans MS"/>
                <a:cs typeface="Comic Sans MS"/>
                <a:sym typeface="Comic Sans MS"/>
              </a:rPr>
              <a:t>Write about the food the tribe ate, crops they grew, hunting &amp; gathering skills, and ways to prepare meals.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b09739c4cb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b09739c4cb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a3751559e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a3751559e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a:solidFill>
                  <a:schemeClr val="dk1"/>
                </a:solidFill>
                <a:latin typeface="Comic Sans MS"/>
                <a:ea typeface="Comic Sans MS"/>
                <a:cs typeface="Comic Sans MS"/>
                <a:sym typeface="Comic Sans MS"/>
              </a:rPr>
              <a:t>Write about the art, customs, ceremonies, and responsibilities of the men, women and children.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b09739c4cb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b09739c4cb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 name="Google Shape;11;p2"/>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12" name="Google Shape;12;p2"/>
          <p:cNvSpPr txBox="1"/>
          <p:nvPr>
            <p:ph type="ctrTitle"/>
          </p:nvPr>
        </p:nvSpPr>
        <p:spPr>
          <a:xfrm>
            <a:off x="512700" y="1893300"/>
            <a:ext cx="8118600" cy="15228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p:txBody>
      </p:sp>
      <p:sp>
        <p:nvSpPr>
          <p:cNvPr id="13" name="Google Shape;13;p2"/>
          <p:cNvSpPr txBox="1"/>
          <p:nvPr>
            <p:ph idx="1" type="subTitle"/>
          </p:nvPr>
        </p:nvSpPr>
        <p:spPr>
          <a:xfrm>
            <a:off x="512700" y="3840639"/>
            <a:ext cx="8118600" cy="787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039650"/>
            <a:ext cx="8520600" cy="2106300"/>
          </a:xfrm>
          <a:prstGeom prst="rect">
            <a:avLst/>
          </a:prstGeom>
        </p:spPr>
        <p:txBody>
          <a:bodyPr anchorCtr="0" anchor="b" bIns="91425" lIns="91425" spcFirstLastPara="1" rIns="91425" wrap="square" tIns="91425">
            <a:no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17" name="Google Shape;17;p3"/>
          <p:cNvSpPr txBox="1"/>
          <p:nvPr>
            <p:ph type="title"/>
          </p:nvPr>
        </p:nvSpPr>
        <p:spPr>
          <a:xfrm>
            <a:off x="512700" y="1893300"/>
            <a:ext cx="8118600" cy="1522800"/>
          </a:xfrm>
          <a:prstGeom prst="rect">
            <a:avLst/>
          </a:prstGeom>
        </p:spPr>
        <p:txBody>
          <a:bodyPr anchorCtr="0" anchor="b" bIns="91425" lIns="91425" spcFirstLastPara="1" rIns="91425" wrap="square" tIns="91425">
            <a:no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71675"/>
            <a:ext cx="3999900" cy="3397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71675"/>
            <a:ext cx="3999900" cy="3397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p:txBody>
      </p:sp>
      <p:sp>
        <p:nvSpPr>
          <p:cNvPr id="38" name="Google Shape;38;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42" name="Google Shape;42;p9"/>
          <p:cNvSpPr txBox="1"/>
          <p:nvPr>
            <p:ph type="title"/>
          </p:nvPr>
        </p:nvSpPr>
        <p:spPr>
          <a:xfrm>
            <a:off x="265500" y="1382350"/>
            <a:ext cx="4045200" cy="13332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p:txBody>
      </p:sp>
      <p:sp>
        <p:nvSpPr>
          <p:cNvPr id="43" name="Google Shape;43;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1600"/>
              </a:spcBef>
              <a:spcAft>
                <a:spcPts val="0"/>
              </a:spcAft>
              <a:buClr>
                <a:schemeClr val="accent1"/>
              </a:buClr>
              <a:buSzPts val="1400"/>
              <a:buChar char="○"/>
              <a:defRPr>
                <a:solidFill>
                  <a:schemeClr val="accent1"/>
                </a:solidFill>
              </a:defRPr>
            </a:lvl2pPr>
            <a:lvl3pPr indent="-317500" lvl="2" marL="1371600">
              <a:spcBef>
                <a:spcPts val="1600"/>
              </a:spcBef>
              <a:spcAft>
                <a:spcPts val="0"/>
              </a:spcAft>
              <a:buClr>
                <a:schemeClr val="accent1"/>
              </a:buClr>
              <a:buSzPts val="1400"/>
              <a:buChar char="■"/>
              <a:defRPr>
                <a:solidFill>
                  <a:schemeClr val="accent1"/>
                </a:solidFill>
              </a:defRPr>
            </a:lvl3pPr>
            <a:lvl4pPr indent="-317500" lvl="3" marL="1828800">
              <a:spcBef>
                <a:spcPts val="1600"/>
              </a:spcBef>
              <a:spcAft>
                <a:spcPts val="0"/>
              </a:spcAft>
              <a:buClr>
                <a:schemeClr val="accent1"/>
              </a:buClr>
              <a:buSzPts val="1400"/>
              <a:buChar char="●"/>
              <a:defRPr>
                <a:solidFill>
                  <a:schemeClr val="accent1"/>
                </a:solidFill>
              </a:defRPr>
            </a:lvl4pPr>
            <a:lvl5pPr indent="-317500" lvl="4" marL="2286000">
              <a:spcBef>
                <a:spcPts val="1600"/>
              </a:spcBef>
              <a:spcAft>
                <a:spcPts val="0"/>
              </a:spcAft>
              <a:buClr>
                <a:schemeClr val="accent1"/>
              </a:buClr>
              <a:buSzPts val="1400"/>
              <a:buChar char="○"/>
              <a:defRPr>
                <a:solidFill>
                  <a:schemeClr val="accent1"/>
                </a:solidFill>
              </a:defRPr>
            </a:lvl5pPr>
            <a:lvl6pPr indent="-317500" lvl="5" marL="2743200">
              <a:spcBef>
                <a:spcPts val="1600"/>
              </a:spcBef>
              <a:spcAft>
                <a:spcPts val="0"/>
              </a:spcAft>
              <a:buClr>
                <a:schemeClr val="accent1"/>
              </a:buClr>
              <a:buSzPts val="1400"/>
              <a:buChar char="■"/>
              <a:defRPr>
                <a:solidFill>
                  <a:schemeClr val="accent1"/>
                </a:solidFill>
              </a:defRPr>
            </a:lvl6pPr>
            <a:lvl7pPr indent="-317500" lvl="6" marL="3200400">
              <a:spcBef>
                <a:spcPts val="1600"/>
              </a:spcBef>
              <a:spcAft>
                <a:spcPts val="0"/>
              </a:spcAft>
              <a:buClr>
                <a:schemeClr val="accent1"/>
              </a:buClr>
              <a:buSzPts val="1400"/>
              <a:buChar char="●"/>
              <a:defRPr>
                <a:solidFill>
                  <a:schemeClr val="accent1"/>
                </a:solidFill>
              </a:defRPr>
            </a:lvl7pPr>
            <a:lvl8pPr indent="-317500" lvl="7" marL="3657600">
              <a:spcBef>
                <a:spcPts val="1600"/>
              </a:spcBef>
              <a:spcAft>
                <a:spcPts val="0"/>
              </a:spcAft>
              <a:buClr>
                <a:schemeClr val="accent1"/>
              </a:buClr>
              <a:buSzPts val="1400"/>
              <a:buChar char="○"/>
              <a:defRPr>
                <a:solidFill>
                  <a:schemeClr val="accent1"/>
                </a:solidFill>
              </a:defRPr>
            </a:lvl8pPr>
            <a:lvl9pPr indent="-317500" lvl="8" marL="4114800">
              <a:spcBef>
                <a:spcPts val="1600"/>
              </a:spcBef>
              <a:spcAft>
                <a:spcPts val="1600"/>
              </a:spcAft>
              <a:buClr>
                <a:schemeClr val="accent1"/>
              </a:buClr>
              <a:buSzPts val="1400"/>
              <a:buChar char="■"/>
              <a:defRPr>
                <a:solidFill>
                  <a:schemeClr val="accent1"/>
                </a:solidFill>
              </a:defRPr>
            </a:lvl9pPr>
          </a:lstStyle>
          <a:p/>
        </p:txBody>
      </p:sp>
      <p:sp>
        <p:nvSpPr>
          <p:cNvPr id="45" name="Google Shape;45;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8" name="Google Shape;48;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perback">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7" name="Google Shape;7;p1"/>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indent="-317500" lvl="1" marL="9144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indent="-317500" lvl="2" marL="13716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indent="-317500" lvl="3" marL="18288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indent="-317500" lvl="4" marL="22860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indent="-317500" lvl="5" marL="27432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indent="-317500" lvl="6" marL="32004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indent="-317500" lvl="7" marL="36576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indent="-317500" lvl="8" marL="411480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2.png"/><Relationship Id="rId4" Type="http://schemas.openxmlformats.org/officeDocument/2006/relationships/image" Target="../media/image9.jpg"/><Relationship Id="rId5" Type="http://schemas.openxmlformats.org/officeDocument/2006/relationships/image" Target="../media/image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jpg"/><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jpg"/><Relationship Id="rId4" Type="http://schemas.openxmlformats.org/officeDocument/2006/relationships/image" Target="../media/image20.jpg"/><Relationship Id="rId5"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1.jpg"/><Relationship Id="rId5" Type="http://schemas.openxmlformats.org/officeDocument/2006/relationships/image" Target="../media/image1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3.jpg"/><Relationship Id="rId10" Type="http://schemas.openxmlformats.org/officeDocument/2006/relationships/image" Target="../media/image23.jpg"/><Relationship Id="rId9" Type="http://schemas.openxmlformats.org/officeDocument/2006/relationships/image" Target="../media/image28.jpg"/><Relationship Id="rId5" Type="http://schemas.openxmlformats.org/officeDocument/2006/relationships/image" Target="../media/image7.gif"/><Relationship Id="rId6" Type="http://schemas.openxmlformats.org/officeDocument/2006/relationships/image" Target="../media/image26.jpg"/><Relationship Id="rId7" Type="http://schemas.openxmlformats.org/officeDocument/2006/relationships/image" Target="../media/image2.jpg"/><Relationship Id="rId8"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1.jpg"/><Relationship Id="rId4" Type="http://schemas.openxmlformats.org/officeDocument/2006/relationships/image" Target="../media/image16.jpg"/><Relationship Id="rId10" Type="http://schemas.openxmlformats.org/officeDocument/2006/relationships/image" Target="../media/image25.jpg"/><Relationship Id="rId9" Type="http://schemas.openxmlformats.org/officeDocument/2006/relationships/image" Target="../media/image19.jpg"/><Relationship Id="rId5" Type="http://schemas.openxmlformats.org/officeDocument/2006/relationships/image" Target="../media/image13.jpg"/><Relationship Id="rId6" Type="http://schemas.openxmlformats.org/officeDocument/2006/relationships/image" Target="../media/image14.jpg"/><Relationship Id="rId7" Type="http://schemas.openxmlformats.org/officeDocument/2006/relationships/image" Target="../media/image12.jpg"/><Relationship Id="rId8"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9.jpg"/><Relationship Id="rId6" Type="http://schemas.openxmlformats.org/officeDocument/2006/relationships/image" Target="../media/image3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0.jpg"/><Relationship Id="rId4" Type="http://schemas.openxmlformats.org/officeDocument/2006/relationships/image" Target="../media/image27.jpg"/><Relationship Id="rId5"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6A5AF"/>
        </a:solidFill>
      </p:bgPr>
    </p:bg>
    <p:spTree>
      <p:nvGrpSpPr>
        <p:cNvPr id="58" name="Shape 58"/>
        <p:cNvGrpSpPr/>
        <p:nvPr/>
      </p:nvGrpSpPr>
      <p:grpSpPr>
        <a:xfrm>
          <a:off x="0" y="0"/>
          <a:ext cx="0" cy="0"/>
          <a:chOff x="0" y="0"/>
          <a:chExt cx="0" cy="0"/>
        </a:xfrm>
      </p:grpSpPr>
      <p:sp>
        <p:nvSpPr>
          <p:cNvPr id="59" name="Google Shape;59;p13"/>
          <p:cNvSpPr txBox="1"/>
          <p:nvPr>
            <p:ph type="ctrTitle"/>
          </p:nvPr>
        </p:nvSpPr>
        <p:spPr>
          <a:xfrm>
            <a:off x="1577325" y="1578400"/>
            <a:ext cx="7197000" cy="1578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     </a:t>
            </a:r>
            <a:r>
              <a:rPr lang="en">
                <a:solidFill>
                  <a:srgbClr val="A61C00"/>
                </a:solidFill>
              </a:rPr>
              <a:t>  </a:t>
            </a:r>
            <a:r>
              <a:rPr lang="en" sz="4400">
                <a:solidFill>
                  <a:srgbClr val="BF9000"/>
                </a:solidFill>
              </a:rPr>
              <a:t> </a:t>
            </a:r>
            <a:r>
              <a:rPr i="1" lang="en" sz="4400">
                <a:solidFill>
                  <a:srgbClr val="BF9000"/>
                </a:solidFill>
              </a:rPr>
              <a:t>The Pomo tribe</a:t>
            </a:r>
            <a:endParaRPr i="1" sz="4400">
              <a:solidFill>
                <a:srgbClr val="BF9000"/>
              </a:solidFill>
            </a:endParaRPr>
          </a:p>
        </p:txBody>
      </p:sp>
      <p:sp>
        <p:nvSpPr>
          <p:cNvPr id="60" name="Google Shape;60;p13"/>
          <p:cNvSpPr txBox="1"/>
          <p:nvPr>
            <p:ph idx="1" type="subTitle"/>
          </p:nvPr>
        </p:nvSpPr>
        <p:spPr>
          <a:xfrm>
            <a:off x="2222000" y="3774050"/>
            <a:ext cx="5143500" cy="116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sz="2600">
                <a:solidFill>
                  <a:srgbClr val="CC0000"/>
                </a:solidFill>
                <a:highlight>
                  <a:srgbClr val="000000"/>
                </a:highlight>
              </a:rPr>
              <a:t>By </a:t>
            </a:r>
            <a:r>
              <a:rPr lang="en" sz="2600">
                <a:solidFill>
                  <a:srgbClr val="CC0000"/>
                </a:solidFill>
              </a:rPr>
              <a:t>:</a:t>
            </a:r>
            <a:r>
              <a:rPr lang="en" sz="3000">
                <a:solidFill>
                  <a:srgbClr val="000000"/>
                </a:solidFill>
              </a:rPr>
              <a:t> </a:t>
            </a:r>
            <a:r>
              <a:rPr i="1" lang="en" sz="2800">
                <a:solidFill>
                  <a:srgbClr val="4C1130"/>
                </a:solidFill>
              </a:rPr>
              <a:t>Ethan,Tenner,and</a:t>
            </a:r>
            <a:r>
              <a:rPr lang="en" sz="2800">
                <a:solidFill>
                  <a:srgbClr val="4C1130"/>
                </a:solidFill>
              </a:rPr>
              <a:t> </a:t>
            </a:r>
            <a:r>
              <a:rPr i="1" lang="en" sz="2800">
                <a:solidFill>
                  <a:srgbClr val="4C1130"/>
                </a:solidFill>
              </a:rPr>
              <a:t>Zuleyma</a:t>
            </a:r>
            <a:endParaRPr i="1" sz="2800">
              <a:solidFill>
                <a:srgbClr val="4C113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5F06"/>
        </a:solidFill>
      </p:bgPr>
    </p:bg>
    <p:spTree>
      <p:nvGrpSpPr>
        <p:cNvPr id="64" name="Shape 64"/>
        <p:cNvGrpSpPr/>
        <p:nvPr/>
      </p:nvGrpSpPr>
      <p:grpSpPr>
        <a:xfrm>
          <a:off x="0" y="0"/>
          <a:ext cx="0" cy="0"/>
          <a:chOff x="0" y="0"/>
          <a:chExt cx="0" cy="0"/>
        </a:xfrm>
      </p:grpSpPr>
      <p:sp>
        <p:nvSpPr>
          <p:cNvPr id="65" name="Google Shape;65;p14"/>
          <p:cNvSpPr txBox="1"/>
          <p:nvPr>
            <p:ph type="title"/>
          </p:nvPr>
        </p:nvSpPr>
        <p:spPr>
          <a:xfrm>
            <a:off x="3663900" y="168400"/>
            <a:ext cx="1816200" cy="54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a:solidFill>
                  <a:srgbClr val="E69138"/>
                </a:solidFill>
              </a:rPr>
              <a:t>location</a:t>
            </a:r>
            <a:endParaRPr b="1" i="1">
              <a:solidFill>
                <a:srgbClr val="E69138"/>
              </a:solidFill>
            </a:endParaRPr>
          </a:p>
        </p:txBody>
      </p:sp>
      <p:sp>
        <p:nvSpPr>
          <p:cNvPr id="66" name="Google Shape;66;p14"/>
          <p:cNvSpPr txBox="1"/>
          <p:nvPr>
            <p:ph idx="1" type="body"/>
          </p:nvPr>
        </p:nvSpPr>
        <p:spPr>
          <a:xfrm>
            <a:off x="135688" y="2965575"/>
            <a:ext cx="8520600" cy="1859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400">
                <a:solidFill>
                  <a:srgbClr val="B4A7D6"/>
                </a:solidFill>
              </a:rPr>
              <a:t>California’s Pomo Indians lived along the north-central coast what are today Mendocino, Sonoma, and Lake Counties. The climate is rainy season. They also live near the Pacific ocean.  </a:t>
            </a:r>
            <a:endParaRPr baseline="30000" sz="2400">
              <a:solidFill>
                <a:srgbClr val="B4A7D6"/>
              </a:solidFill>
            </a:endParaRPr>
          </a:p>
        </p:txBody>
      </p:sp>
      <p:pic>
        <p:nvPicPr>
          <p:cNvPr id="67" name="Google Shape;67;p14"/>
          <p:cNvPicPr preferRelativeResize="0"/>
          <p:nvPr/>
        </p:nvPicPr>
        <p:blipFill>
          <a:blip r:embed="rId3">
            <a:alphaModFix/>
          </a:blip>
          <a:stretch>
            <a:fillRect/>
          </a:stretch>
        </p:blipFill>
        <p:spPr>
          <a:xfrm>
            <a:off x="0" y="168400"/>
            <a:ext cx="2181325" cy="2507778"/>
          </a:xfrm>
          <a:prstGeom prst="rect">
            <a:avLst/>
          </a:prstGeom>
          <a:noFill/>
          <a:ln cap="flat" cmpd="sng" w="9525">
            <a:solidFill>
              <a:srgbClr val="000000"/>
            </a:solidFill>
            <a:prstDash val="solid"/>
            <a:round/>
            <a:headEnd len="sm" w="sm" type="none"/>
            <a:tailEnd len="sm" w="sm" type="none"/>
          </a:ln>
        </p:spPr>
      </p:pic>
      <p:pic>
        <p:nvPicPr>
          <p:cNvPr id="68" name="Google Shape;68;p14"/>
          <p:cNvPicPr preferRelativeResize="0"/>
          <p:nvPr/>
        </p:nvPicPr>
        <p:blipFill>
          <a:blip r:embed="rId4">
            <a:alphaModFix/>
          </a:blip>
          <a:stretch>
            <a:fillRect/>
          </a:stretch>
        </p:blipFill>
        <p:spPr>
          <a:xfrm>
            <a:off x="2181332" y="711688"/>
            <a:ext cx="4267194" cy="1977133"/>
          </a:xfrm>
          <a:prstGeom prst="rect">
            <a:avLst/>
          </a:prstGeom>
          <a:noFill/>
          <a:ln>
            <a:noFill/>
          </a:ln>
        </p:spPr>
      </p:pic>
      <p:cxnSp>
        <p:nvCxnSpPr>
          <p:cNvPr id="69" name="Google Shape;69;p14"/>
          <p:cNvCxnSpPr/>
          <p:nvPr/>
        </p:nvCxnSpPr>
        <p:spPr>
          <a:xfrm flipH="1">
            <a:off x="375200" y="1004500"/>
            <a:ext cx="108900" cy="1198200"/>
          </a:xfrm>
          <a:prstGeom prst="straightConnector1">
            <a:avLst/>
          </a:prstGeom>
          <a:noFill/>
          <a:ln cap="flat" cmpd="sng" w="9525">
            <a:solidFill>
              <a:schemeClr val="dk2"/>
            </a:solidFill>
            <a:prstDash val="solid"/>
            <a:round/>
            <a:headEnd len="med" w="med" type="none"/>
            <a:tailEnd len="med" w="med" type="none"/>
          </a:ln>
        </p:spPr>
      </p:cxnSp>
      <p:pic>
        <p:nvPicPr>
          <p:cNvPr id="70" name="Google Shape;70;p14"/>
          <p:cNvPicPr preferRelativeResize="0"/>
          <p:nvPr/>
        </p:nvPicPr>
        <p:blipFill>
          <a:blip r:embed="rId5">
            <a:alphaModFix/>
          </a:blip>
          <a:stretch>
            <a:fillRect/>
          </a:stretch>
        </p:blipFill>
        <p:spPr>
          <a:xfrm>
            <a:off x="6448525" y="711700"/>
            <a:ext cx="2455176" cy="1977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9999"/>
        </a:solidFill>
      </p:bgPr>
    </p:bg>
    <p:spTree>
      <p:nvGrpSpPr>
        <p:cNvPr id="74" name="Shape 74"/>
        <p:cNvGrpSpPr/>
        <p:nvPr/>
      </p:nvGrpSpPr>
      <p:grpSpPr>
        <a:xfrm>
          <a:off x="0" y="0"/>
          <a:ext cx="0" cy="0"/>
          <a:chOff x="0" y="0"/>
          <a:chExt cx="0" cy="0"/>
        </a:xfrm>
      </p:grpSpPr>
      <p:sp>
        <p:nvSpPr>
          <p:cNvPr id="75" name="Google Shape;75;p15"/>
          <p:cNvSpPr txBox="1"/>
          <p:nvPr>
            <p:ph idx="1" type="body"/>
          </p:nvPr>
        </p:nvSpPr>
        <p:spPr>
          <a:xfrm>
            <a:off x="0" y="885750"/>
            <a:ext cx="7019700" cy="285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D966"/>
                </a:solidFill>
              </a:rPr>
              <a:t>.</a:t>
            </a:r>
            <a:r>
              <a:rPr lang="en" sz="2300">
                <a:solidFill>
                  <a:srgbClr val="FFD966"/>
                </a:solidFill>
              </a:rPr>
              <a:t>California Pomo indians lived Northern coastal </a:t>
            </a:r>
            <a:endParaRPr sz="2300">
              <a:solidFill>
                <a:srgbClr val="FFD966"/>
              </a:solidFill>
            </a:endParaRPr>
          </a:p>
          <a:p>
            <a:pPr indent="0" lvl="0" marL="0" rtl="0" algn="l">
              <a:spcBef>
                <a:spcPts val="1600"/>
              </a:spcBef>
              <a:spcAft>
                <a:spcPts val="0"/>
              </a:spcAft>
              <a:buNone/>
            </a:pPr>
            <a:r>
              <a:rPr lang="en" sz="2300">
                <a:solidFill>
                  <a:srgbClr val="FFD966"/>
                </a:solidFill>
              </a:rPr>
              <a:t>.The Pomo Indians had more than 70 villages</a:t>
            </a:r>
            <a:endParaRPr sz="2300">
              <a:solidFill>
                <a:srgbClr val="FFD966"/>
              </a:solidFill>
            </a:endParaRPr>
          </a:p>
          <a:p>
            <a:pPr indent="0" lvl="0" marL="0" rtl="0" algn="l">
              <a:spcBef>
                <a:spcPts val="1600"/>
              </a:spcBef>
              <a:spcAft>
                <a:spcPts val="0"/>
              </a:spcAft>
              <a:buNone/>
            </a:pPr>
            <a:r>
              <a:rPr lang="en" sz="2200">
                <a:solidFill>
                  <a:srgbClr val="FFD966"/>
                </a:solidFill>
              </a:rPr>
              <a:t>. </a:t>
            </a:r>
            <a:r>
              <a:rPr lang="en" sz="2300">
                <a:solidFill>
                  <a:srgbClr val="FFD966"/>
                </a:solidFill>
              </a:rPr>
              <a:t>The geography of their area is forests, rivers, rainy, </a:t>
            </a:r>
            <a:r>
              <a:rPr lang="en" sz="2300">
                <a:solidFill>
                  <a:srgbClr val="F1C232"/>
                </a:solidFill>
              </a:rPr>
              <a:t>mild climate.</a:t>
            </a:r>
            <a:endParaRPr sz="2300">
              <a:solidFill>
                <a:srgbClr val="F1C232"/>
              </a:solidFill>
            </a:endParaRPr>
          </a:p>
          <a:p>
            <a:pPr indent="0" lvl="0" marL="0" rtl="0" algn="l">
              <a:spcBef>
                <a:spcPts val="1600"/>
              </a:spcBef>
              <a:spcAft>
                <a:spcPts val="1600"/>
              </a:spcAft>
              <a:buNone/>
            </a:pPr>
            <a:r>
              <a:t/>
            </a:r>
            <a:endParaRPr sz="2300">
              <a:solidFill>
                <a:schemeClr val="dk2"/>
              </a:solidFill>
            </a:endParaRPr>
          </a:p>
        </p:txBody>
      </p:sp>
      <p:pic>
        <p:nvPicPr>
          <p:cNvPr id="76" name="Google Shape;76;p15"/>
          <p:cNvPicPr preferRelativeResize="0"/>
          <p:nvPr/>
        </p:nvPicPr>
        <p:blipFill>
          <a:blip r:embed="rId3">
            <a:alphaModFix/>
          </a:blip>
          <a:stretch>
            <a:fillRect/>
          </a:stretch>
        </p:blipFill>
        <p:spPr>
          <a:xfrm>
            <a:off x="-82300" y="3222975"/>
            <a:ext cx="3072840" cy="1920525"/>
          </a:xfrm>
          <a:prstGeom prst="rect">
            <a:avLst/>
          </a:prstGeom>
          <a:noFill/>
          <a:ln>
            <a:noFill/>
          </a:ln>
        </p:spPr>
      </p:pic>
      <p:pic>
        <p:nvPicPr>
          <p:cNvPr id="77" name="Google Shape;77;p15"/>
          <p:cNvPicPr preferRelativeResize="0"/>
          <p:nvPr/>
        </p:nvPicPr>
        <p:blipFill>
          <a:blip r:embed="rId4">
            <a:alphaModFix/>
          </a:blip>
          <a:stretch>
            <a:fillRect/>
          </a:stretch>
        </p:blipFill>
        <p:spPr>
          <a:xfrm>
            <a:off x="7061950" y="34150"/>
            <a:ext cx="2078147" cy="5075195"/>
          </a:xfrm>
          <a:prstGeom prst="rect">
            <a:avLst/>
          </a:prstGeom>
          <a:noFill/>
          <a:ln>
            <a:noFill/>
          </a:ln>
        </p:spPr>
      </p:pic>
      <p:sp>
        <p:nvSpPr>
          <p:cNvPr id="78" name="Google Shape;78;p15"/>
          <p:cNvSpPr txBox="1"/>
          <p:nvPr/>
        </p:nvSpPr>
        <p:spPr>
          <a:xfrm>
            <a:off x="2386125" y="-74362"/>
            <a:ext cx="3551100" cy="205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chemeClr val="lt1"/>
                </a:solidFill>
                <a:latin typeface="Old Standard TT"/>
                <a:ea typeface="Old Standard TT"/>
                <a:cs typeface="Old Standard TT"/>
                <a:sym typeface="Old Standard TT"/>
              </a:rPr>
              <a:t>MORE INFORMATION ABOUT THE LOCATION OF THE POMO TRIBE.</a:t>
            </a:r>
            <a:endParaRPr b="1" i="1" sz="2100">
              <a:solidFill>
                <a:schemeClr val="lt1"/>
              </a:solidFill>
              <a:latin typeface="Old Standard TT"/>
              <a:ea typeface="Old Standard TT"/>
              <a:cs typeface="Old Standard TT"/>
              <a:sym typeface="Old Standard T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9138"/>
        </a:solidFill>
      </p:bgPr>
    </p:bg>
    <p:spTree>
      <p:nvGrpSpPr>
        <p:cNvPr id="82" name="Shape 82"/>
        <p:cNvGrpSpPr/>
        <p:nvPr/>
      </p:nvGrpSpPr>
      <p:grpSpPr>
        <a:xfrm>
          <a:off x="0" y="0"/>
          <a:ext cx="0" cy="0"/>
          <a:chOff x="0" y="0"/>
          <a:chExt cx="0" cy="0"/>
        </a:xfrm>
      </p:grpSpPr>
      <p:sp>
        <p:nvSpPr>
          <p:cNvPr id="83" name="Google Shape;83;p16"/>
          <p:cNvSpPr txBox="1"/>
          <p:nvPr>
            <p:ph type="title"/>
          </p:nvPr>
        </p:nvSpPr>
        <p:spPr>
          <a:xfrm>
            <a:off x="640050" y="826000"/>
            <a:ext cx="1527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a:solidFill>
                  <a:srgbClr val="FFFF00"/>
                </a:solidFill>
              </a:rPr>
              <a:t>Shelter</a:t>
            </a:r>
            <a:endParaRPr b="1" i="1">
              <a:solidFill>
                <a:srgbClr val="FFFF00"/>
              </a:solidFill>
            </a:endParaRPr>
          </a:p>
        </p:txBody>
      </p:sp>
      <p:sp>
        <p:nvSpPr>
          <p:cNvPr id="84" name="Google Shape;84;p16"/>
          <p:cNvSpPr txBox="1"/>
          <p:nvPr>
            <p:ph idx="1" type="body"/>
          </p:nvPr>
        </p:nvSpPr>
        <p:spPr>
          <a:xfrm>
            <a:off x="205750" y="1500002"/>
            <a:ext cx="3563700" cy="3497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000"/>
              <a:t>There were lots of houses that the Pomo tribe built, depending on where the group lived. These houses were 8-15 feet tall. They could also use poles covered with slabs of redwood bark. Each community had a small, round house built over a hole dug in the ground.</a:t>
            </a:r>
            <a:endParaRPr sz="2000"/>
          </a:p>
        </p:txBody>
      </p:sp>
      <p:pic>
        <p:nvPicPr>
          <p:cNvPr id="85" name="Google Shape;85;p16"/>
          <p:cNvPicPr preferRelativeResize="0"/>
          <p:nvPr/>
        </p:nvPicPr>
        <p:blipFill>
          <a:blip r:embed="rId3">
            <a:alphaModFix/>
          </a:blip>
          <a:stretch>
            <a:fillRect/>
          </a:stretch>
        </p:blipFill>
        <p:spPr>
          <a:xfrm>
            <a:off x="5511025" y="-54875"/>
            <a:ext cx="3632979" cy="2052453"/>
          </a:xfrm>
          <a:prstGeom prst="rect">
            <a:avLst/>
          </a:prstGeom>
          <a:noFill/>
          <a:ln>
            <a:noFill/>
          </a:ln>
        </p:spPr>
      </p:pic>
      <p:pic>
        <p:nvPicPr>
          <p:cNvPr id="86" name="Google Shape;86;p16"/>
          <p:cNvPicPr preferRelativeResize="0"/>
          <p:nvPr/>
        </p:nvPicPr>
        <p:blipFill>
          <a:blip r:embed="rId4">
            <a:alphaModFix/>
          </a:blip>
          <a:stretch>
            <a:fillRect/>
          </a:stretch>
        </p:blipFill>
        <p:spPr>
          <a:xfrm>
            <a:off x="5216350" y="1997575"/>
            <a:ext cx="3927649" cy="2523825"/>
          </a:xfrm>
          <a:prstGeom prst="rect">
            <a:avLst/>
          </a:prstGeom>
          <a:noFill/>
          <a:ln>
            <a:noFill/>
          </a:ln>
        </p:spPr>
      </p:pic>
      <p:pic>
        <p:nvPicPr>
          <p:cNvPr id="87" name="Google Shape;87;p16"/>
          <p:cNvPicPr preferRelativeResize="0"/>
          <p:nvPr/>
        </p:nvPicPr>
        <p:blipFill>
          <a:blip r:embed="rId5">
            <a:alphaModFix/>
          </a:blip>
          <a:stretch>
            <a:fillRect/>
          </a:stretch>
        </p:blipFill>
        <p:spPr>
          <a:xfrm>
            <a:off x="3456425" y="0"/>
            <a:ext cx="2054602" cy="16592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4125"/>
        </a:solidFill>
      </p:bgPr>
    </p:bg>
    <p:spTree>
      <p:nvGrpSpPr>
        <p:cNvPr id="91" name="Shape 91"/>
        <p:cNvGrpSpPr/>
        <p:nvPr/>
      </p:nvGrpSpPr>
      <p:grpSpPr>
        <a:xfrm>
          <a:off x="0" y="0"/>
          <a:ext cx="0" cy="0"/>
          <a:chOff x="0" y="0"/>
          <a:chExt cx="0" cy="0"/>
        </a:xfrm>
      </p:grpSpPr>
      <p:pic>
        <p:nvPicPr>
          <p:cNvPr id="92" name="Google Shape;92;p17"/>
          <p:cNvPicPr preferRelativeResize="0"/>
          <p:nvPr/>
        </p:nvPicPr>
        <p:blipFill>
          <a:blip r:embed="rId3">
            <a:alphaModFix/>
          </a:blip>
          <a:stretch>
            <a:fillRect/>
          </a:stretch>
        </p:blipFill>
        <p:spPr>
          <a:xfrm>
            <a:off x="2935225" y="0"/>
            <a:ext cx="3026675" cy="2138325"/>
          </a:xfrm>
          <a:prstGeom prst="rect">
            <a:avLst/>
          </a:prstGeom>
          <a:noFill/>
          <a:ln>
            <a:noFill/>
          </a:ln>
        </p:spPr>
      </p:pic>
      <p:pic>
        <p:nvPicPr>
          <p:cNvPr id="93" name="Google Shape;93;p17"/>
          <p:cNvPicPr preferRelativeResize="0"/>
          <p:nvPr/>
        </p:nvPicPr>
        <p:blipFill>
          <a:blip r:embed="rId4">
            <a:alphaModFix/>
          </a:blip>
          <a:stretch>
            <a:fillRect/>
          </a:stretch>
        </p:blipFill>
        <p:spPr>
          <a:xfrm>
            <a:off x="5836425" y="3"/>
            <a:ext cx="3245576" cy="2138325"/>
          </a:xfrm>
          <a:prstGeom prst="rect">
            <a:avLst/>
          </a:prstGeom>
          <a:noFill/>
          <a:ln>
            <a:noFill/>
          </a:ln>
        </p:spPr>
      </p:pic>
      <p:sp>
        <p:nvSpPr>
          <p:cNvPr id="94" name="Google Shape;94;p17"/>
          <p:cNvSpPr txBox="1"/>
          <p:nvPr/>
        </p:nvSpPr>
        <p:spPr>
          <a:xfrm>
            <a:off x="-12" y="3401700"/>
            <a:ext cx="9144000" cy="17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2000">
                <a:solidFill>
                  <a:schemeClr val="dk2"/>
                </a:solidFill>
              </a:rPr>
              <a:t>Modern</a:t>
            </a:r>
            <a:r>
              <a:rPr i="1" lang="en" sz="2000">
                <a:solidFill>
                  <a:schemeClr val="dk2"/>
                </a:solidFill>
              </a:rPr>
              <a:t> tipis </a:t>
            </a:r>
            <a:r>
              <a:rPr i="1" lang="en" sz="2000">
                <a:solidFill>
                  <a:schemeClr val="dk2"/>
                </a:solidFill>
              </a:rPr>
              <a:t>usually</a:t>
            </a:r>
            <a:r>
              <a:rPr i="1" lang="en" sz="2000">
                <a:solidFill>
                  <a:schemeClr val="dk2"/>
                </a:solidFill>
              </a:rPr>
              <a:t> have a canvas.  Most often,American indians used buffalo  hides for the tipis covers.</a:t>
            </a:r>
            <a:endParaRPr i="1" sz="2000">
              <a:solidFill>
                <a:schemeClr val="dk2"/>
              </a:solidFill>
            </a:endParaRPr>
          </a:p>
          <a:p>
            <a:pPr indent="0" lvl="0" marL="0" rtl="0" algn="l">
              <a:spcBef>
                <a:spcPts val="0"/>
              </a:spcBef>
              <a:spcAft>
                <a:spcPts val="0"/>
              </a:spcAft>
              <a:buNone/>
            </a:pPr>
            <a:r>
              <a:rPr i="1" lang="en" sz="2000">
                <a:solidFill>
                  <a:schemeClr val="dk2"/>
                </a:solidFill>
              </a:rPr>
              <a:t>Tipis were the homes of nomadic tribes of the great plains.. </a:t>
            </a:r>
            <a:endParaRPr i="1" sz="2000">
              <a:solidFill>
                <a:schemeClr val="dk2"/>
              </a:solidFill>
            </a:endParaRPr>
          </a:p>
        </p:txBody>
      </p:sp>
      <p:pic>
        <p:nvPicPr>
          <p:cNvPr id="95" name="Google Shape;95;p17"/>
          <p:cNvPicPr preferRelativeResize="0"/>
          <p:nvPr/>
        </p:nvPicPr>
        <p:blipFill>
          <a:blip r:embed="rId5">
            <a:alphaModFix/>
          </a:blip>
          <a:stretch>
            <a:fillRect/>
          </a:stretch>
        </p:blipFill>
        <p:spPr>
          <a:xfrm>
            <a:off x="-22875" y="0"/>
            <a:ext cx="3026673" cy="2194325"/>
          </a:xfrm>
          <a:prstGeom prst="rect">
            <a:avLst/>
          </a:prstGeom>
          <a:noFill/>
          <a:ln>
            <a:noFill/>
          </a:ln>
        </p:spPr>
      </p:pic>
      <p:sp>
        <p:nvSpPr>
          <p:cNvPr id="96" name="Google Shape;96;p17"/>
          <p:cNvSpPr txBox="1"/>
          <p:nvPr/>
        </p:nvSpPr>
        <p:spPr>
          <a:xfrm>
            <a:off x="1858850" y="2434413"/>
            <a:ext cx="4347900" cy="72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100">
                <a:solidFill>
                  <a:schemeClr val="lt1"/>
                </a:solidFill>
                <a:latin typeface="Old Standard TT"/>
                <a:ea typeface="Old Standard TT"/>
                <a:cs typeface="Old Standard TT"/>
                <a:sym typeface="Old Standard TT"/>
              </a:rPr>
              <a:t>INFORMATION ABOUT TIPIS</a:t>
            </a:r>
            <a:endParaRPr b="1" i="1" sz="2100">
              <a:solidFill>
                <a:schemeClr val="lt1"/>
              </a:solidFill>
              <a:latin typeface="Old Standard TT"/>
              <a:ea typeface="Old Standard TT"/>
              <a:cs typeface="Old Standard TT"/>
              <a:sym typeface="Old Standard T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 name="Shape 100"/>
        <p:cNvGrpSpPr/>
        <p:nvPr/>
      </p:nvGrpSpPr>
      <p:grpSpPr>
        <a:xfrm>
          <a:off x="0" y="0"/>
          <a:ext cx="0" cy="0"/>
          <a:chOff x="0" y="0"/>
          <a:chExt cx="0" cy="0"/>
        </a:xfrm>
      </p:grpSpPr>
      <p:sp>
        <p:nvSpPr>
          <p:cNvPr id="101" name="Google Shape;101;p18"/>
          <p:cNvSpPr txBox="1"/>
          <p:nvPr>
            <p:ph type="title"/>
          </p:nvPr>
        </p:nvSpPr>
        <p:spPr>
          <a:xfrm>
            <a:off x="-15525" y="-10300"/>
            <a:ext cx="3315300" cy="122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7200">
                <a:solidFill>
                  <a:srgbClr val="93C47D"/>
                </a:solidFill>
              </a:rPr>
              <a:t>Food</a:t>
            </a:r>
            <a:endParaRPr b="1" i="1" sz="7200">
              <a:solidFill>
                <a:srgbClr val="93C47D"/>
              </a:solidFill>
            </a:endParaRPr>
          </a:p>
        </p:txBody>
      </p:sp>
      <p:sp>
        <p:nvSpPr>
          <p:cNvPr id="102" name="Google Shape;102;p18"/>
          <p:cNvSpPr txBox="1"/>
          <p:nvPr>
            <p:ph idx="1" type="body"/>
          </p:nvPr>
        </p:nvSpPr>
        <p:spPr>
          <a:xfrm>
            <a:off x="5209138" y="-96025"/>
            <a:ext cx="3620100" cy="4623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900">
                <a:solidFill>
                  <a:srgbClr val="000000"/>
                </a:solidFill>
              </a:rPr>
              <a:t>W</a:t>
            </a:r>
            <a:r>
              <a:rPr lang="en" sz="1600">
                <a:solidFill>
                  <a:srgbClr val="000000"/>
                </a:solidFill>
              </a:rPr>
              <a:t>hat the Pomo tribe ate depended on where they lived. They ate fish,shellfish, sea lions from the ocean,deer,elk and smaller animals from the redwood dark forest. Food was so plentiful that the Pomo languages had no word for starvation. They use many tools, included  nets, spears, and traps for fishing, and the bow and arrow for hunting birds, deer, and other animals. The Pomo used basket to store, and cook their food. The Pomo hunted and fished. </a:t>
            </a:r>
            <a:endParaRPr sz="1600">
              <a:solidFill>
                <a:srgbClr val="000000"/>
              </a:solidFill>
            </a:endParaRPr>
          </a:p>
        </p:txBody>
      </p:sp>
      <p:pic>
        <p:nvPicPr>
          <p:cNvPr id="103" name="Google Shape;103;p18"/>
          <p:cNvPicPr preferRelativeResize="0"/>
          <p:nvPr/>
        </p:nvPicPr>
        <p:blipFill rotWithShape="1">
          <a:blip r:embed="rId3">
            <a:alphaModFix/>
          </a:blip>
          <a:srcRect b="0" l="0" r="0" t="0"/>
          <a:stretch/>
        </p:blipFill>
        <p:spPr>
          <a:xfrm>
            <a:off x="2682937" y="2571738"/>
            <a:ext cx="2337449" cy="1224725"/>
          </a:xfrm>
          <a:prstGeom prst="rect">
            <a:avLst/>
          </a:prstGeom>
          <a:noFill/>
          <a:ln>
            <a:noFill/>
          </a:ln>
        </p:spPr>
      </p:pic>
      <p:pic>
        <p:nvPicPr>
          <p:cNvPr id="104" name="Google Shape;104;p18"/>
          <p:cNvPicPr preferRelativeResize="0"/>
          <p:nvPr/>
        </p:nvPicPr>
        <p:blipFill>
          <a:blip r:embed="rId4">
            <a:alphaModFix/>
          </a:blip>
          <a:stretch>
            <a:fillRect/>
          </a:stretch>
        </p:blipFill>
        <p:spPr>
          <a:xfrm>
            <a:off x="50625" y="2488949"/>
            <a:ext cx="2569949" cy="2654549"/>
          </a:xfrm>
          <a:prstGeom prst="rect">
            <a:avLst/>
          </a:prstGeom>
          <a:noFill/>
          <a:ln>
            <a:noFill/>
          </a:ln>
        </p:spPr>
      </p:pic>
      <p:pic>
        <p:nvPicPr>
          <p:cNvPr id="105" name="Google Shape;105;p18"/>
          <p:cNvPicPr preferRelativeResize="0"/>
          <p:nvPr/>
        </p:nvPicPr>
        <p:blipFill>
          <a:blip r:embed="rId5">
            <a:alphaModFix/>
          </a:blip>
          <a:stretch>
            <a:fillRect/>
          </a:stretch>
        </p:blipFill>
        <p:spPr>
          <a:xfrm>
            <a:off x="2682925" y="3814148"/>
            <a:ext cx="2337450" cy="1282450"/>
          </a:xfrm>
          <a:prstGeom prst="rect">
            <a:avLst/>
          </a:prstGeom>
          <a:noFill/>
          <a:ln>
            <a:noFill/>
          </a:ln>
        </p:spPr>
      </p:pic>
      <p:pic>
        <p:nvPicPr>
          <p:cNvPr id="106" name="Google Shape;106;p18"/>
          <p:cNvPicPr preferRelativeResize="0"/>
          <p:nvPr/>
        </p:nvPicPr>
        <p:blipFill>
          <a:blip r:embed="rId6">
            <a:alphaModFix/>
          </a:blip>
          <a:stretch>
            <a:fillRect/>
          </a:stretch>
        </p:blipFill>
        <p:spPr>
          <a:xfrm>
            <a:off x="5065150" y="3700875"/>
            <a:ext cx="1870122" cy="1402600"/>
          </a:xfrm>
          <a:prstGeom prst="rect">
            <a:avLst/>
          </a:prstGeom>
          <a:noFill/>
          <a:ln>
            <a:noFill/>
          </a:ln>
        </p:spPr>
      </p:pic>
      <p:pic>
        <p:nvPicPr>
          <p:cNvPr id="107" name="Google Shape;107;p18"/>
          <p:cNvPicPr preferRelativeResize="0"/>
          <p:nvPr/>
        </p:nvPicPr>
        <p:blipFill>
          <a:blip r:embed="rId7">
            <a:alphaModFix/>
          </a:blip>
          <a:stretch>
            <a:fillRect/>
          </a:stretch>
        </p:blipFill>
        <p:spPr>
          <a:xfrm>
            <a:off x="6980055" y="3700869"/>
            <a:ext cx="2163946" cy="1442630"/>
          </a:xfrm>
          <a:prstGeom prst="rect">
            <a:avLst/>
          </a:prstGeom>
          <a:noFill/>
          <a:ln>
            <a:noFill/>
          </a:ln>
        </p:spPr>
      </p:pic>
      <p:pic>
        <p:nvPicPr>
          <p:cNvPr id="108" name="Google Shape;108;p18"/>
          <p:cNvPicPr preferRelativeResize="0"/>
          <p:nvPr/>
        </p:nvPicPr>
        <p:blipFill>
          <a:blip r:embed="rId8">
            <a:alphaModFix/>
          </a:blip>
          <a:stretch>
            <a:fillRect/>
          </a:stretch>
        </p:blipFill>
        <p:spPr>
          <a:xfrm>
            <a:off x="4031650" y="176900"/>
            <a:ext cx="885400" cy="2377150"/>
          </a:xfrm>
          <a:prstGeom prst="rect">
            <a:avLst/>
          </a:prstGeom>
          <a:noFill/>
          <a:ln>
            <a:noFill/>
          </a:ln>
        </p:spPr>
      </p:pic>
      <p:pic>
        <p:nvPicPr>
          <p:cNvPr id="109" name="Google Shape;109;p18"/>
          <p:cNvPicPr preferRelativeResize="0"/>
          <p:nvPr/>
        </p:nvPicPr>
        <p:blipFill>
          <a:blip r:embed="rId9">
            <a:alphaModFix/>
          </a:blip>
          <a:stretch>
            <a:fillRect/>
          </a:stretch>
        </p:blipFill>
        <p:spPr>
          <a:xfrm>
            <a:off x="1867722" y="1092550"/>
            <a:ext cx="2163923" cy="1461498"/>
          </a:xfrm>
          <a:prstGeom prst="rect">
            <a:avLst/>
          </a:prstGeom>
          <a:noFill/>
          <a:ln>
            <a:noFill/>
          </a:ln>
        </p:spPr>
      </p:pic>
      <p:pic>
        <p:nvPicPr>
          <p:cNvPr id="110" name="Google Shape;110;p18"/>
          <p:cNvPicPr preferRelativeResize="0"/>
          <p:nvPr/>
        </p:nvPicPr>
        <p:blipFill>
          <a:blip r:embed="rId10">
            <a:alphaModFix/>
          </a:blip>
          <a:stretch>
            <a:fillRect/>
          </a:stretch>
        </p:blipFill>
        <p:spPr>
          <a:xfrm>
            <a:off x="-15525" y="1092551"/>
            <a:ext cx="1962534" cy="1461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114" name="Shape 114"/>
        <p:cNvGrpSpPr/>
        <p:nvPr/>
      </p:nvGrpSpPr>
      <p:grpSpPr>
        <a:xfrm>
          <a:off x="0" y="0"/>
          <a:ext cx="0" cy="0"/>
          <a:chOff x="0" y="0"/>
          <a:chExt cx="0" cy="0"/>
        </a:xfrm>
      </p:grpSpPr>
      <p:pic>
        <p:nvPicPr>
          <p:cNvPr id="115" name="Google Shape;115;p19"/>
          <p:cNvPicPr preferRelativeResize="0"/>
          <p:nvPr/>
        </p:nvPicPr>
        <p:blipFill>
          <a:blip r:embed="rId3">
            <a:alphaModFix/>
          </a:blip>
          <a:stretch>
            <a:fillRect/>
          </a:stretch>
        </p:blipFill>
        <p:spPr>
          <a:xfrm>
            <a:off x="130952" y="-3"/>
            <a:ext cx="1484900" cy="1973729"/>
          </a:xfrm>
          <a:prstGeom prst="rect">
            <a:avLst/>
          </a:prstGeom>
          <a:noFill/>
          <a:ln>
            <a:noFill/>
          </a:ln>
        </p:spPr>
      </p:pic>
      <p:pic>
        <p:nvPicPr>
          <p:cNvPr id="116" name="Google Shape;116;p19"/>
          <p:cNvPicPr preferRelativeResize="0"/>
          <p:nvPr/>
        </p:nvPicPr>
        <p:blipFill>
          <a:blip r:embed="rId4">
            <a:alphaModFix/>
          </a:blip>
          <a:stretch>
            <a:fillRect/>
          </a:stretch>
        </p:blipFill>
        <p:spPr>
          <a:xfrm>
            <a:off x="1615850" y="-3062"/>
            <a:ext cx="1484899" cy="1979859"/>
          </a:xfrm>
          <a:prstGeom prst="rect">
            <a:avLst/>
          </a:prstGeom>
          <a:noFill/>
          <a:ln>
            <a:noFill/>
          </a:ln>
        </p:spPr>
      </p:pic>
      <p:pic>
        <p:nvPicPr>
          <p:cNvPr id="117" name="Google Shape;117;p19"/>
          <p:cNvPicPr preferRelativeResize="0"/>
          <p:nvPr/>
        </p:nvPicPr>
        <p:blipFill>
          <a:blip r:embed="rId5">
            <a:alphaModFix/>
          </a:blip>
          <a:stretch>
            <a:fillRect/>
          </a:stretch>
        </p:blipFill>
        <p:spPr>
          <a:xfrm>
            <a:off x="3785700" y="70750"/>
            <a:ext cx="2723983" cy="1821324"/>
          </a:xfrm>
          <a:prstGeom prst="rect">
            <a:avLst/>
          </a:prstGeom>
          <a:noFill/>
          <a:ln>
            <a:noFill/>
          </a:ln>
        </p:spPr>
      </p:pic>
      <p:pic>
        <p:nvPicPr>
          <p:cNvPr id="118" name="Google Shape;118;p19"/>
          <p:cNvPicPr preferRelativeResize="0"/>
          <p:nvPr/>
        </p:nvPicPr>
        <p:blipFill>
          <a:blip r:embed="rId6">
            <a:alphaModFix/>
          </a:blip>
          <a:stretch>
            <a:fillRect/>
          </a:stretch>
        </p:blipFill>
        <p:spPr>
          <a:xfrm>
            <a:off x="6864850" y="76200"/>
            <a:ext cx="2196850" cy="1821325"/>
          </a:xfrm>
          <a:prstGeom prst="rect">
            <a:avLst/>
          </a:prstGeom>
          <a:noFill/>
          <a:ln>
            <a:noFill/>
          </a:ln>
        </p:spPr>
      </p:pic>
      <p:pic>
        <p:nvPicPr>
          <p:cNvPr id="119" name="Google Shape;119;p19"/>
          <p:cNvPicPr preferRelativeResize="0"/>
          <p:nvPr/>
        </p:nvPicPr>
        <p:blipFill>
          <a:blip r:embed="rId7">
            <a:alphaModFix/>
          </a:blip>
          <a:stretch>
            <a:fillRect/>
          </a:stretch>
        </p:blipFill>
        <p:spPr>
          <a:xfrm>
            <a:off x="130950" y="1896024"/>
            <a:ext cx="2466600" cy="1641975"/>
          </a:xfrm>
          <a:prstGeom prst="rect">
            <a:avLst/>
          </a:prstGeom>
          <a:noFill/>
          <a:ln>
            <a:noFill/>
          </a:ln>
        </p:spPr>
      </p:pic>
      <p:pic>
        <p:nvPicPr>
          <p:cNvPr id="120" name="Google Shape;120;p19"/>
          <p:cNvPicPr preferRelativeResize="0"/>
          <p:nvPr/>
        </p:nvPicPr>
        <p:blipFill>
          <a:blip r:embed="rId8">
            <a:alphaModFix/>
          </a:blip>
          <a:stretch>
            <a:fillRect/>
          </a:stretch>
        </p:blipFill>
        <p:spPr>
          <a:xfrm>
            <a:off x="2597550" y="1976799"/>
            <a:ext cx="2196850" cy="1684251"/>
          </a:xfrm>
          <a:prstGeom prst="rect">
            <a:avLst/>
          </a:prstGeom>
          <a:noFill/>
          <a:ln>
            <a:noFill/>
          </a:ln>
        </p:spPr>
      </p:pic>
      <p:pic>
        <p:nvPicPr>
          <p:cNvPr id="121" name="Google Shape;121;p19"/>
          <p:cNvPicPr preferRelativeResize="0"/>
          <p:nvPr/>
        </p:nvPicPr>
        <p:blipFill>
          <a:blip r:embed="rId9">
            <a:alphaModFix/>
          </a:blip>
          <a:stretch>
            <a:fillRect/>
          </a:stretch>
        </p:blipFill>
        <p:spPr>
          <a:xfrm>
            <a:off x="4794400" y="1976800"/>
            <a:ext cx="1365025" cy="1821325"/>
          </a:xfrm>
          <a:prstGeom prst="rect">
            <a:avLst/>
          </a:prstGeom>
          <a:noFill/>
          <a:ln>
            <a:noFill/>
          </a:ln>
        </p:spPr>
      </p:pic>
      <p:pic>
        <p:nvPicPr>
          <p:cNvPr id="122" name="Google Shape;122;p19"/>
          <p:cNvPicPr preferRelativeResize="0"/>
          <p:nvPr/>
        </p:nvPicPr>
        <p:blipFill>
          <a:blip r:embed="rId10">
            <a:alphaModFix/>
          </a:blip>
          <a:stretch>
            <a:fillRect/>
          </a:stretch>
        </p:blipFill>
        <p:spPr>
          <a:xfrm>
            <a:off x="6159425" y="1962175"/>
            <a:ext cx="2466598" cy="1849948"/>
          </a:xfrm>
          <a:prstGeom prst="rect">
            <a:avLst/>
          </a:prstGeom>
          <a:noFill/>
          <a:ln>
            <a:noFill/>
          </a:ln>
        </p:spPr>
      </p:pic>
      <p:sp>
        <p:nvSpPr>
          <p:cNvPr id="123" name="Google Shape;123;p19"/>
          <p:cNvSpPr txBox="1"/>
          <p:nvPr/>
        </p:nvSpPr>
        <p:spPr>
          <a:xfrm>
            <a:off x="3771900" y="2839200"/>
            <a:ext cx="13800" cy="4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9"/>
          <p:cNvSpPr txBox="1"/>
          <p:nvPr/>
        </p:nvSpPr>
        <p:spPr>
          <a:xfrm>
            <a:off x="62375" y="4210800"/>
            <a:ext cx="8503800" cy="9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p>
          <a:p>
            <a:pPr indent="0" lvl="0" marL="0" rtl="0" algn="l">
              <a:spcBef>
                <a:spcPts val="0"/>
              </a:spcBef>
              <a:spcAft>
                <a:spcPts val="0"/>
              </a:spcAft>
              <a:buNone/>
            </a:pPr>
            <a:r>
              <a:rPr lang="en" sz="1700"/>
              <a:t>The Pomo hunted and fished.  They used traps for fishing and  bow and arrow. For hunting birds,deers and other small animals.  </a:t>
            </a:r>
            <a:endParaRPr sz="1700"/>
          </a:p>
        </p:txBody>
      </p:sp>
      <p:sp>
        <p:nvSpPr>
          <p:cNvPr id="125" name="Google Shape;125;p19"/>
          <p:cNvSpPr txBox="1"/>
          <p:nvPr/>
        </p:nvSpPr>
        <p:spPr>
          <a:xfrm>
            <a:off x="659225" y="3745775"/>
            <a:ext cx="5500200" cy="50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900">
                <a:latin typeface="Old Standard TT"/>
                <a:ea typeface="Old Standard TT"/>
                <a:cs typeface="Old Standard TT"/>
                <a:sym typeface="Old Standard TT"/>
              </a:rPr>
              <a:t>MORE INFORMATION ABOUT THE POMO TRIBE FOOD</a:t>
            </a:r>
            <a:endParaRPr b="1" i="1" sz="1900">
              <a:latin typeface="Old Standard TT"/>
              <a:ea typeface="Old Standard TT"/>
              <a:cs typeface="Old Standard TT"/>
              <a:sym typeface="Old Standard T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129" name="Shape 129"/>
        <p:cNvGrpSpPr/>
        <p:nvPr/>
      </p:nvGrpSpPr>
      <p:grpSpPr>
        <a:xfrm>
          <a:off x="0" y="0"/>
          <a:ext cx="0" cy="0"/>
          <a:chOff x="0" y="0"/>
          <a:chExt cx="0" cy="0"/>
        </a:xfrm>
      </p:grpSpPr>
      <p:sp>
        <p:nvSpPr>
          <p:cNvPr id="130" name="Google Shape;130;p20"/>
          <p:cNvSpPr txBox="1"/>
          <p:nvPr>
            <p:ph type="title"/>
          </p:nvPr>
        </p:nvSpPr>
        <p:spPr>
          <a:xfrm>
            <a:off x="2351350" y="2139700"/>
            <a:ext cx="1509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155CC"/>
                </a:solidFill>
              </a:rPr>
              <a:t>Culture</a:t>
            </a:r>
            <a:endParaRPr b="1">
              <a:solidFill>
                <a:srgbClr val="1155CC"/>
              </a:solidFill>
            </a:endParaRPr>
          </a:p>
        </p:txBody>
      </p:sp>
      <p:sp>
        <p:nvSpPr>
          <p:cNvPr id="131" name="Google Shape;131;p20"/>
          <p:cNvSpPr txBox="1"/>
          <p:nvPr>
            <p:ph idx="1" type="body"/>
          </p:nvPr>
        </p:nvSpPr>
        <p:spPr>
          <a:xfrm>
            <a:off x="0" y="2718250"/>
            <a:ext cx="8679300" cy="1874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300"/>
              <a:t>The </a:t>
            </a:r>
            <a:r>
              <a:rPr lang="en" sz="2000"/>
              <a:t>culture of the Pomo is interesting.  The rafts were made of weeds and plants. The baskets are made from willow shoots and redwood tree bark for the structure. In the winter the Pomo made blankets out of  rabbit skins to stay warm. The pomo held feast where one group had extra food would invite others to come to a feast.</a:t>
            </a:r>
            <a:endParaRPr sz="2000"/>
          </a:p>
        </p:txBody>
      </p:sp>
      <p:sp>
        <p:nvSpPr>
          <p:cNvPr id="132" name="Google Shape;132;p20"/>
          <p:cNvSpPr txBox="1"/>
          <p:nvPr/>
        </p:nvSpPr>
        <p:spPr>
          <a:xfrm>
            <a:off x="11452850" y="3387850"/>
            <a:ext cx="768000" cy="146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33" name="Google Shape;133;p20"/>
          <p:cNvPicPr preferRelativeResize="0"/>
          <p:nvPr/>
        </p:nvPicPr>
        <p:blipFill>
          <a:blip r:embed="rId3">
            <a:alphaModFix/>
          </a:blip>
          <a:stretch>
            <a:fillRect/>
          </a:stretch>
        </p:blipFill>
        <p:spPr>
          <a:xfrm>
            <a:off x="0" y="0"/>
            <a:ext cx="1872399" cy="2139701"/>
          </a:xfrm>
          <a:prstGeom prst="rect">
            <a:avLst/>
          </a:prstGeom>
          <a:noFill/>
          <a:ln>
            <a:noFill/>
          </a:ln>
        </p:spPr>
      </p:pic>
      <p:sp>
        <p:nvSpPr>
          <p:cNvPr id="134" name="Google Shape;134;p20"/>
          <p:cNvSpPr txBox="1"/>
          <p:nvPr/>
        </p:nvSpPr>
        <p:spPr>
          <a:xfrm>
            <a:off x="8991575" y="3270700"/>
            <a:ext cx="6598200" cy="7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0"/>
          <p:cNvSpPr txBox="1"/>
          <p:nvPr/>
        </p:nvSpPr>
        <p:spPr>
          <a:xfrm>
            <a:off x="1488375" y="4423388"/>
            <a:ext cx="6598200" cy="7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36" name="Google Shape;136;p20"/>
          <p:cNvPicPr preferRelativeResize="0"/>
          <p:nvPr/>
        </p:nvPicPr>
        <p:blipFill>
          <a:blip r:embed="rId4">
            <a:alphaModFix/>
          </a:blip>
          <a:stretch>
            <a:fillRect/>
          </a:stretch>
        </p:blipFill>
        <p:spPr>
          <a:xfrm>
            <a:off x="1849275" y="-92350"/>
            <a:ext cx="2322000" cy="2269520"/>
          </a:xfrm>
          <a:prstGeom prst="rect">
            <a:avLst/>
          </a:prstGeom>
          <a:noFill/>
          <a:ln>
            <a:noFill/>
          </a:ln>
        </p:spPr>
      </p:pic>
      <p:pic>
        <p:nvPicPr>
          <p:cNvPr id="137" name="Google Shape;137;p20"/>
          <p:cNvPicPr preferRelativeResize="0"/>
          <p:nvPr/>
        </p:nvPicPr>
        <p:blipFill>
          <a:blip r:embed="rId5">
            <a:alphaModFix/>
          </a:blip>
          <a:stretch>
            <a:fillRect/>
          </a:stretch>
        </p:blipFill>
        <p:spPr>
          <a:xfrm>
            <a:off x="6744825" y="0"/>
            <a:ext cx="2380104" cy="2084823"/>
          </a:xfrm>
          <a:prstGeom prst="rect">
            <a:avLst/>
          </a:prstGeom>
          <a:noFill/>
          <a:ln>
            <a:noFill/>
          </a:ln>
        </p:spPr>
      </p:pic>
      <p:pic>
        <p:nvPicPr>
          <p:cNvPr id="138" name="Google Shape;138;p20"/>
          <p:cNvPicPr preferRelativeResize="0"/>
          <p:nvPr/>
        </p:nvPicPr>
        <p:blipFill>
          <a:blip r:embed="rId6">
            <a:alphaModFix/>
          </a:blip>
          <a:stretch>
            <a:fillRect/>
          </a:stretch>
        </p:blipFill>
        <p:spPr>
          <a:xfrm>
            <a:off x="3991000" y="0"/>
            <a:ext cx="2753822" cy="1987697"/>
          </a:xfrm>
          <a:prstGeom prst="rect">
            <a:avLst/>
          </a:prstGeom>
          <a:noFill/>
          <a:ln>
            <a:noFill/>
          </a:ln>
        </p:spPr>
      </p:pic>
      <p:sp>
        <p:nvSpPr>
          <p:cNvPr id="139" name="Google Shape;139;p20"/>
          <p:cNvSpPr txBox="1"/>
          <p:nvPr/>
        </p:nvSpPr>
        <p:spPr>
          <a:xfrm>
            <a:off x="6509375" y="3534150"/>
            <a:ext cx="6598200" cy="7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00"/>
        </a:solidFill>
      </p:bgPr>
    </p:bg>
    <p:spTree>
      <p:nvGrpSpPr>
        <p:cNvPr id="143" name="Shape 143"/>
        <p:cNvGrpSpPr/>
        <p:nvPr/>
      </p:nvGrpSpPr>
      <p:grpSpPr>
        <a:xfrm>
          <a:off x="0" y="0"/>
          <a:ext cx="0" cy="0"/>
          <a:chOff x="0" y="0"/>
          <a:chExt cx="0" cy="0"/>
        </a:xfrm>
      </p:grpSpPr>
      <p:sp>
        <p:nvSpPr>
          <p:cNvPr id="144" name="Google Shape;144;p21"/>
          <p:cNvSpPr txBox="1"/>
          <p:nvPr/>
        </p:nvSpPr>
        <p:spPr>
          <a:xfrm>
            <a:off x="1041500" y="578650"/>
            <a:ext cx="6598200" cy="7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45" name="Google Shape;145;p21"/>
          <p:cNvPicPr preferRelativeResize="0"/>
          <p:nvPr/>
        </p:nvPicPr>
        <p:blipFill>
          <a:blip r:embed="rId3">
            <a:alphaModFix/>
          </a:blip>
          <a:stretch>
            <a:fillRect/>
          </a:stretch>
        </p:blipFill>
        <p:spPr>
          <a:xfrm>
            <a:off x="0" y="0"/>
            <a:ext cx="3414702" cy="2169393"/>
          </a:xfrm>
          <a:prstGeom prst="rect">
            <a:avLst/>
          </a:prstGeom>
          <a:noFill/>
          <a:ln>
            <a:noFill/>
          </a:ln>
        </p:spPr>
      </p:pic>
      <p:sp>
        <p:nvSpPr>
          <p:cNvPr id="146" name="Google Shape;146;p21"/>
          <p:cNvSpPr txBox="1"/>
          <p:nvPr/>
        </p:nvSpPr>
        <p:spPr>
          <a:xfrm>
            <a:off x="8315700" y="3912200"/>
            <a:ext cx="6598200" cy="76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47" name="Google Shape;147;p21"/>
          <p:cNvPicPr preferRelativeResize="0"/>
          <p:nvPr/>
        </p:nvPicPr>
        <p:blipFill>
          <a:blip r:embed="rId4">
            <a:alphaModFix/>
          </a:blip>
          <a:stretch>
            <a:fillRect/>
          </a:stretch>
        </p:blipFill>
        <p:spPr>
          <a:xfrm>
            <a:off x="5924725" y="0"/>
            <a:ext cx="3032774" cy="2169401"/>
          </a:xfrm>
          <a:prstGeom prst="rect">
            <a:avLst/>
          </a:prstGeom>
          <a:noFill/>
          <a:ln>
            <a:noFill/>
          </a:ln>
        </p:spPr>
      </p:pic>
      <p:sp>
        <p:nvSpPr>
          <p:cNvPr id="148" name="Google Shape;148;p21"/>
          <p:cNvSpPr txBox="1"/>
          <p:nvPr/>
        </p:nvSpPr>
        <p:spPr>
          <a:xfrm>
            <a:off x="2235038" y="1472200"/>
            <a:ext cx="34500" cy="26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49" name="Google Shape;149;p21"/>
          <p:cNvPicPr preferRelativeResize="0"/>
          <p:nvPr/>
        </p:nvPicPr>
        <p:blipFill>
          <a:blip r:embed="rId5">
            <a:alphaModFix/>
          </a:blip>
          <a:stretch>
            <a:fillRect/>
          </a:stretch>
        </p:blipFill>
        <p:spPr>
          <a:xfrm>
            <a:off x="3359825" y="-42700"/>
            <a:ext cx="2564901" cy="2212100"/>
          </a:xfrm>
          <a:prstGeom prst="rect">
            <a:avLst/>
          </a:prstGeom>
          <a:noFill/>
          <a:ln>
            <a:noFill/>
          </a:ln>
        </p:spPr>
      </p:pic>
      <p:sp>
        <p:nvSpPr>
          <p:cNvPr id="150" name="Google Shape;150;p21"/>
          <p:cNvSpPr txBox="1"/>
          <p:nvPr/>
        </p:nvSpPr>
        <p:spPr>
          <a:xfrm rot="10800000">
            <a:off x="5122825" y="2961500"/>
            <a:ext cx="801900" cy="95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1"/>
          <p:cNvSpPr txBox="1"/>
          <p:nvPr/>
        </p:nvSpPr>
        <p:spPr>
          <a:xfrm>
            <a:off x="395550" y="2865500"/>
            <a:ext cx="8352900" cy="22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a:p>
            <a:pPr indent="0" lvl="0" marL="0" rtl="0" algn="l">
              <a:spcBef>
                <a:spcPts val="0"/>
              </a:spcBef>
              <a:spcAft>
                <a:spcPts val="0"/>
              </a:spcAft>
              <a:buNone/>
            </a:pPr>
            <a:r>
              <a:rPr lang="en" sz="1700"/>
              <a:t>Traditional  </a:t>
            </a:r>
            <a:r>
              <a:rPr b="1" lang="en" sz="1700"/>
              <a:t>Pomo </a:t>
            </a:r>
            <a:r>
              <a:rPr lang="en" sz="1700"/>
              <a:t>religion  involved the kuksu cult,and a set of </a:t>
            </a:r>
            <a:r>
              <a:rPr b="1" lang="en" sz="1700"/>
              <a:t>beliefs </a:t>
            </a:r>
            <a:r>
              <a:rPr lang="en" sz="1700"/>
              <a:t>and practices involving.  a private ceremonies and estotic dances and rituals and impression of spirits.</a:t>
            </a:r>
            <a:endParaRPr sz="1700"/>
          </a:p>
          <a:p>
            <a:pPr indent="0" lvl="0" marL="0" rtl="0" algn="l">
              <a:spcBef>
                <a:spcPts val="0"/>
              </a:spcBef>
              <a:spcAft>
                <a:spcPts val="0"/>
              </a:spcAft>
              <a:buNone/>
            </a:pPr>
            <a:r>
              <a:t/>
            </a:r>
            <a:endParaRPr b="1" sz="1700" u="sng"/>
          </a:p>
          <a:p>
            <a:pPr indent="0" lvl="0" marL="0" rtl="0" algn="l">
              <a:spcBef>
                <a:spcPts val="0"/>
              </a:spcBef>
              <a:spcAft>
                <a:spcPts val="0"/>
              </a:spcAft>
              <a:buNone/>
            </a:pPr>
            <a:r>
              <a:t/>
            </a:r>
            <a:endParaRPr b="1" sz="1700" u="sng"/>
          </a:p>
          <a:p>
            <a:pPr indent="0" lvl="0" marL="0" rtl="0" algn="l">
              <a:spcBef>
                <a:spcPts val="0"/>
              </a:spcBef>
              <a:spcAft>
                <a:spcPts val="0"/>
              </a:spcAft>
              <a:buNone/>
            </a:pPr>
            <a:r>
              <a:t/>
            </a:r>
            <a:endParaRPr b="1" sz="1700" u="sng"/>
          </a:p>
          <a:p>
            <a:pPr indent="0" lvl="0" marL="0" rtl="0" algn="l">
              <a:spcBef>
                <a:spcPts val="0"/>
              </a:spcBef>
              <a:spcAft>
                <a:spcPts val="0"/>
              </a:spcAft>
              <a:buNone/>
            </a:pPr>
            <a:r>
              <a:rPr b="1" lang="en" sz="1700" u="sng"/>
              <a:t> </a:t>
            </a:r>
            <a:r>
              <a:rPr lang="en" sz="1700"/>
              <a:t>Also  they had ceremonies for things as ghosts,coyotes, and thunder.</a:t>
            </a:r>
            <a:endParaRPr sz="1700"/>
          </a:p>
        </p:txBody>
      </p:sp>
      <p:sp>
        <p:nvSpPr>
          <p:cNvPr id="152" name="Google Shape;152;p21"/>
          <p:cNvSpPr txBox="1"/>
          <p:nvPr/>
        </p:nvSpPr>
        <p:spPr>
          <a:xfrm>
            <a:off x="1041500" y="2270550"/>
            <a:ext cx="5527500" cy="49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800">
                <a:latin typeface="Old Standard TT"/>
                <a:ea typeface="Old Standard TT"/>
                <a:cs typeface="Old Standard TT"/>
                <a:sym typeface="Old Standard TT"/>
              </a:rPr>
              <a:t>MORE INFORMATION ABOUT THE POMO TRIBE CULTURE</a:t>
            </a:r>
            <a:endParaRPr b="1" i="1" sz="1800">
              <a:latin typeface="Old Standard TT"/>
              <a:ea typeface="Old Standard TT"/>
              <a:cs typeface="Old Standard TT"/>
              <a:sym typeface="Old Standard T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