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January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January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13.1 CHANGING THE LIVING WORLD</a:t>
            </a:r>
          </a:p>
          <a:p>
            <a:r>
              <a:rPr lang="en-US" dirty="0" smtClean="0"/>
              <a:t>13.2 MANIPULATING DNA</a:t>
            </a:r>
          </a:p>
          <a:p>
            <a:r>
              <a:rPr lang="en-US" dirty="0" smtClean="0"/>
              <a:t>13.3 CELL TRANSFORMATION</a:t>
            </a:r>
          </a:p>
          <a:p>
            <a:r>
              <a:rPr lang="en-US" dirty="0" smtClean="0"/>
              <a:t>13.4 APPLICATION OF GENETIC ENGINEERING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13 GENETIC ENGINEERING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2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13.2 Manipulating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154680" cy="493776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Scientists use their knowledge of the structure of DNA and its chemical properties to study and change DNA molecules.  </a:t>
            </a:r>
          </a:p>
          <a:p>
            <a:r>
              <a:rPr lang="en-US" b="1" u="sng" dirty="0" smtClean="0"/>
              <a:t>Different techniques are used to extract DNA from cells, to cut DNA into smaller pieces, to identify the sequence bases in a DNA molecule, and to make unlimited copies of DNA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same way a software engineer removes a program, modifies the code and puts it back in, a scientist doing </a:t>
            </a:r>
            <a:r>
              <a:rPr lang="en-US" b="1" dirty="0" smtClean="0"/>
              <a:t>Genetic Engineering </a:t>
            </a:r>
            <a:r>
              <a:rPr lang="en-US" dirty="0" smtClean="0"/>
              <a:t>will remove DNA, change it and put it back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60" y="5052344"/>
            <a:ext cx="2725727" cy="181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37" y="2459565"/>
            <a:ext cx="3575963" cy="439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5864"/>
            <a:ext cx="3111960" cy="4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20459"/>
          </a:xfrm>
        </p:spPr>
        <p:txBody>
          <a:bodyPr/>
          <a:lstStyle/>
          <a:p>
            <a:r>
              <a:rPr lang="en-US" dirty="0"/>
              <a:t>13.2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640" y="1298447"/>
            <a:ext cx="3253860" cy="526718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DNA Extraction-</a:t>
            </a:r>
            <a:r>
              <a:rPr lang="en-US" dirty="0" smtClean="0"/>
              <a:t> DNA is chemically removed from cells</a:t>
            </a:r>
          </a:p>
          <a:p>
            <a:r>
              <a:rPr lang="en-US" b="1" dirty="0" smtClean="0"/>
              <a:t>Cutting DNA-</a:t>
            </a:r>
            <a:r>
              <a:rPr lang="en-US" dirty="0" smtClean="0"/>
              <a:t> Hundreds of </a:t>
            </a:r>
            <a:r>
              <a:rPr lang="en-US" b="1" dirty="0" smtClean="0"/>
              <a:t>Restriction Enzymes</a:t>
            </a:r>
            <a:r>
              <a:rPr lang="en-US" dirty="0" smtClean="0"/>
              <a:t> are known and each one cuts DNA at a specific sequence of nucleotides</a:t>
            </a:r>
          </a:p>
          <a:p>
            <a:r>
              <a:rPr lang="en-US" b="1" dirty="0" smtClean="0"/>
              <a:t>Separating DNA</a:t>
            </a:r>
            <a:r>
              <a:rPr lang="en-US" dirty="0" smtClean="0"/>
              <a:t>- A mixture of DNA fragments is placed at one end of a porous gel and an electrical charge voltage is applied to the gel in a process called </a:t>
            </a:r>
            <a:r>
              <a:rPr lang="en-US" b="1" dirty="0" smtClean="0"/>
              <a:t>Gel Electrophoresis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850635"/>
            <a:ext cx="5778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DNA molecules are sometimes called </a:t>
            </a:r>
            <a:r>
              <a:rPr lang="en-US" b="1" dirty="0" smtClean="0"/>
              <a:t>Recombinant DNA </a:t>
            </a:r>
            <a:r>
              <a:rPr lang="en-US" dirty="0" smtClean="0"/>
              <a:t>because they are produced by combining DNA from different sources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14742"/>
            <a:ext cx="3495427" cy="474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42" y="2260993"/>
            <a:ext cx="4355057" cy="45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758669" cy="4937760"/>
          </a:xfrm>
        </p:spPr>
        <p:txBody>
          <a:bodyPr/>
          <a:lstStyle/>
          <a:p>
            <a:r>
              <a:rPr lang="en-US" dirty="0" smtClean="0"/>
              <a:t>To study genes, Biologists need to make many copies of a particular gene. They use a process called </a:t>
            </a:r>
            <a:r>
              <a:rPr lang="en-US" b="1" dirty="0" smtClean="0"/>
              <a:t>Polymerase chain reaction</a:t>
            </a:r>
            <a:r>
              <a:rPr lang="en-US" dirty="0" smtClean="0"/>
              <a:t> which is like keeping a copy machine on “print”</a:t>
            </a:r>
          </a:p>
          <a:p>
            <a:endParaRPr lang="en-US" dirty="0"/>
          </a:p>
          <a:p>
            <a:r>
              <a:rPr lang="en-US" dirty="0" err="1" smtClean="0"/>
              <a:t>Pg</a:t>
            </a:r>
            <a:r>
              <a:rPr lang="en-US" smtClean="0"/>
              <a:t> 326 (1-5)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74" y="1437546"/>
            <a:ext cx="5013325" cy="54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13.3  Cell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/>
              <a:t>During Transformation, a cell takes in DNA from outside the cell. This external DNA becomes a component of the cell’s DNA</a:t>
            </a:r>
          </a:p>
          <a:p>
            <a:r>
              <a:rPr lang="en-US" u="sng" dirty="0" smtClean="0"/>
              <a:t>We seen it before</a:t>
            </a:r>
            <a:r>
              <a:rPr lang="en-US" u="sng" dirty="0" smtClean="0">
                <a:sym typeface="Wingdings"/>
              </a:rPr>
              <a:t>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332" y="2070100"/>
            <a:ext cx="5715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13.3  Cell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TRANSFORMING BACTERIA CELLS</a:t>
            </a:r>
          </a:p>
          <a:p>
            <a:r>
              <a:rPr lang="en-US" dirty="0" smtClean="0"/>
              <a:t>The foreign DNA is first joined to a small circular DNA molecule called a </a:t>
            </a:r>
            <a:r>
              <a:rPr lang="en-US" b="1" dirty="0" smtClean="0"/>
              <a:t>Plasmid (formed naturally in bacteria)</a:t>
            </a:r>
          </a:p>
          <a:p>
            <a:r>
              <a:rPr lang="en-US" dirty="0" smtClean="0"/>
              <a:t>The plasmid has a </a:t>
            </a:r>
            <a:r>
              <a:rPr lang="en-US" b="1" dirty="0" smtClean="0"/>
              <a:t>Genetic Marker </a:t>
            </a:r>
            <a:r>
              <a:rPr lang="en-US" dirty="0" smtClean="0"/>
              <a:t>or a gene that makes it possible to distinguish bacteria that carry the plasmid from those that don’t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96096"/>
            <a:ext cx="5715000" cy="36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13.3  Cell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TRANSFORMING PLANT CELLS</a:t>
            </a:r>
          </a:p>
          <a:p>
            <a:r>
              <a:rPr lang="en-US" u="sng" dirty="0" smtClean="0"/>
              <a:t>If transforming is successful, the recombinant DNA is integrated into one of the chromosomes of the cell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2468164"/>
            <a:ext cx="6566777" cy="44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13.3  Cell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TRANSFORMING ANIMAL CELLS</a:t>
            </a:r>
          </a:p>
          <a:p>
            <a:r>
              <a:rPr lang="en-US" dirty="0" smtClean="0"/>
              <a:t>Some eggs are large enough to directly inject DNA</a:t>
            </a:r>
          </a:p>
          <a:p>
            <a:pPr lvl="1"/>
            <a:r>
              <a:rPr lang="en-US" dirty="0" smtClean="0"/>
              <a:t>Once inside the cell, enzymes that normally fix DNA will insert them into the host</a:t>
            </a:r>
          </a:p>
          <a:p>
            <a:r>
              <a:rPr lang="en-US" dirty="0" smtClean="0"/>
              <a:t>Markers are also used to identify recombinant genes </a:t>
            </a:r>
          </a:p>
          <a:p>
            <a:r>
              <a:rPr lang="en-US" dirty="0" err="1" smtClean="0"/>
              <a:t>Pg</a:t>
            </a:r>
            <a:r>
              <a:rPr lang="en-US" smtClean="0"/>
              <a:t> 329 (1-5)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52" y="3078828"/>
            <a:ext cx="4510947" cy="37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13.4 Application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If an organism has genes from other species they are considered </a:t>
            </a:r>
            <a:r>
              <a:rPr lang="en-US" b="1" dirty="0" smtClean="0"/>
              <a:t>Transgenic</a:t>
            </a:r>
          </a:p>
          <a:p>
            <a:r>
              <a:rPr lang="en-US" u="sng" dirty="0" smtClean="0"/>
              <a:t>Genetic engineering has spurred the growth of biotechnology, which is a new industry that is changing the way we interact with the new living world</a:t>
            </a:r>
          </a:p>
          <a:p>
            <a:endParaRPr lang="en-US" u="sng" dirty="0"/>
          </a:p>
          <a:p>
            <a:r>
              <a:rPr lang="en-US" u="sng" dirty="0" smtClean="0"/>
              <a:t>EX-Fish with Bacteria genes to glow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70486"/>
            <a:ext cx="3810000" cy="37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13.1 Changing the Living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n-US" b="1" dirty="0" smtClean="0"/>
              <a:t>Selective Breeding</a:t>
            </a:r>
            <a:r>
              <a:rPr lang="en-US" dirty="0" smtClean="0"/>
              <a:t> is when humans only allow animals with desired characteristics to produce the next generation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Humans use selective breeding, which takes advantage of </a:t>
            </a:r>
            <a:r>
              <a:rPr lang="en-US" b="1" u="sng" dirty="0" err="1" smtClean="0"/>
              <a:t>natrually</a:t>
            </a:r>
            <a:r>
              <a:rPr lang="en-US" b="1" u="sng" dirty="0" smtClean="0"/>
              <a:t> occurring genetic variation in plants, animals and other organisms, to pass desired traits on to the next generation of organisms. 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9" y="2080043"/>
            <a:ext cx="7513981" cy="28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Application of Genetic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Transgenic animals</a:t>
            </a:r>
          </a:p>
          <a:p>
            <a:pPr lvl="1"/>
            <a:r>
              <a:rPr lang="en-US" dirty="0" smtClean="0"/>
              <a:t>Chickens with bacteria resistance to prevent food poisoning </a:t>
            </a:r>
          </a:p>
          <a:p>
            <a:pPr lvl="1"/>
            <a:r>
              <a:rPr lang="en-US" dirty="0" smtClean="0"/>
              <a:t>Mice with human immune genes to help scientists study medicine</a:t>
            </a:r>
          </a:p>
          <a:p>
            <a:r>
              <a:rPr lang="en-US" dirty="0" smtClean="0"/>
              <a:t>Transgenic Plants</a:t>
            </a:r>
          </a:p>
          <a:p>
            <a:pPr lvl="1"/>
            <a:r>
              <a:rPr lang="en-US" dirty="0" smtClean="0"/>
              <a:t>In 13 years ago 52% of soybeans and 25% of corns was transgenic</a:t>
            </a:r>
          </a:p>
          <a:p>
            <a:pPr lvl="1"/>
            <a:r>
              <a:rPr lang="en-US" dirty="0" smtClean="0"/>
              <a:t>Plants that produce Insecticide</a:t>
            </a:r>
          </a:p>
          <a:p>
            <a:pPr lvl="1"/>
            <a:r>
              <a:rPr lang="en-US" dirty="0" smtClean="0"/>
              <a:t>Scientists trying to add vitamins to rice since it is the most common food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4019544"/>
            <a:ext cx="6794500" cy="28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Application of Genetic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340020" cy="493776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Clone</a:t>
            </a:r>
            <a:r>
              <a:rPr lang="en-US" dirty="0" smtClean="0"/>
              <a:t> is a member of a population of genetically identical cells produced from a single cell</a:t>
            </a:r>
            <a:endParaRPr lang="en-US" dirty="0"/>
          </a:p>
          <a:p>
            <a:r>
              <a:rPr lang="en-US" dirty="0" err="1" smtClean="0"/>
              <a:t>Pg</a:t>
            </a:r>
            <a:r>
              <a:rPr lang="en-US" smtClean="0"/>
              <a:t> 333 (1-4)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444" y="1295400"/>
            <a:ext cx="4674556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4168775" cy="1066801"/>
          </a:xfrm>
        </p:spPr>
        <p:txBody>
          <a:bodyPr>
            <a:normAutofit fontScale="90000"/>
          </a:bodyPr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170680" cy="4937760"/>
          </a:xfrm>
        </p:spPr>
        <p:txBody>
          <a:bodyPr/>
          <a:lstStyle/>
          <a:p>
            <a:r>
              <a:rPr lang="en-US" b="1" dirty="0" smtClean="0"/>
              <a:t>Hybridization</a:t>
            </a:r>
            <a:r>
              <a:rPr lang="en-US" dirty="0" smtClean="0"/>
              <a:t> is crossing dissimilar individuals to bring together the best of both organisms. </a:t>
            </a:r>
          </a:p>
          <a:p>
            <a:r>
              <a:rPr lang="en-US" b="1" dirty="0" smtClean="0"/>
              <a:t>EXAMPLE-Cross a big fruit with a sweet fruit until you get a big and sweet fruit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4542"/>
            <a:ext cx="5093567" cy="247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0"/>
            <a:ext cx="4699000" cy="469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714" y="4232156"/>
            <a:ext cx="2173827" cy="2565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433" y="4449360"/>
            <a:ext cx="2041005" cy="24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298448"/>
            <a:ext cx="2684136" cy="5559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maintain the desired characteristics of a line of organisms, breeders often use a technique known as</a:t>
            </a:r>
            <a:r>
              <a:rPr lang="en-US" b="1" dirty="0" smtClean="0"/>
              <a:t> inbreeding </a:t>
            </a:r>
            <a:r>
              <a:rPr lang="en-US" dirty="0" smtClean="0"/>
              <a:t>or breeding of similar characteristics. </a:t>
            </a:r>
          </a:p>
          <a:p>
            <a:r>
              <a:rPr lang="en-US" dirty="0" smtClean="0"/>
              <a:t>Inbreeding leads to many problems due to the increased chance of having two recessive alleles for a genetic defect.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57" y="1298448"/>
            <a:ext cx="6185543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5807" b="15807"/>
          <a:stretch>
            <a:fillRect/>
          </a:stretch>
        </p:blipFill>
        <p:spPr>
          <a:xfrm>
            <a:off x="5177297" y="1295402"/>
            <a:ext cx="3690478" cy="21200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65" y="3415464"/>
            <a:ext cx="4682035" cy="3381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" y="3951086"/>
            <a:ext cx="4364668" cy="279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25" y="1295402"/>
            <a:ext cx="4185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white tigers come from 1 common Mutant descendant</a:t>
            </a:r>
          </a:p>
          <a:p>
            <a:r>
              <a:rPr lang="en-US" dirty="0" smtClean="0"/>
              <a:t>Many dogs have been inbreed to the extent that they cant mate without human assistance</a:t>
            </a:r>
          </a:p>
          <a:p>
            <a:r>
              <a:rPr lang="en-US" dirty="0" smtClean="0"/>
              <a:t>Darwin was married 6 times to relatives and over 50% of his children died before they were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/>
              <a:t>Breeders can increase the genetic variation in a population by inducing mutations, which are the ultimate source of genetic variability.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944" y="4187338"/>
            <a:ext cx="5097056" cy="267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9029"/>
            <a:ext cx="5411126" cy="3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small size and fast life cycle of bacteria enable scientists to produce new strains of productive bacteria. </a:t>
            </a:r>
          </a:p>
          <a:p>
            <a:r>
              <a:rPr lang="en-US" dirty="0" smtClean="0"/>
              <a:t>Example- Bacteria strain produced to break down oil during spills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4457700"/>
            <a:ext cx="47879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77394"/>
            <a:ext cx="4270315" cy="4080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629" y="2380204"/>
            <a:ext cx="4999371" cy="20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3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By using drugs that prevent the separation of chromosomes, scientist can create new plants with double or even triple the amount of chromosomes</a:t>
            </a:r>
          </a:p>
          <a:p>
            <a:pPr lvl="1"/>
            <a:r>
              <a:rPr lang="en-US" dirty="0" smtClean="0"/>
              <a:t>Plants tolerate being polyploidy better than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7" y="3796236"/>
            <a:ext cx="5338707" cy="306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22" y="3042572"/>
            <a:ext cx="3588177" cy="38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13.1 Changing the Living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Notebook is due in 3 weeks at the end of the semester</a:t>
            </a:r>
          </a:p>
          <a:p>
            <a:r>
              <a:rPr lang="en-US" dirty="0" smtClean="0"/>
              <a:t>The scores on your notebook is vital to your final grade in this class</a:t>
            </a:r>
          </a:p>
          <a:p>
            <a:r>
              <a:rPr lang="en-US" dirty="0" smtClean="0"/>
              <a:t>DO YOUR QUESTIONS</a:t>
            </a:r>
          </a:p>
          <a:p>
            <a:r>
              <a:rPr lang="en-US" dirty="0" smtClean="0"/>
              <a:t>PG 321 (1-5)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Inbreeding pigs to produce larger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3708400"/>
            <a:ext cx="25781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86" y="4454898"/>
            <a:ext cx="3684114" cy="24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250</TotalTime>
  <Words>866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SOHO</vt:lpstr>
      <vt:lpstr>CH 13 GENETIC ENGINEERING </vt:lpstr>
      <vt:lpstr>13.1 Changing the Living World</vt:lpstr>
      <vt:lpstr>13.1 Changing the Living World</vt:lpstr>
      <vt:lpstr>13.1 Changing the Living World</vt:lpstr>
      <vt:lpstr>Inbreed problems</vt:lpstr>
      <vt:lpstr>13.1 Changing the Living World</vt:lpstr>
      <vt:lpstr>13.1 Changing the Living World</vt:lpstr>
      <vt:lpstr>13.1 Changing the Living World</vt:lpstr>
      <vt:lpstr>13.1 Changing the Living World</vt:lpstr>
      <vt:lpstr>13.2 Manipulating DNA</vt:lpstr>
      <vt:lpstr>13.2 Manipulating DNA</vt:lpstr>
      <vt:lpstr>13.2 Manipulating DNA</vt:lpstr>
      <vt:lpstr>13.2 Manipulating DNA</vt:lpstr>
      <vt:lpstr>13.2 Manipulating DNA</vt:lpstr>
      <vt:lpstr>13.3  Cell Transformation</vt:lpstr>
      <vt:lpstr>13.3  Cell Transformation</vt:lpstr>
      <vt:lpstr>13.3  Cell Transformation</vt:lpstr>
      <vt:lpstr>13.3  Cell Transformation</vt:lpstr>
      <vt:lpstr>13.4 Application of Genetic Engineering</vt:lpstr>
      <vt:lpstr>13.4 Application of Genetic Engineering</vt:lpstr>
      <vt:lpstr>13.4 Application of Genetic Engineering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13 GENETIC ENGINEERING </dc:title>
  <dc:creator>Richard Morales</dc:creator>
  <cp:lastModifiedBy>Richard Morales</cp:lastModifiedBy>
  <cp:revision>22</cp:revision>
  <dcterms:created xsi:type="dcterms:W3CDTF">2013-01-07T03:09:47Z</dcterms:created>
  <dcterms:modified xsi:type="dcterms:W3CDTF">2013-01-14T04:11:54Z</dcterms:modified>
</cp:coreProperties>
</file>