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A33023-FAAC-465F-BBCC-442197F42DFE}" v="649" dt="2018-04-16T18:20:51.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AB225BA-7412-4605-8E8D-5AED2BF56A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een plant in a forest&#10;&#10;Description generated with very high confidence">
            <a:extLst>
              <a:ext uri="{FF2B5EF4-FFF2-40B4-BE49-F238E27FC236}">
                <a16:creationId xmlns:a16="http://schemas.microsoft.com/office/drawing/2014/main" id="{C3414223-550A-48B4-91D4-625308067B01}"/>
              </a:ext>
            </a:extLst>
          </p:cNvPr>
          <p:cNvPicPr>
            <a:picLocks noChangeAspect="1"/>
          </p:cNvPicPr>
          <p:nvPr/>
        </p:nvPicPr>
        <p:blipFill rotWithShape="1">
          <a:blip r:embed="rId2"/>
          <a:srcRect t="15103" b="311"/>
          <a:stretch/>
        </p:blipFill>
        <p:spPr>
          <a:xfrm>
            <a:off x="20" y="10"/>
            <a:ext cx="12191980" cy="6857989"/>
          </a:xfrm>
          <a:prstGeom prst="rect">
            <a:avLst/>
          </a:prstGeom>
        </p:spPr>
      </p:pic>
      <p:sp>
        <p:nvSpPr>
          <p:cNvPr id="7" name="Rectangle 10">
            <a:extLst>
              <a:ext uri="{FF2B5EF4-FFF2-40B4-BE49-F238E27FC236}">
                <a16:creationId xmlns:a16="http://schemas.microsoft.com/office/drawing/2014/main" id="{604BB9CD-970D-4FE5-B4E3-D651735BF4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27000"/>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0D6276-8D53-4DDA-A15A-90E0831F6D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195574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C150C7-96FB-4EB9-BDF9-212535A608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808342"/>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12520" y="2152955"/>
            <a:ext cx="9966960" cy="2552091"/>
          </a:xfrm>
        </p:spPr>
        <p:txBody>
          <a:bodyPr anchor="ctr">
            <a:normAutofit/>
          </a:bodyPr>
          <a:lstStyle/>
          <a:p>
            <a:r>
              <a:rPr lang="en-US" sz="8000">
                <a:solidFill>
                  <a:srgbClr val="FFFFFF"/>
                </a:solidFill>
                <a:cs typeface="Calibri Light"/>
              </a:rPr>
              <a:t>Weather  &amp; Climate </a:t>
            </a:r>
            <a:endParaRPr lang="en-US" sz="8000">
              <a:solidFill>
                <a:srgbClr val="FFFFFF"/>
              </a:solidFill>
            </a:endParaRPr>
          </a:p>
        </p:txBody>
      </p:sp>
      <p:sp>
        <p:nvSpPr>
          <p:cNvPr id="3" name="Subtitle 2"/>
          <p:cNvSpPr>
            <a:spLocks noGrp="1"/>
          </p:cNvSpPr>
          <p:nvPr>
            <p:ph type="subTitle" idx="1"/>
          </p:nvPr>
        </p:nvSpPr>
        <p:spPr>
          <a:xfrm>
            <a:off x="2150364" y="5342072"/>
            <a:ext cx="7891272" cy="707465"/>
          </a:xfrm>
          <a:ln>
            <a:noFill/>
          </a:ln>
        </p:spPr>
        <p:txBody>
          <a:bodyPr vert="horz" lIns="91440" tIns="45720" rIns="91440" bIns="45720" rtlCol="0" anchor="t">
            <a:normAutofit/>
          </a:bodyPr>
          <a:lstStyle/>
          <a:p>
            <a:r>
              <a:rPr lang="en-US" dirty="0">
                <a:solidFill>
                  <a:srgbClr val="FFFFFF"/>
                </a:solidFill>
                <a:cs typeface="Calibri"/>
              </a:rPr>
              <a:t>By Samantha and </a:t>
            </a:r>
            <a:r>
              <a:rPr lang="en-US" dirty="0" err="1">
                <a:solidFill>
                  <a:srgbClr val="FFFFFF"/>
                </a:solidFill>
                <a:cs typeface="Calibri"/>
              </a:rPr>
              <a:t>Arhianna</a:t>
            </a:r>
            <a:endParaRPr lang="en-US" dirty="0" err="1">
              <a:solidFill>
                <a:srgbClr val="FFFFFF"/>
              </a:solidFill>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close up of smoke&#10;&#10;Description generated with high confidence">
            <a:extLst>
              <a:ext uri="{FF2B5EF4-FFF2-40B4-BE49-F238E27FC236}">
                <a16:creationId xmlns:a16="http://schemas.microsoft.com/office/drawing/2014/main" id="{4F0E35CE-4165-4ACE-81DA-B868CAA61294}"/>
              </a:ext>
            </a:extLst>
          </p:cNvPr>
          <p:cNvPicPr>
            <a:picLocks noGrp="1" noChangeAspect="1"/>
          </p:cNvPicPr>
          <p:nvPr>
            <p:ph type="pic" idx="1"/>
          </p:nvPr>
        </p:nvPicPr>
        <p:blipFill rotWithShape="1">
          <a:blip r:embed="rId2"/>
          <a:srcRect t="12526" r="-1" b="20923"/>
          <a:stretch/>
        </p:blipFill>
        <p:spPr>
          <a:xfrm>
            <a:off x="20" y="3579"/>
            <a:ext cx="12188932" cy="6854421"/>
          </a:xfrm>
          <a:prstGeom prst="rect">
            <a:avLst/>
          </a:prstGeom>
        </p:spPr>
      </p:pic>
      <p:sp>
        <p:nvSpPr>
          <p:cNvPr id="11" name="Rectangle 12">
            <a:extLst>
              <a:ext uri="{FF2B5EF4-FFF2-40B4-BE49-F238E27FC236}">
                <a16:creationId xmlns:a16="http://schemas.microsoft.com/office/drawing/2014/main" id="{681CD866-52B5-4280-A92B-56BDFD1E9A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6EEF187-8434-4B76-BE40-006EEBB263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A large green field with clouds in the sky&#10;&#10;Description generated with very high confidence">
            <a:extLst>
              <a:ext uri="{FF2B5EF4-FFF2-40B4-BE49-F238E27FC236}">
                <a16:creationId xmlns:a16="http://schemas.microsoft.com/office/drawing/2014/main" id="{58CFF39E-86AE-40C4-9846-41BE9263DC98}"/>
              </a:ext>
            </a:extLst>
          </p:cNvPr>
          <p:cNvPicPr>
            <a:picLocks noChangeAspect="1"/>
          </p:cNvPicPr>
          <p:nvPr/>
        </p:nvPicPr>
        <p:blipFill rotWithShape="1">
          <a:blip r:embed="rId3"/>
          <a:srcRect t="3522" r="-3" b="-3"/>
          <a:stretch/>
        </p:blipFill>
        <p:spPr>
          <a:xfrm>
            <a:off x="6883401" y="803191"/>
            <a:ext cx="4516920" cy="2385915"/>
          </a:xfrm>
          <a:prstGeom prst="rect">
            <a:avLst/>
          </a:prstGeom>
        </p:spPr>
      </p:pic>
      <p:sp>
        <p:nvSpPr>
          <p:cNvPr id="2" name="Title 1">
            <a:extLst>
              <a:ext uri="{FF2B5EF4-FFF2-40B4-BE49-F238E27FC236}">
                <a16:creationId xmlns:a16="http://schemas.microsoft.com/office/drawing/2014/main" id="{E7C8C862-6F6E-461F-ADB5-8F3A9DBF8290}"/>
              </a:ext>
            </a:extLst>
          </p:cNvPr>
          <p:cNvSpPr>
            <a:spLocks noGrp="1"/>
          </p:cNvSpPr>
          <p:nvPr>
            <p:ph type="title"/>
          </p:nvPr>
        </p:nvSpPr>
        <p:spPr>
          <a:xfrm>
            <a:off x="1282620" y="1748771"/>
            <a:ext cx="3498979" cy="3360458"/>
          </a:xfrm>
        </p:spPr>
        <p:txBody>
          <a:bodyPr vert="horz" lIns="91440" tIns="45720" rIns="91440" bIns="45720" rtlCol="0" anchor="ctr">
            <a:normAutofit/>
          </a:bodyPr>
          <a:lstStyle/>
          <a:p>
            <a:pPr algn="ctr"/>
            <a:r>
              <a:rPr lang="en-US" sz="4400" kern="1200">
                <a:solidFill>
                  <a:schemeClr val="tx1"/>
                </a:solidFill>
                <a:latin typeface="+mj-lt"/>
                <a:ea typeface="+mj-ea"/>
                <a:cs typeface="+mj-cs"/>
              </a:rPr>
              <a:t>Extreme Weather- Tornado</a:t>
            </a:r>
          </a:p>
        </p:txBody>
      </p:sp>
      <p:sp>
        <p:nvSpPr>
          <p:cNvPr id="4" name="Text Placeholder 3">
            <a:extLst>
              <a:ext uri="{FF2B5EF4-FFF2-40B4-BE49-F238E27FC236}">
                <a16:creationId xmlns:a16="http://schemas.microsoft.com/office/drawing/2014/main" id="{B2F6B90F-C8F0-4BBE-9C7D-4C6D29A83967}"/>
              </a:ext>
            </a:extLst>
          </p:cNvPr>
          <p:cNvSpPr>
            <a:spLocks noGrp="1"/>
          </p:cNvSpPr>
          <p:nvPr>
            <p:ph type="body" sz="half" idx="2"/>
          </p:nvPr>
        </p:nvSpPr>
        <p:spPr>
          <a:xfrm>
            <a:off x="6936876" y="3408684"/>
            <a:ext cx="4557025" cy="3250252"/>
          </a:xfrm>
        </p:spPr>
        <p:txBody>
          <a:bodyPr vert="horz" lIns="91440" tIns="45720" rIns="91440" bIns="45720" rtlCol="0" anchor="ctr">
            <a:noAutofit/>
          </a:bodyPr>
          <a:lstStyle/>
          <a:p>
            <a:pPr indent="-228600">
              <a:buFont typeface="Arial" panose="020B0604020202020204" pitchFamily="34" charset="0"/>
              <a:buChar char="•"/>
            </a:pPr>
            <a:r>
              <a:rPr lang="en-US" sz="2400" dirty="0"/>
              <a:t>Tornadoes aren't very big next  to  other storms. A thunderstorm can be several miles wide. Very big storms, called hurricanes, are often   miles from one side to the other. The largest tornadoes are only about a mile wide. Most are even smaller. They don't travel  very fast and many appear for only a short time. </a:t>
            </a:r>
          </a:p>
        </p:txBody>
      </p:sp>
    </p:spTree>
    <p:extLst>
      <p:ext uri="{BB962C8B-B14F-4D97-AF65-F5344CB8AC3E}">
        <p14:creationId xmlns:p14="http://schemas.microsoft.com/office/powerpoint/2010/main" val="146599119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6" descr="A pile of garbage&#10;&#10;Description generated with very high confidence">
            <a:extLst>
              <a:ext uri="{FF2B5EF4-FFF2-40B4-BE49-F238E27FC236}">
                <a16:creationId xmlns:a16="http://schemas.microsoft.com/office/drawing/2014/main" id="{17A08FCC-54FF-496A-BE86-0FA9EC7F5AA3}"/>
              </a:ext>
            </a:extLst>
          </p:cNvPr>
          <p:cNvPicPr>
            <a:picLocks noChangeAspect="1"/>
          </p:cNvPicPr>
          <p:nvPr/>
        </p:nvPicPr>
        <p:blipFill rotWithShape="1">
          <a:blip r:embed="rId2"/>
          <a:srcRect t="14122"/>
          <a:stretch/>
        </p:blipFill>
        <p:spPr>
          <a:xfrm>
            <a:off x="20" y="10"/>
            <a:ext cx="12191980" cy="6857990"/>
          </a:xfrm>
          <a:prstGeom prst="rect">
            <a:avLst/>
          </a:prstGeom>
        </p:spPr>
      </p:pic>
      <p:sp>
        <p:nvSpPr>
          <p:cNvPr id="19" name="Freeform 49">
            <a:extLst>
              <a:ext uri="{FF2B5EF4-FFF2-40B4-BE49-F238E27FC236}">
                <a16:creationId xmlns:a16="http://schemas.microsoft.com/office/drawing/2014/main" id="{D227D8FB-85E6-4F0E-9F9E-A85A9E7DC2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35576" y="-399378"/>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991BFE-2E28-42F0-ABB2-4AA495629B2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562" y="0"/>
            <a:ext cx="6097438" cy="5298683"/>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349F00-ECF6-4348-A91D-F3DD4B9FAA8D}"/>
              </a:ext>
            </a:extLst>
          </p:cNvPr>
          <p:cNvSpPr>
            <a:spLocks noGrp="1"/>
          </p:cNvSpPr>
          <p:nvPr>
            <p:ph type="title"/>
          </p:nvPr>
        </p:nvSpPr>
        <p:spPr>
          <a:xfrm>
            <a:off x="6968162" y="425148"/>
            <a:ext cx="4707837" cy="1043409"/>
          </a:xfrm>
        </p:spPr>
        <p:txBody>
          <a:bodyPr>
            <a:normAutofit/>
          </a:bodyPr>
          <a:lstStyle/>
          <a:p>
            <a:r>
              <a:rPr lang="en-US" sz="3300">
                <a:cs typeface="Calibri Light"/>
              </a:rPr>
              <a:t>Extreme Weather- Tsunami</a:t>
            </a:r>
            <a:endParaRPr lang="en-US" sz="3300"/>
          </a:p>
        </p:txBody>
      </p:sp>
      <p:sp>
        <p:nvSpPr>
          <p:cNvPr id="3" name="Content Placeholder 2">
            <a:extLst>
              <a:ext uri="{FF2B5EF4-FFF2-40B4-BE49-F238E27FC236}">
                <a16:creationId xmlns:a16="http://schemas.microsoft.com/office/drawing/2014/main" id="{1B5E4461-BE2F-4091-8092-92C9D97EED55}"/>
              </a:ext>
            </a:extLst>
          </p:cNvPr>
          <p:cNvSpPr>
            <a:spLocks noGrp="1"/>
          </p:cNvSpPr>
          <p:nvPr>
            <p:ph idx="1"/>
          </p:nvPr>
        </p:nvSpPr>
        <p:spPr>
          <a:xfrm>
            <a:off x="6968163" y="1614309"/>
            <a:ext cx="4435712" cy="3093905"/>
          </a:xfrm>
        </p:spPr>
        <p:txBody>
          <a:bodyPr vert="horz" lIns="91440" tIns="45720" rIns="91440" bIns="45720" rtlCol="0" anchor="t">
            <a:normAutofit/>
          </a:bodyPr>
          <a:lstStyle/>
          <a:p>
            <a:pPr marL="0" indent="0">
              <a:buNone/>
            </a:pPr>
            <a:r>
              <a:rPr lang="en-US" sz="1800" dirty="0">
                <a:cs typeface="Calibri"/>
              </a:rPr>
              <a:t>Tsunamis are caused by shifts in the ocean bottom Earthquakes, volcanoes, and landslides can cause  Tsunamis. Tsunami's don't just happen far away. They have happened in the United States too. Another area where earthquakes occur is near Alaska. In 1946, an earthquake rocked the Aleutian Island. This island are right off the cost of Alaska. Just like with the earthquake in Sumatra, waves were created. These waves moved across the Pacific Ocean. </a:t>
            </a:r>
            <a:endParaRPr lang="en-US" dirty="0">
              <a:cs typeface="Calibri"/>
            </a:endParaRPr>
          </a:p>
        </p:txBody>
      </p:sp>
      <p:pic>
        <p:nvPicPr>
          <p:cNvPr id="4" name="Picture 4">
            <a:extLst>
              <a:ext uri="{FF2B5EF4-FFF2-40B4-BE49-F238E27FC236}">
                <a16:creationId xmlns:a16="http://schemas.microsoft.com/office/drawing/2014/main" id="{CD73D65B-8085-4F20-93DF-194DC20631A2}"/>
              </a:ext>
            </a:extLst>
          </p:cNvPr>
          <p:cNvPicPr>
            <a:picLocks noChangeAspect="1"/>
          </p:cNvPicPr>
          <p:nvPr/>
        </p:nvPicPr>
        <p:blipFill>
          <a:blip r:embed="rId3"/>
          <a:stretch>
            <a:fillRect/>
          </a:stretch>
        </p:blipFill>
        <p:spPr>
          <a:xfrm flipH="1">
            <a:off x="15558104" y="4893693"/>
            <a:ext cx="6753764" cy="952500"/>
          </a:xfrm>
          <a:prstGeom prst="rect">
            <a:avLst/>
          </a:prstGeom>
        </p:spPr>
      </p:pic>
    </p:spTree>
    <p:extLst>
      <p:ext uri="{BB962C8B-B14F-4D97-AF65-F5344CB8AC3E}">
        <p14:creationId xmlns:p14="http://schemas.microsoft.com/office/powerpoint/2010/main" val="12419131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outdoor, nature, man, riding&#10;&#10;Description generated with high confidence">
            <a:extLst>
              <a:ext uri="{FF2B5EF4-FFF2-40B4-BE49-F238E27FC236}">
                <a16:creationId xmlns:a16="http://schemas.microsoft.com/office/drawing/2014/main" id="{DA9FD43D-7AA9-424E-B486-D2D366C14E44}"/>
              </a:ext>
            </a:extLst>
          </p:cNvPr>
          <p:cNvPicPr>
            <a:picLocks noGrp="1" noChangeAspect="1"/>
          </p:cNvPicPr>
          <p:nvPr>
            <p:ph type="pic" idx="1"/>
          </p:nvPr>
        </p:nvPicPr>
        <p:blipFill rotWithShape="1">
          <a:blip r:embed="rId2"/>
          <a:srcRect t="10024" r="-1" b="-1"/>
          <a:stretch/>
        </p:blipFill>
        <p:spPr>
          <a:xfrm>
            <a:off x="20" y="3579"/>
            <a:ext cx="12188932" cy="6854421"/>
          </a:xfrm>
          <a:prstGeom prst="rect">
            <a:avLst/>
          </a:prstGeom>
        </p:spPr>
      </p:pic>
      <p:sp>
        <p:nvSpPr>
          <p:cNvPr id="17" name="Rectangle 16">
            <a:extLst>
              <a:ext uri="{FF2B5EF4-FFF2-40B4-BE49-F238E27FC236}">
                <a16:creationId xmlns:a16="http://schemas.microsoft.com/office/drawing/2014/main" id="{681CD866-52B5-4280-A92B-56BDFD1E9A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6EEF187-8434-4B76-BE40-006EEBB263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A castle on a cloudy day&#10;&#10;Description generated with high confidence">
            <a:extLst>
              <a:ext uri="{FF2B5EF4-FFF2-40B4-BE49-F238E27FC236}">
                <a16:creationId xmlns:a16="http://schemas.microsoft.com/office/drawing/2014/main" id="{15D5C37B-D99D-48D3-8DCD-A7E2EBA8A181}"/>
              </a:ext>
            </a:extLst>
          </p:cNvPr>
          <p:cNvPicPr>
            <a:picLocks noChangeAspect="1"/>
          </p:cNvPicPr>
          <p:nvPr/>
        </p:nvPicPr>
        <p:blipFill rotWithShape="1">
          <a:blip r:embed="rId3"/>
          <a:srcRect l="14100" r="9228" b="1"/>
          <a:stretch/>
        </p:blipFill>
        <p:spPr>
          <a:xfrm>
            <a:off x="6883401" y="803191"/>
            <a:ext cx="4516920" cy="2385915"/>
          </a:xfrm>
          <a:prstGeom prst="rect">
            <a:avLst/>
          </a:prstGeom>
        </p:spPr>
      </p:pic>
      <p:sp>
        <p:nvSpPr>
          <p:cNvPr id="2" name="Title 1">
            <a:extLst>
              <a:ext uri="{FF2B5EF4-FFF2-40B4-BE49-F238E27FC236}">
                <a16:creationId xmlns:a16="http://schemas.microsoft.com/office/drawing/2014/main" id="{FD78B22F-0B11-46EB-A8F7-01D246C21637}"/>
              </a:ext>
            </a:extLst>
          </p:cNvPr>
          <p:cNvSpPr>
            <a:spLocks noGrp="1"/>
          </p:cNvSpPr>
          <p:nvPr>
            <p:ph type="title"/>
          </p:nvPr>
        </p:nvSpPr>
        <p:spPr>
          <a:xfrm>
            <a:off x="1282620" y="1748771"/>
            <a:ext cx="3498979" cy="3360458"/>
          </a:xfrm>
        </p:spPr>
        <p:txBody>
          <a:bodyPr vert="horz" lIns="91440" tIns="45720" rIns="91440" bIns="45720" rtlCol="0" anchor="ctr">
            <a:normAutofit/>
          </a:bodyPr>
          <a:lstStyle/>
          <a:p>
            <a:pPr algn="ctr"/>
            <a:r>
              <a:rPr lang="en-US" sz="4400" kern="1200">
                <a:solidFill>
                  <a:schemeClr val="tx1"/>
                </a:solidFill>
                <a:latin typeface="+mj-lt"/>
                <a:ea typeface="+mj-ea"/>
                <a:cs typeface="+mj-cs"/>
              </a:rPr>
              <a:t>Extreme Weather- Hurricane</a:t>
            </a:r>
          </a:p>
        </p:txBody>
      </p:sp>
      <p:sp>
        <p:nvSpPr>
          <p:cNvPr id="4" name="Text Placeholder 3">
            <a:extLst>
              <a:ext uri="{FF2B5EF4-FFF2-40B4-BE49-F238E27FC236}">
                <a16:creationId xmlns:a16="http://schemas.microsoft.com/office/drawing/2014/main" id="{634C304E-3FA7-4E9C-A6F8-BF19D53FA787}"/>
              </a:ext>
            </a:extLst>
          </p:cNvPr>
          <p:cNvSpPr>
            <a:spLocks noGrp="1"/>
          </p:cNvSpPr>
          <p:nvPr>
            <p:ph type="body" sz="half" idx="2"/>
          </p:nvPr>
        </p:nvSpPr>
        <p:spPr>
          <a:xfrm>
            <a:off x="6883402" y="2676708"/>
            <a:ext cx="4516920" cy="3080246"/>
          </a:xfrm>
        </p:spPr>
        <p:txBody>
          <a:bodyPr vert="horz" lIns="91440" tIns="45720" rIns="91440" bIns="45720" rtlCol="0" anchor="ctr">
            <a:noAutofit/>
          </a:bodyPr>
          <a:lstStyle/>
          <a:p>
            <a:pPr indent="-228600">
              <a:buFont typeface="Arial" panose="020B0604020202020204" pitchFamily="34" charset="0"/>
              <a:buChar char="•"/>
            </a:pPr>
            <a:r>
              <a:rPr lang="en-US" sz="2400" dirty="0"/>
              <a:t>Warm moist air flows into a low-pressure area. As the air rises and condenses into clouds, more warm air is drawn in over and over the surface of the ocean.  The destruction that the hurricane leaves behind is staggering.  Uprooted trees block streets. Buildings are battered. Some have lost their roofs. The ground is littered with shingles, pieces of wood, and other debris. Broken glass is everywhere. A sailboat is beached in the middle of some railroad tracks. </a:t>
            </a:r>
            <a:endParaRPr lang="en-US" sz="2400" dirty="0">
              <a:cs typeface="Calibri"/>
            </a:endParaRPr>
          </a:p>
        </p:txBody>
      </p:sp>
    </p:spTree>
    <p:extLst>
      <p:ext uri="{BB962C8B-B14F-4D97-AF65-F5344CB8AC3E}">
        <p14:creationId xmlns:p14="http://schemas.microsoft.com/office/powerpoint/2010/main" val="8061378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stone bench&#10;&#10;Description generated with high confidence">
            <a:extLst>
              <a:ext uri="{FF2B5EF4-FFF2-40B4-BE49-F238E27FC236}">
                <a16:creationId xmlns:a16="http://schemas.microsoft.com/office/drawing/2014/main" id="{284FB33D-735D-498D-8F81-64C364C23593}"/>
              </a:ext>
            </a:extLst>
          </p:cNvPr>
          <p:cNvPicPr>
            <a:picLocks noChangeAspect="1"/>
          </p:cNvPicPr>
          <p:nvPr/>
        </p:nvPicPr>
        <p:blipFill rotWithShape="1">
          <a:blip r:embed="rId2"/>
          <a:srcRect t="28232" r="-1" b="2663"/>
          <a:stretch/>
        </p:blipFill>
        <p:spPr>
          <a:xfrm>
            <a:off x="-2317" y="-2"/>
            <a:ext cx="5441859" cy="565494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 name="Title 1">
            <a:extLst>
              <a:ext uri="{FF2B5EF4-FFF2-40B4-BE49-F238E27FC236}">
                <a16:creationId xmlns:a16="http://schemas.microsoft.com/office/drawing/2014/main" id="{2A8CC7C4-D0EE-46E6-B737-24F080824780}"/>
              </a:ext>
            </a:extLst>
          </p:cNvPr>
          <p:cNvSpPr>
            <a:spLocks noGrp="1"/>
          </p:cNvSpPr>
          <p:nvPr>
            <p:ph type="title"/>
          </p:nvPr>
        </p:nvSpPr>
        <p:spPr>
          <a:xfrm>
            <a:off x="6053666" y="817702"/>
            <a:ext cx="5314536" cy="1325563"/>
          </a:xfrm>
        </p:spPr>
        <p:txBody>
          <a:bodyPr>
            <a:normAutofit/>
          </a:bodyPr>
          <a:lstStyle/>
          <a:p>
            <a:r>
              <a:rPr lang="en-US">
                <a:cs typeface="Calibri Light"/>
              </a:rPr>
              <a:t>Extreme Weather- Blizzard</a:t>
            </a:r>
            <a:endParaRPr lang="en-US"/>
          </a:p>
        </p:txBody>
      </p:sp>
      <p:sp>
        <p:nvSpPr>
          <p:cNvPr id="3" name="Content Placeholder 2">
            <a:extLst>
              <a:ext uri="{FF2B5EF4-FFF2-40B4-BE49-F238E27FC236}">
                <a16:creationId xmlns:a16="http://schemas.microsoft.com/office/drawing/2014/main" id="{A8B1BBE7-EEE4-451A-A1A6-036432A5AD63}"/>
              </a:ext>
            </a:extLst>
          </p:cNvPr>
          <p:cNvSpPr>
            <a:spLocks noGrp="1"/>
          </p:cNvSpPr>
          <p:nvPr>
            <p:ph idx="1"/>
          </p:nvPr>
        </p:nvSpPr>
        <p:spPr>
          <a:xfrm>
            <a:off x="6053667" y="2279018"/>
            <a:ext cx="5314543" cy="3375920"/>
          </a:xfrm>
        </p:spPr>
        <p:txBody>
          <a:bodyPr vert="horz" lIns="91440" tIns="45720" rIns="91440" bIns="45720" rtlCol="0" anchor="t">
            <a:normAutofit/>
          </a:bodyPr>
          <a:lstStyle/>
          <a:p>
            <a:pPr marL="0" indent="0">
              <a:buNone/>
            </a:pPr>
            <a:r>
              <a:rPr lang="en-US" sz="1800">
                <a:cs typeface="Calibri"/>
              </a:rPr>
              <a:t>Most blizzards happen  during December, January, and February. Sometimes, though, they occur as early as October or as late as May. In fact, the biggest snowfall in the U.S happened during April. </a:t>
            </a:r>
          </a:p>
          <a:p>
            <a:endParaRPr lang="en-US" sz="1800">
              <a:cs typeface="Calibri"/>
            </a:endParaRPr>
          </a:p>
        </p:txBody>
      </p:sp>
    </p:spTree>
    <p:extLst>
      <p:ext uri="{BB962C8B-B14F-4D97-AF65-F5344CB8AC3E}">
        <p14:creationId xmlns:p14="http://schemas.microsoft.com/office/powerpoint/2010/main" val="18434371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1445B8C-D724-4F73-AB77-3CCE4E822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99905336-A7CD-4C75-9E77-C704674F40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view of a city at night&#10;&#10;Description generated with very high confidence">
            <a:extLst>
              <a:ext uri="{FF2B5EF4-FFF2-40B4-BE49-F238E27FC236}">
                <a16:creationId xmlns:a16="http://schemas.microsoft.com/office/drawing/2014/main" id="{5E42CEA4-6EAD-44B1-8C87-8952EC517A9B}"/>
              </a:ext>
            </a:extLst>
          </p:cNvPr>
          <p:cNvPicPr>
            <a:picLocks noChangeAspect="1"/>
          </p:cNvPicPr>
          <p:nvPr/>
        </p:nvPicPr>
        <p:blipFill>
          <a:blip r:embed="rId2"/>
          <a:stretch>
            <a:fillRect/>
          </a:stretch>
        </p:blipFill>
        <p:spPr>
          <a:xfrm>
            <a:off x="7873882" y="563691"/>
            <a:ext cx="3996386" cy="2337885"/>
          </a:xfrm>
          <a:prstGeom prst="rect">
            <a:avLst/>
          </a:prstGeom>
        </p:spPr>
      </p:pic>
      <p:pic>
        <p:nvPicPr>
          <p:cNvPr id="4" name="Picture 4" descr="A city with smoke coming out of it&#10;&#10;Description generated with high confidence">
            <a:extLst>
              <a:ext uri="{FF2B5EF4-FFF2-40B4-BE49-F238E27FC236}">
                <a16:creationId xmlns:a16="http://schemas.microsoft.com/office/drawing/2014/main" id="{519A0853-6543-4EDB-804A-B81FD980358E}"/>
              </a:ext>
            </a:extLst>
          </p:cNvPr>
          <p:cNvPicPr>
            <a:picLocks noChangeAspect="1"/>
          </p:cNvPicPr>
          <p:nvPr/>
        </p:nvPicPr>
        <p:blipFill rotWithShape="1">
          <a:blip r:embed="rId3"/>
          <a:srcRect t="12493" r="1" b="1"/>
          <a:stretch/>
        </p:blipFill>
        <p:spPr>
          <a:xfrm>
            <a:off x="7873882" y="3962561"/>
            <a:ext cx="3996386" cy="2325580"/>
          </a:xfrm>
          <a:prstGeom prst="rect">
            <a:avLst/>
          </a:prstGeom>
        </p:spPr>
      </p:pic>
      <p:sp>
        <p:nvSpPr>
          <p:cNvPr id="2" name="Title 1">
            <a:extLst>
              <a:ext uri="{FF2B5EF4-FFF2-40B4-BE49-F238E27FC236}">
                <a16:creationId xmlns:a16="http://schemas.microsoft.com/office/drawing/2014/main" id="{B678EC23-CF08-4518-BE49-1BCF6110A01B}"/>
              </a:ext>
            </a:extLst>
          </p:cNvPr>
          <p:cNvSpPr>
            <a:spLocks noGrp="1"/>
          </p:cNvSpPr>
          <p:nvPr>
            <p:ph type="title"/>
          </p:nvPr>
        </p:nvSpPr>
        <p:spPr>
          <a:xfrm>
            <a:off x="801098" y="1396289"/>
            <a:ext cx="6387102" cy="1325563"/>
          </a:xfrm>
        </p:spPr>
        <p:txBody>
          <a:bodyPr>
            <a:normAutofit/>
          </a:bodyPr>
          <a:lstStyle/>
          <a:p>
            <a:r>
              <a:rPr lang="en-US">
                <a:cs typeface="Calibri Light"/>
              </a:rPr>
              <a:t>Extreme Weather- Lightning</a:t>
            </a:r>
            <a:endParaRPr lang="en-US"/>
          </a:p>
        </p:txBody>
      </p:sp>
      <p:sp>
        <p:nvSpPr>
          <p:cNvPr id="3" name="Content Placeholder 2">
            <a:extLst>
              <a:ext uri="{FF2B5EF4-FFF2-40B4-BE49-F238E27FC236}">
                <a16:creationId xmlns:a16="http://schemas.microsoft.com/office/drawing/2014/main" id="{CF5F46C4-16DA-46FB-9055-2A5DA1C11302}"/>
              </a:ext>
            </a:extLst>
          </p:cNvPr>
          <p:cNvSpPr>
            <a:spLocks noGrp="1"/>
          </p:cNvSpPr>
          <p:nvPr>
            <p:ph idx="1"/>
          </p:nvPr>
        </p:nvSpPr>
        <p:spPr>
          <a:xfrm>
            <a:off x="805542" y="2871982"/>
            <a:ext cx="6382657" cy="3181684"/>
          </a:xfrm>
        </p:spPr>
        <p:txBody>
          <a:bodyPr vert="horz" lIns="91440" tIns="45720" rIns="91440" bIns="45720" rtlCol="0" anchor="t">
            <a:noAutofit/>
          </a:bodyPr>
          <a:lstStyle/>
          <a:p>
            <a:r>
              <a:rPr lang="en-US" sz="2400" dirty="0">
                <a:cs typeface="Calibri"/>
              </a:rPr>
              <a:t>To make an electric spark, you need electricity. But, how does electricity get into the clouds? Thunder clouds are made of ice crystals and water droplets all swirling around each other. Water droplets are blown up to the top of the clouds where it is very cold they freeze hailstones. The hailstones fall and crash into each other. This movement gives the hail a negative electrical charge. At the top of the cloud, the smaller ice crystals are left with a positive electrical charge.  </a:t>
            </a:r>
            <a:endParaRPr lang="en-US" sz="2400" dirty="0"/>
          </a:p>
        </p:txBody>
      </p:sp>
    </p:spTree>
    <p:extLst>
      <p:ext uri="{BB962C8B-B14F-4D97-AF65-F5344CB8AC3E}">
        <p14:creationId xmlns:p14="http://schemas.microsoft.com/office/powerpoint/2010/main" val="3865663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7" name="Rectangle 18">
            <a:extLst>
              <a:ext uri="{FF2B5EF4-FFF2-40B4-BE49-F238E27FC236}">
                <a16:creationId xmlns:a16="http://schemas.microsoft.com/office/drawing/2014/main" id="{61445B8C-D724-4F73-AB77-3CCE4E822C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20">
            <a:extLst>
              <a:ext uri="{FF2B5EF4-FFF2-40B4-BE49-F238E27FC236}">
                <a16:creationId xmlns:a16="http://schemas.microsoft.com/office/drawing/2014/main" id="{99905336-A7CD-4C75-9E77-C704674F404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cactus in a dark cloudy sky&#10;&#10;Description generated with very high confidence">
            <a:extLst>
              <a:ext uri="{FF2B5EF4-FFF2-40B4-BE49-F238E27FC236}">
                <a16:creationId xmlns:a16="http://schemas.microsoft.com/office/drawing/2014/main" id="{A0194569-9577-4D89-BF0F-A16596EDF6CF}"/>
              </a:ext>
            </a:extLst>
          </p:cNvPr>
          <p:cNvPicPr>
            <a:picLocks noChangeAspect="1"/>
          </p:cNvPicPr>
          <p:nvPr/>
        </p:nvPicPr>
        <p:blipFill rotWithShape="1">
          <a:blip r:embed="rId2"/>
          <a:srcRect t="13146" r="1" b="1"/>
          <a:stretch/>
        </p:blipFill>
        <p:spPr>
          <a:xfrm>
            <a:off x="7873882" y="569843"/>
            <a:ext cx="3996386" cy="2325581"/>
          </a:xfrm>
          <a:prstGeom prst="rect">
            <a:avLst/>
          </a:prstGeom>
        </p:spPr>
      </p:pic>
      <p:pic>
        <p:nvPicPr>
          <p:cNvPr id="5" name="Picture 5" descr="A large green field with trees in the background&#10;&#10;Description generated with very high confidence">
            <a:extLst>
              <a:ext uri="{FF2B5EF4-FFF2-40B4-BE49-F238E27FC236}">
                <a16:creationId xmlns:a16="http://schemas.microsoft.com/office/drawing/2014/main" id="{550611D6-53E0-48ED-977F-F9D2CA5142CF}"/>
              </a:ext>
            </a:extLst>
          </p:cNvPr>
          <p:cNvPicPr>
            <a:picLocks noChangeAspect="1"/>
          </p:cNvPicPr>
          <p:nvPr/>
        </p:nvPicPr>
        <p:blipFill>
          <a:blip r:embed="rId3"/>
          <a:stretch>
            <a:fillRect/>
          </a:stretch>
        </p:blipFill>
        <p:spPr>
          <a:xfrm>
            <a:off x="8024983" y="3735414"/>
            <a:ext cx="3694184" cy="2779874"/>
          </a:xfrm>
          <a:prstGeom prst="rect">
            <a:avLst/>
          </a:prstGeom>
        </p:spPr>
      </p:pic>
      <p:sp>
        <p:nvSpPr>
          <p:cNvPr id="2" name="Title 1">
            <a:extLst>
              <a:ext uri="{FF2B5EF4-FFF2-40B4-BE49-F238E27FC236}">
                <a16:creationId xmlns:a16="http://schemas.microsoft.com/office/drawing/2014/main" id="{BF2573E4-7585-44E2-BA6B-BC841530F753}"/>
              </a:ext>
            </a:extLst>
          </p:cNvPr>
          <p:cNvSpPr>
            <a:spLocks noGrp="1"/>
          </p:cNvSpPr>
          <p:nvPr>
            <p:ph type="title"/>
          </p:nvPr>
        </p:nvSpPr>
        <p:spPr>
          <a:xfrm>
            <a:off x="801098" y="1396289"/>
            <a:ext cx="6387102" cy="1325563"/>
          </a:xfrm>
        </p:spPr>
        <p:txBody>
          <a:bodyPr>
            <a:normAutofit/>
          </a:bodyPr>
          <a:lstStyle/>
          <a:p>
            <a:r>
              <a:rPr lang="en-US">
                <a:cs typeface="Calibri Light"/>
              </a:rPr>
              <a:t>Extreme Weather- Dust Storm</a:t>
            </a:r>
            <a:endParaRPr lang="en-US"/>
          </a:p>
        </p:txBody>
      </p:sp>
      <p:sp>
        <p:nvSpPr>
          <p:cNvPr id="3" name="Content Placeholder 2">
            <a:extLst>
              <a:ext uri="{FF2B5EF4-FFF2-40B4-BE49-F238E27FC236}">
                <a16:creationId xmlns:a16="http://schemas.microsoft.com/office/drawing/2014/main" id="{23E55BCD-FB0E-4AE4-B9EA-13A560E27238}"/>
              </a:ext>
            </a:extLst>
          </p:cNvPr>
          <p:cNvSpPr>
            <a:spLocks noGrp="1"/>
          </p:cNvSpPr>
          <p:nvPr>
            <p:ph idx="1"/>
          </p:nvPr>
        </p:nvSpPr>
        <p:spPr>
          <a:xfrm>
            <a:off x="805542" y="2871982"/>
            <a:ext cx="6382657" cy="3181684"/>
          </a:xfrm>
        </p:spPr>
        <p:txBody>
          <a:bodyPr vert="horz" lIns="91440" tIns="45720" rIns="91440" bIns="45720" rtlCol="0" anchor="t">
            <a:normAutofit/>
          </a:bodyPr>
          <a:lstStyle/>
          <a:p>
            <a:r>
              <a:rPr lang="en-US" sz="1800">
                <a:cs typeface="Calibri"/>
              </a:rPr>
              <a:t>Weather is the state of the air at a certain place and time. Most weather is mild. It may be sunny and warm. Or there may be tornadoes or a hurricane may blow through a city. A dust storm may consume a town. Blizzards may cover the entire city in snow. This wild weather is dangerous. It's important to study this weather so we can be prepared.</a:t>
            </a:r>
            <a:endParaRPr lang="en-US" sz="1800"/>
          </a:p>
        </p:txBody>
      </p:sp>
    </p:spTree>
    <p:extLst>
      <p:ext uri="{BB962C8B-B14F-4D97-AF65-F5344CB8AC3E}">
        <p14:creationId xmlns:p14="http://schemas.microsoft.com/office/powerpoint/2010/main" val="41517164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B181E26-89C4-4A14-92DE-0F4C4B0E94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Water next to the ocean&#10;&#10;Description generated with high confidence">
            <a:extLst>
              <a:ext uri="{FF2B5EF4-FFF2-40B4-BE49-F238E27FC236}">
                <a16:creationId xmlns:a16="http://schemas.microsoft.com/office/drawing/2014/main" id="{33BC4D78-9A84-4EA7-84F4-AEED518A5D79}"/>
              </a:ext>
            </a:extLst>
          </p:cNvPr>
          <p:cNvPicPr>
            <a:picLocks noChangeAspect="1"/>
          </p:cNvPicPr>
          <p:nvPr/>
        </p:nvPicPr>
        <p:blipFill rotWithShape="1">
          <a:blip r:embed="rId2"/>
          <a:srcRect t="7826" r="2" b="27948"/>
          <a:stretch/>
        </p:blipFill>
        <p:spPr>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5" name="Picture 5" descr="A picture containing snow, outdoor, sky, nature&#10;&#10;Description generated with very high confidence">
            <a:extLst>
              <a:ext uri="{FF2B5EF4-FFF2-40B4-BE49-F238E27FC236}">
                <a16:creationId xmlns:a16="http://schemas.microsoft.com/office/drawing/2014/main" id="{D413AD89-C873-43C1-B13F-44EA1BE2CE88}"/>
              </a:ext>
            </a:extLst>
          </p:cNvPr>
          <p:cNvPicPr>
            <a:picLocks noGrp="1" noChangeAspect="1"/>
          </p:cNvPicPr>
          <p:nvPr>
            <p:ph type="pic" idx="1"/>
          </p:nvPr>
        </p:nvPicPr>
        <p:blipFill rotWithShape="1">
          <a:blip r:embed="rId3"/>
          <a:srcRect t="25393" r="-2" b="3465"/>
          <a:stretch/>
        </p:blipFill>
        <p:spPr>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7" name="Freeform 37">
            <a:extLst>
              <a:ext uri="{FF2B5EF4-FFF2-40B4-BE49-F238E27FC236}">
                <a16:creationId xmlns:a16="http://schemas.microsoft.com/office/drawing/2014/main" id="{13958066-7CBD-4B89-8F46-614C4F28BCF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ABD08DD-AE35-4F52-B93B-7DE362707562}"/>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kern="1200">
                <a:solidFill>
                  <a:schemeClr val="bg1"/>
                </a:solidFill>
                <a:latin typeface="+mj-lt"/>
                <a:ea typeface="+mj-ea"/>
                <a:cs typeface="+mj-cs"/>
              </a:rPr>
              <a:t>Polar Climate Zone</a:t>
            </a:r>
          </a:p>
        </p:txBody>
      </p:sp>
      <p:sp>
        <p:nvSpPr>
          <p:cNvPr id="4" name="Text Placeholder 3">
            <a:extLst>
              <a:ext uri="{FF2B5EF4-FFF2-40B4-BE49-F238E27FC236}">
                <a16:creationId xmlns:a16="http://schemas.microsoft.com/office/drawing/2014/main" id="{0D91BF95-D416-4FD1-BEF5-AF9C4014956B}"/>
              </a:ext>
            </a:extLst>
          </p:cNvPr>
          <p:cNvSpPr>
            <a:spLocks noGrp="1"/>
          </p:cNvSpPr>
          <p:nvPr>
            <p:ph type="body" sz="half" idx="2"/>
          </p:nvPr>
        </p:nvSpPr>
        <p:spPr>
          <a:xfrm>
            <a:off x="838200" y="2015406"/>
            <a:ext cx="5097779" cy="4065986"/>
          </a:xfrm>
        </p:spPr>
        <p:txBody>
          <a:bodyPr vert="horz" lIns="91440" tIns="45720" rIns="91440" bIns="45720" rtlCol="0" anchor="t">
            <a:normAutofit/>
          </a:bodyPr>
          <a:lstStyle/>
          <a:p>
            <a:pPr indent="-228600">
              <a:buFont typeface="Arial" panose="020B0604020202020204" pitchFamily="34" charset="0"/>
              <a:buChar char="•"/>
            </a:pPr>
            <a:r>
              <a:rPr lang="en-US" sz="3200" dirty="0"/>
              <a:t>The Artic and Antartica are  similar places at opposite ends of  the Earth.  They are both  very cold  with lots of snow and ice. Winters are dark, and in summer  the sun shines 24 hours a day.</a:t>
            </a:r>
          </a:p>
        </p:txBody>
      </p:sp>
    </p:spTree>
    <p:extLst>
      <p:ext uri="{BB962C8B-B14F-4D97-AF65-F5344CB8AC3E}">
        <p14:creationId xmlns:p14="http://schemas.microsoft.com/office/powerpoint/2010/main" val="400482515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tree in the middle of a lush green forest&#10;&#10;Description generated with very high confidence">
            <a:extLst>
              <a:ext uri="{FF2B5EF4-FFF2-40B4-BE49-F238E27FC236}">
                <a16:creationId xmlns:a16="http://schemas.microsoft.com/office/drawing/2014/main" id="{DBFB3FDB-ECE4-4932-AE35-5BA98D95F0F9}"/>
              </a:ext>
            </a:extLst>
          </p:cNvPr>
          <p:cNvPicPr>
            <a:picLocks noChangeAspect="1"/>
          </p:cNvPicPr>
          <p:nvPr/>
        </p:nvPicPr>
        <p:blipFill rotWithShape="1">
          <a:blip r:embed="rId2">
            <a:duotone>
              <a:prstClr val="black"/>
              <a:schemeClr val="tx2">
                <a:tint val="45000"/>
                <a:satMod val="400000"/>
              </a:schemeClr>
            </a:duotone>
            <a:alphaModFix amt="35000"/>
            <a:extLst/>
          </a:blip>
          <a:srcRect t="8718" b="16304"/>
          <a:stretch/>
        </p:blipFill>
        <p:spPr>
          <a:xfrm>
            <a:off x="-17" y="10"/>
            <a:ext cx="12192000" cy="6855948"/>
          </a:xfrm>
          <a:prstGeom prst="rect">
            <a:avLst/>
          </a:prstGeom>
        </p:spPr>
      </p:pic>
      <p:sp>
        <p:nvSpPr>
          <p:cNvPr id="16" name="Freeform 49">
            <a:extLst>
              <a:ext uri="{FF2B5EF4-FFF2-40B4-BE49-F238E27FC236}">
                <a16:creationId xmlns:a16="http://schemas.microsoft.com/office/drawing/2014/main" id="{EF9B8DF2-C3F5-49A2-94D2-F7B65A0F1F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tree in a forest&#10;&#10;Description generated with very high confidence">
            <a:extLst>
              <a:ext uri="{FF2B5EF4-FFF2-40B4-BE49-F238E27FC236}">
                <a16:creationId xmlns:a16="http://schemas.microsoft.com/office/drawing/2014/main" id="{FDD2AD0B-E070-44B4-9F0F-409EC50FA085}"/>
              </a:ext>
            </a:extLst>
          </p:cNvPr>
          <p:cNvPicPr>
            <a:picLocks noChangeAspect="1"/>
          </p:cNvPicPr>
          <p:nvPr/>
        </p:nvPicPr>
        <p:blipFill rotWithShape="1">
          <a:blip r:embed="rId3">
            <a:extLst/>
          </a:blip>
          <a:srcRect l="18650" r="28342" b="2"/>
          <a:stretch/>
        </p:blipFill>
        <p:spPr>
          <a:xfrm>
            <a:off x="6893342"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2" name="Title 1">
            <a:extLst>
              <a:ext uri="{FF2B5EF4-FFF2-40B4-BE49-F238E27FC236}">
                <a16:creationId xmlns:a16="http://schemas.microsoft.com/office/drawing/2014/main" id="{26E8AE44-CF40-4A20-A724-2C3907513CDE}"/>
              </a:ext>
            </a:extLst>
          </p:cNvPr>
          <p:cNvSpPr>
            <a:spLocks noGrp="1"/>
          </p:cNvSpPr>
          <p:nvPr>
            <p:ph type="title"/>
          </p:nvPr>
        </p:nvSpPr>
        <p:spPr>
          <a:xfrm>
            <a:off x="801098" y="1396289"/>
            <a:ext cx="5277333" cy="1325563"/>
          </a:xfrm>
        </p:spPr>
        <p:txBody>
          <a:bodyPr>
            <a:normAutofit/>
          </a:bodyPr>
          <a:lstStyle/>
          <a:p>
            <a:r>
              <a:rPr lang="en-US">
                <a:cs typeface="Calibri Light"/>
              </a:rPr>
              <a:t>Temperate Climate Zone </a:t>
            </a:r>
            <a:endParaRPr lang="en-US"/>
          </a:p>
        </p:txBody>
      </p:sp>
      <p:sp>
        <p:nvSpPr>
          <p:cNvPr id="3" name="Content Placeholder 2">
            <a:extLst>
              <a:ext uri="{FF2B5EF4-FFF2-40B4-BE49-F238E27FC236}">
                <a16:creationId xmlns:a16="http://schemas.microsoft.com/office/drawing/2014/main" id="{B6DB47A5-AA6C-48A0-8555-F0DF5DBDD2FB}"/>
              </a:ext>
            </a:extLst>
          </p:cNvPr>
          <p:cNvSpPr>
            <a:spLocks noGrp="1"/>
          </p:cNvSpPr>
          <p:nvPr>
            <p:ph idx="1"/>
          </p:nvPr>
        </p:nvSpPr>
        <p:spPr>
          <a:xfrm>
            <a:off x="805543" y="2871982"/>
            <a:ext cx="5272888" cy="3181684"/>
          </a:xfrm>
        </p:spPr>
        <p:txBody>
          <a:bodyPr vert="horz" lIns="91440" tIns="45720" rIns="91440" bIns="45720" rtlCol="0" anchor="t">
            <a:noAutofit/>
          </a:bodyPr>
          <a:lstStyle/>
          <a:p>
            <a:pPr marL="0" indent="0">
              <a:buNone/>
            </a:pPr>
            <a:r>
              <a:rPr lang="en-US" sz="2400" dirty="0">
                <a:cs typeface="Calibri"/>
              </a:rPr>
              <a:t>Temperate is a synonym of moderate. The weather in Temperate climate is never too extreme. Summers are warm and wet. Winters are cold and dry. Neither seasons have very hot or very cold temperatures. many plants and animals species thrive in these moderate conditions. Most of the United States falls into the region of temperate climates.</a:t>
            </a:r>
          </a:p>
        </p:txBody>
      </p:sp>
    </p:spTree>
    <p:extLst>
      <p:ext uri="{BB962C8B-B14F-4D97-AF65-F5344CB8AC3E}">
        <p14:creationId xmlns:p14="http://schemas.microsoft.com/office/powerpoint/2010/main" val="26037324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lant in a garden&#10;&#10;Description generated with high confidence">
            <a:extLst>
              <a:ext uri="{FF2B5EF4-FFF2-40B4-BE49-F238E27FC236}">
                <a16:creationId xmlns:a16="http://schemas.microsoft.com/office/drawing/2014/main" id="{09961D4A-F9A3-4920-9B4B-CA5D7DEE7757}"/>
              </a:ext>
            </a:extLst>
          </p:cNvPr>
          <p:cNvPicPr>
            <a:picLocks noGrp="1" noChangeAspect="1"/>
          </p:cNvPicPr>
          <p:nvPr>
            <p:ph type="pic" idx="1"/>
          </p:nvPr>
        </p:nvPicPr>
        <p:blipFill rotWithShape="1">
          <a:blip r:embed="rId2">
            <a:duotone>
              <a:prstClr val="black"/>
              <a:schemeClr val="tx2">
                <a:tint val="45000"/>
                <a:satMod val="400000"/>
              </a:schemeClr>
            </a:duotone>
            <a:alphaModFix amt="35000"/>
            <a:extLst/>
          </a:blip>
          <a:srcRect t="7338" r="-1" b="33592"/>
          <a:stretch/>
        </p:blipFill>
        <p:spPr>
          <a:xfrm>
            <a:off x="-17" y="10"/>
            <a:ext cx="12188952" cy="6857990"/>
          </a:xfrm>
          <a:prstGeom prst="rect">
            <a:avLst/>
          </a:prstGeom>
        </p:spPr>
      </p:pic>
      <p:sp>
        <p:nvSpPr>
          <p:cNvPr id="17" name="Freeform: Shape 16">
            <a:extLst>
              <a:ext uri="{FF2B5EF4-FFF2-40B4-BE49-F238E27FC236}">
                <a16:creationId xmlns:a16="http://schemas.microsoft.com/office/drawing/2014/main" id="{CF62D2A7-8207-488C-9F46-316BA81A16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5" descr="A group of palm trees next to a body of water&#10;&#10;Description generated with very high confidence">
            <a:extLst>
              <a:ext uri="{FF2B5EF4-FFF2-40B4-BE49-F238E27FC236}">
                <a16:creationId xmlns:a16="http://schemas.microsoft.com/office/drawing/2014/main" id="{A27CD330-1FEA-4378-BBEE-BF05A5DBD441}"/>
              </a:ext>
            </a:extLst>
          </p:cNvPr>
          <p:cNvPicPr>
            <a:picLocks noChangeAspect="1"/>
          </p:cNvPicPr>
          <p:nvPr/>
        </p:nvPicPr>
        <p:blipFill rotWithShape="1">
          <a:blip r:embed="rId3"/>
          <a:srcRect l="22200" r="26435" b="3"/>
          <a:stretch/>
        </p:blipFill>
        <p:spPr>
          <a:xfrm>
            <a:off x="-2317" y="-2"/>
            <a:ext cx="5441859" cy="5654940"/>
          </a:xfrm>
          <a:custGeom>
            <a:avLst/>
            <a:gdLst>
              <a:gd name="connsiteX0" fmla="*/ 0 w 5067519"/>
              <a:gd name="connsiteY0" fmla="*/ 0 h 5265942"/>
              <a:gd name="connsiteX1" fmla="*/ 4097786 w 5067519"/>
              <a:gd name="connsiteY1" fmla="*/ 0 h 5265942"/>
              <a:gd name="connsiteX2" fmla="*/ 4176264 w 5067519"/>
              <a:gd name="connsiteY2" fmla="*/ 71326 h 5265942"/>
              <a:gd name="connsiteX3" fmla="*/ 5067519 w 5067519"/>
              <a:gd name="connsiteY3" fmla="*/ 2223006 h 5265942"/>
              <a:gd name="connsiteX4" fmla="*/ 2024583 w 5067519"/>
              <a:gd name="connsiteY4" fmla="*/ 5265942 h 5265942"/>
              <a:gd name="connsiteX5" fmla="*/ 145914 w 5067519"/>
              <a:gd name="connsiteY5" fmla="*/ 4616926 h 5265942"/>
              <a:gd name="connsiteX6" fmla="*/ 0 w 5067519"/>
              <a:gd name="connsiteY6" fmla="*/ 4489006 h 526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519" h="5265942">
                <a:moveTo>
                  <a:pt x="0" y="0"/>
                </a:moveTo>
                <a:lnTo>
                  <a:pt x="4097786" y="0"/>
                </a:lnTo>
                <a:lnTo>
                  <a:pt x="4176264" y="71326"/>
                </a:lnTo>
                <a:cubicBezTo>
                  <a:pt x="4726927" y="621989"/>
                  <a:pt x="5067519" y="1382723"/>
                  <a:pt x="5067519" y="2223006"/>
                </a:cubicBezTo>
                <a:cubicBezTo>
                  <a:pt x="5067519" y="3903573"/>
                  <a:pt x="3705150" y="5265942"/>
                  <a:pt x="2024583" y="5265942"/>
                </a:cubicBezTo>
                <a:cubicBezTo>
                  <a:pt x="1315594" y="5265942"/>
                  <a:pt x="663237" y="5023470"/>
                  <a:pt x="145914" y="4616926"/>
                </a:cubicBezTo>
                <a:lnTo>
                  <a:pt x="0" y="4489006"/>
                </a:lnTo>
                <a:close/>
              </a:path>
            </a:pathLst>
          </a:custGeom>
        </p:spPr>
      </p:pic>
      <p:sp>
        <p:nvSpPr>
          <p:cNvPr id="2" name="Title 1">
            <a:extLst>
              <a:ext uri="{FF2B5EF4-FFF2-40B4-BE49-F238E27FC236}">
                <a16:creationId xmlns:a16="http://schemas.microsoft.com/office/drawing/2014/main" id="{7537C596-F01F-44ED-B099-3F4A4B7343D4}"/>
              </a:ext>
            </a:extLst>
          </p:cNvPr>
          <p:cNvSpPr>
            <a:spLocks noGrp="1"/>
          </p:cNvSpPr>
          <p:nvPr>
            <p:ph type="title"/>
          </p:nvPr>
        </p:nvSpPr>
        <p:spPr>
          <a:xfrm>
            <a:off x="6053668" y="803325"/>
            <a:ext cx="5314536" cy="1325563"/>
          </a:xfrm>
        </p:spPr>
        <p:txBody>
          <a:bodyPr vert="horz" lIns="91440" tIns="45720" rIns="91440" bIns="45720" rtlCol="0" anchor="ctr">
            <a:normAutofit/>
          </a:bodyPr>
          <a:lstStyle/>
          <a:p>
            <a:r>
              <a:rPr lang="en-US" sz="4400" kern="1200">
                <a:solidFill>
                  <a:schemeClr val="tx1"/>
                </a:solidFill>
                <a:latin typeface="+mj-lt"/>
                <a:ea typeface="+mj-ea"/>
                <a:cs typeface="+mj-cs"/>
              </a:rPr>
              <a:t>Tropical Climate Zone</a:t>
            </a:r>
          </a:p>
        </p:txBody>
      </p:sp>
      <p:sp>
        <p:nvSpPr>
          <p:cNvPr id="4" name="Text Placeholder 3">
            <a:extLst>
              <a:ext uri="{FF2B5EF4-FFF2-40B4-BE49-F238E27FC236}">
                <a16:creationId xmlns:a16="http://schemas.microsoft.com/office/drawing/2014/main" id="{6EFB7DCF-E23F-49E2-8BDF-486A209E9E0E}"/>
              </a:ext>
            </a:extLst>
          </p:cNvPr>
          <p:cNvSpPr>
            <a:spLocks noGrp="1"/>
          </p:cNvSpPr>
          <p:nvPr>
            <p:ph type="body" sz="half" idx="2"/>
          </p:nvPr>
        </p:nvSpPr>
        <p:spPr>
          <a:xfrm>
            <a:off x="6053667" y="2279018"/>
            <a:ext cx="5314543" cy="3375920"/>
          </a:xfrm>
        </p:spPr>
        <p:txBody>
          <a:bodyPr vert="horz" lIns="91440" tIns="45720" rIns="91440" bIns="45720" rtlCol="0" anchor="t">
            <a:noAutofit/>
          </a:bodyPr>
          <a:lstStyle/>
          <a:p>
            <a:pPr indent="-228600">
              <a:buFont typeface="Arial" panose="020B0604020202020204" pitchFamily="34" charset="0"/>
              <a:buChar char="•"/>
            </a:pPr>
            <a:r>
              <a:rPr lang="en-US" sz="2400" dirty="0"/>
              <a:t>Right around the equator is the tropical climate zone. The zone is mostly found between the Tropic of Cancer and the tropic of Capricorn. In some places it extends as wide as thirty degrees north and thirty degrees south latitude. Tropical climates receive a lot of sunlight and are very warm. Rainfall is heavy so they are also very wet. This climate is perfect for rain forests.</a:t>
            </a:r>
          </a:p>
        </p:txBody>
      </p:sp>
    </p:spTree>
    <p:extLst>
      <p:ext uri="{BB962C8B-B14F-4D97-AF65-F5344CB8AC3E}">
        <p14:creationId xmlns:p14="http://schemas.microsoft.com/office/powerpoint/2010/main" val="281295974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actus with a sunset in the background&#10;&#10;Description generated with very high confidence">
            <a:extLst>
              <a:ext uri="{FF2B5EF4-FFF2-40B4-BE49-F238E27FC236}">
                <a16:creationId xmlns:a16="http://schemas.microsoft.com/office/drawing/2014/main" id="{E3230D2D-1501-4586-9E10-6A56F0E54F5D}"/>
              </a:ext>
            </a:extLst>
          </p:cNvPr>
          <p:cNvPicPr>
            <a:picLocks noChangeAspect="1"/>
          </p:cNvPicPr>
          <p:nvPr/>
        </p:nvPicPr>
        <p:blipFill rotWithShape="1">
          <a:blip r:embed="rId2"/>
          <a:srcRect t="25021" r="-1" b="-1"/>
          <a:stretch/>
        </p:blipFill>
        <p:spPr>
          <a:xfrm>
            <a:off x="20" y="3579"/>
            <a:ext cx="12188932" cy="6854421"/>
          </a:xfrm>
          <a:prstGeom prst="rect">
            <a:avLst/>
          </a:prstGeom>
        </p:spPr>
      </p:pic>
      <p:sp>
        <p:nvSpPr>
          <p:cNvPr id="14" name="Rectangle 13">
            <a:extLst>
              <a:ext uri="{FF2B5EF4-FFF2-40B4-BE49-F238E27FC236}">
                <a16:creationId xmlns:a16="http://schemas.microsoft.com/office/drawing/2014/main" id="{681CD866-52B5-4280-A92B-56BDFD1E9A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6EEF187-8434-4B76-BE40-006EEBB263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baseline="0" noProof="0">
              <a:solidFill>
                <a:prstClr val="white"/>
              </a:solidFill>
              <a:latin typeface="Calibri" panose="020F0502020204030204"/>
              <a:cs typeface="Calibri"/>
            </a:endParaRPr>
          </a:p>
        </p:txBody>
      </p:sp>
      <p:pic>
        <p:nvPicPr>
          <p:cNvPr id="5" name="Picture 5" descr="A group of clouds in the sky at sunset&#10;&#10;Description generated with very high confidence">
            <a:extLst>
              <a:ext uri="{FF2B5EF4-FFF2-40B4-BE49-F238E27FC236}">
                <a16:creationId xmlns:a16="http://schemas.microsoft.com/office/drawing/2014/main" id="{D74138D4-EB8E-4630-A050-60721BD798F8}"/>
              </a:ext>
            </a:extLst>
          </p:cNvPr>
          <p:cNvPicPr>
            <a:picLocks noChangeAspect="1"/>
          </p:cNvPicPr>
          <p:nvPr/>
        </p:nvPicPr>
        <p:blipFill rotWithShape="1">
          <a:blip r:embed="rId3"/>
          <a:srcRect t="21162" r="-3" b="-3"/>
          <a:stretch/>
        </p:blipFill>
        <p:spPr>
          <a:xfrm>
            <a:off x="6883401" y="803191"/>
            <a:ext cx="4516920" cy="2385915"/>
          </a:xfrm>
          <a:prstGeom prst="rect">
            <a:avLst/>
          </a:prstGeom>
        </p:spPr>
      </p:pic>
      <p:sp>
        <p:nvSpPr>
          <p:cNvPr id="2" name="Title 1">
            <a:extLst>
              <a:ext uri="{FF2B5EF4-FFF2-40B4-BE49-F238E27FC236}">
                <a16:creationId xmlns:a16="http://schemas.microsoft.com/office/drawing/2014/main" id="{37444AA3-4ABD-4B6E-97AF-8A3379623D16}"/>
              </a:ext>
            </a:extLst>
          </p:cNvPr>
          <p:cNvSpPr>
            <a:spLocks noGrp="1"/>
          </p:cNvSpPr>
          <p:nvPr>
            <p:ph type="title"/>
          </p:nvPr>
        </p:nvSpPr>
        <p:spPr>
          <a:xfrm>
            <a:off x="1469778" y="1655192"/>
            <a:ext cx="3498979" cy="3360458"/>
          </a:xfrm>
        </p:spPr>
        <p:txBody>
          <a:bodyPr>
            <a:normAutofit/>
          </a:bodyPr>
          <a:lstStyle/>
          <a:p>
            <a:pPr algn="ctr"/>
            <a:r>
              <a:rPr lang="en-US">
                <a:cs typeface="Calibri Light"/>
              </a:rPr>
              <a:t>Desert Climate Zone </a:t>
            </a:r>
            <a:endParaRPr lang="en-US"/>
          </a:p>
        </p:txBody>
      </p:sp>
      <p:sp>
        <p:nvSpPr>
          <p:cNvPr id="3" name="Content Placeholder 2">
            <a:extLst>
              <a:ext uri="{FF2B5EF4-FFF2-40B4-BE49-F238E27FC236}">
                <a16:creationId xmlns:a16="http://schemas.microsoft.com/office/drawing/2014/main" id="{1355DE36-2719-47CD-9841-9031F3C0742D}"/>
              </a:ext>
            </a:extLst>
          </p:cNvPr>
          <p:cNvSpPr>
            <a:spLocks noGrp="1"/>
          </p:cNvSpPr>
          <p:nvPr>
            <p:ph idx="1"/>
          </p:nvPr>
        </p:nvSpPr>
        <p:spPr>
          <a:xfrm>
            <a:off x="6843295" y="3328472"/>
            <a:ext cx="4837762" cy="3414205"/>
          </a:xfrm>
        </p:spPr>
        <p:txBody>
          <a:bodyPr vert="horz" lIns="91440" tIns="45720" rIns="91440" bIns="45720" rtlCol="0" anchor="ctr">
            <a:normAutofit/>
          </a:bodyPr>
          <a:lstStyle/>
          <a:p>
            <a:r>
              <a:rPr lang="en-US" sz="2400" dirty="0">
                <a:cs typeface="Calibri"/>
              </a:rPr>
              <a:t>It's unusually hot in most desert climates. In fact, the ground gets so hot that it heats the air. You can actually see the air rise in waves. These wave can play tricks on your eyes. These are called mirages. They make people see things that are not really there. But, there is more to deserts than just high temperatures.</a:t>
            </a:r>
            <a:r>
              <a:rPr lang="en-US" sz="1800" dirty="0">
                <a:cs typeface="Calibri"/>
              </a:rPr>
              <a:t> </a:t>
            </a:r>
            <a:endParaRPr lang="en-US" sz="1800" dirty="0"/>
          </a:p>
        </p:txBody>
      </p:sp>
    </p:spTree>
    <p:extLst>
      <p:ext uri="{BB962C8B-B14F-4D97-AF65-F5344CB8AC3E}">
        <p14:creationId xmlns:p14="http://schemas.microsoft.com/office/powerpoint/2010/main" val="27897673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32691CC-4AB8-48AF-B822-EBF7F4E9E6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D6A8E1B4-B839-4C58-B08A-F0B0945808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loud in a blue sky&#10;&#10;Description generated with high confidence">
            <a:extLst>
              <a:ext uri="{FF2B5EF4-FFF2-40B4-BE49-F238E27FC236}">
                <a16:creationId xmlns:a16="http://schemas.microsoft.com/office/drawing/2014/main" id="{B31B07C8-49B7-4303-80BB-DDBC5BCA7919}"/>
              </a:ext>
            </a:extLst>
          </p:cNvPr>
          <p:cNvPicPr>
            <a:picLocks noGrp="1" noChangeAspect="1"/>
          </p:cNvPicPr>
          <p:nvPr>
            <p:ph type="pic" idx="1"/>
          </p:nvPr>
        </p:nvPicPr>
        <p:blipFill rotWithShape="1">
          <a:blip r:embed="rId2"/>
          <a:srcRect t="8050" b="16273"/>
          <a:stretch/>
        </p:blipFill>
        <p:spPr>
          <a:xfrm>
            <a:off x="6355999" y="1"/>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pic>
        <p:nvPicPr>
          <p:cNvPr id="3" name="Picture 5" descr="A group of clouds in the sky&#10;&#10;Description generated with very high confidence">
            <a:extLst>
              <a:ext uri="{FF2B5EF4-FFF2-40B4-BE49-F238E27FC236}">
                <a16:creationId xmlns:a16="http://schemas.microsoft.com/office/drawing/2014/main" id="{93D43843-E727-443B-AE43-1775A61BD9FA}"/>
              </a:ext>
            </a:extLst>
          </p:cNvPr>
          <p:cNvPicPr>
            <a:picLocks noChangeAspect="1"/>
          </p:cNvPicPr>
          <p:nvPr/>
        </p:nvPicPr>
        <p:blipFill rotWithShape="1">
          <a:blip r:embed="rId3"/>
          <a:srcRect l="2619" r="2506" b="-2"/>
          <a:stretch/>
        </p:blipFill>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p:spPr>
      </p:pic>
      <p:sp>
        <p:nvSpPr>
          <p:cNvPr id="2" name="Title 1">
            <a:extLst>
              <a:ext uri="{FF2B5EF4-FFF2-40B4-BE49-F238E27FC236}">
                <a16:creationId xmlns:a16="http://schemas.microsoft.com/office/drawing/2014/main" id="{11AF986C-3566-4724-91C9-64AD12FB6E5E}"/>
              </a:ext>
            </a:extLst>
          </p:cNvPr>
          <p:cNvSpPr>
            <a:spLocks noGrp="1"/>
          </p:cNvSpPr>
          <p:nvPr>
            <p:ph type="title"/>
          </p:nvPr>
        </p:nvSpPr>
        <p:spPr>
          <a:xfrm>
            <a:off x="801098" y="1396289"/>
            <a:ext cx="5277333" cy="1325563"/>
          </a:xfrm>
        </p:spPr>
        <p:txBody>
          <a:bodyPr vert="horz" lIns="91440" tIns="45720" rIns="91440" bIns="45720" rtlCol="0" anchor="ctr">
            <a:normAutofit/>
          </a:bodyPr>
          <a:lstStyle/>
          <a:p>
            <a:r>
              <a:rPr lang="en-US" sz="4400" kern="1200">
                <a:solidFill>
                  <a:schemeClr val="tx1"/>
                </a:solidFill>
                <a:latin typeface="+mj-lt"/>
                <a:ea typeface="+mj-ea"/>
                <a:cs typeface="+mj-cs"/>
              </a:rPr>
              <a:t>Cumulus Clouds</a:t>
            </a:r>
          </a:p>
        </p:txBody>
      </p:sp>
      <p:sp>
        <p:nvSpPr>
          <p:cNvPr id="4" name="Text Placeholder 3">
            <a:extLst>
              <a:ext uri="{FF2B5EF4-FFF2-40B4-BE49-F238E27FC236}">
                <a16:creationId xmlns:a16="http://schemas.microsoft.com/office/drawing/2014/main" id="{8C771817-3163-463E-8725-C5EF9C5C628A}"/>
              </a:ext>
            </a:extLst>
          </p:cNvPr>
          <p:cNvSpPr>
            <a:spLocks noGrp="1"/>
          </p:cNvSpPr>
          <p:nvPr>
            <p:ph type="body" sz="half" idx="2"/>
          </p:nvPr>
        </p:nvSpPr>
        <p:spPr>
          <a:xfrm>
            <a:off x="805543" y="2871982"/>
            <a:ext cx="5272888" cy="3181684"/>
          </a:xfrm>
        </p:spPr>
        <p:txBody>
          <a:bodyPr vert="horz" lIns="91440" tIns="45720" rIns="91440" bIns="45720" rtlCol="0" anchor="t">
            <a:noAutofit/>
          </a:bodyPr>
          <a:lstStyle/>
          <a:p>
            <a:pPr indent="-228600">
              <a:buFont typeface="Arial" panose="020B0604020202020204" pitchFamily="34" charset="0"/>
              <a:buChar char="•"/>
            </a:pPr>
            <a:r>
              <a:rPr lang="en-US" sz="2400" dirty="0"/>
              <a:t>Cumulus clouds are also called fair weather clouds and look like floating cotton. They have very flat bases and are not very tall clouds. When cumulus clouds are first formed from droplets they have very  distinct edges but as they move though the sky, air causes the edges to appear more ragged and broken apart</a:t>
            </a:r>
            <a:r>
              <a:rPr lang="en-US" sz="2400" dirty="0">
                <a:cs typeface="Calibri"/>
              </a:rPr>
              <a:t>.</a:t>
            </a:r>
            <a:endParaRPr lang="en-US">
              <a:cs typeface="Calibri"/>
            </a:endParaRPr>
          </a:p>
        </p:txBody>
      </p:sp>
    </p:spTree>
    <p:extLst>
      <p:ext uri="{BB962C8B-B14F-4D97-AF65-F5344CB8AC3E}">
        <p14:creationId xmlns:p14="http://schemas.microsoft.com/office/powerpoint/2010/main" val="6729107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Clouds in the sky&#10;&#10;Description generated with very high confidence">
            <a:extLst>
              <a:ext uri="{FF2B5EF4-FFF2-40B4-BE49-F238E27FC236}">
                <a16:creationId xmlns:a16="http://schemas.microsoft.com/office/drawing/2014/main" id="{0E3C426C-82BF-4CC3-9438-3C8EFE64CE86}"/>
              </a:ext>
            </a:extLst>
          </p:cNvPr>
          <p:cNvPicPr>
            <a:picLocks noChangeAspect="1"/>
          </p:cNvPicPr>
          <p:nvPr/>
        </p:nvPicPr>
        <p:blipFill rotWithShape="1">
          <a:blip r:embed="rId2"/>
          <a:srcRect l="1547" r="10141" b="-1"/>
          <a:stretch/>
        </p:blipFill>
        <p:spPr>
          <a:xfrm>
            <a:off x="66825" y="971521"/>
            <a:ext cx="9141744" cy="6857990"/>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4" name="Picture 4" descr="Smoke in a dark sky&#10;&#10;Description generated with high confidence">
            <a:extLst>
              <a:ext uri="{FF2B5EF4-FFF2-40B4-BE49-F238E27FC236}">
                <a16:creationId xmlns:a16="http://schemas.microsoft.com/office/drawing/2014/main" id="{419B5266-2660-4FED-9EA1-457A4DC3E1B1}"/>
              </a:ext>
            </a:extLst>
          </p:cNvPr>
          <p:cNvPicPr>
            <a:picLocks noChangeAspect="1"/>
          </p:cNvPicPr>
          <p:nvPr/>
        </p:nvPicPr>
        <p:blipFill rotWithShape="1">
          <a:blip r:embed="rId3"/>
          <a:srcRect l="19769" r="10172" b="1"/>
          <a:stretch/>
        </p:blipFill>
        <p:spPr>
          <a:xfrm>
            <a:off x="5790369" y="10"/>
            <a:ext cx="6401647"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31" name="Rectangle 30">
            <a:extLst>
              <a:ext uri="{FF2B5EF4-FFF2-40B4-BE49-F238E27FC236}">
                <a16:creationId xmlns:a16="http://schemas.microsoft.com/office/drawing/2014/main" id="{89AC137A-F7D0-43CC-A46F-113F475E480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651" y="1435100"/>
            <a:ext cx="4700016" cy="3987800"/>
          </a:xfrm>
          <a:prstGeom prst="rect">
            <a:avLst/>
          </a:prstGeom>
          <a:solidFill>
            <a:schemeClr val="tx1">
              <a:lumMod val="85000"/>
              <a:lumOff val="15000"/>
              <a:alpha val="88000"/>
            </a:schemeClr>
          </a:solidFill>
          <a:ln w="139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079F0E-2589-45DB-BC4B-CE7B1F515B31}"/>
              </a:ext>
            </a:extLst>
          </p:cNvPr>
          <p:cNvSpPr>
            <a:spLocks noGrp="1"/>
          </p:cNvSpPr>
          <p:nvPr>
            <p:ph type="title"/>
          </p:nvPr>
        </p:nvSpPr>
        <p:spPr>
          <a:xfrm>
            <a:off x="1178276" y="1784857"/>
            <a:ext cx="3990624" cy="1057657"/>
          </a:xfrm>
        </p:spPr>
        <p:txBody>
          <a:bodyPr>
            <a:normAutofit/>
          </a:bodyPr>
          <a:lstStyle/>
          <a:p>
            <a:r>
              <a:rPr lang="en-US" sz="3300">
                <a:solidFill>
                  <a:schemeClr val="bg1"/>
                </a:solidFill>
                <a:cs typeface="Calibri Light"/>
              </a:rPr>
              <a:t>Cumulonimbus Clouds</a:t>
            </a:r>
            <a:endParaRPr lang="en-US" sz="3300">
              <a:solidFill>
                <a:schemeClr val="bg1"/>
              </a:solidFill>
            </a:endParaRPr>
          </a:p>
        </p:txBody>
      </p:sp>
      <p:sp>
        <p:nvSpPr>
          <p:cNvPr id="3" name="Content Placeholder 2">
            <a:extLst>
              <a:ext uri="{FF2B5EF4-FFF2-40B4-BE49-F238E27FC236}">
                <a16:creationId xmlns:a16="http://schemas.microsoft.com/office/drawing/2014/main" id="{E1A4D633-637A-4CBE-9B6C-13FDAE521E62}"/>
              </a:ext>
            </a:extLst>
          </p:cNvPr>
          <p:cNvSpPr>
            <a:spLocks noGrp="1"/>
          </p:cNvSpPr>
          <p:nvPr>
            <p:ph idx="1"/>
          </p:nvPr>
        </p:nvSpPr>
        <p:spPr>
          <a:xfrm>
            <a:off x="1098066" y="2527837"/>
            <a:ext cx="3709888" cy="1684800"/>
          </a:xfrm>
        </p:spPr>
        <p:txBody>
          <a:bodyPr vert="horz" lIns="91440" tIns="45720" rIns="91440" bIns="45720" rtlCol="0" anchor="t">
            <a:noAutofit/>
          </a:bodyPr>
          <a:lstStyle/>
          <a:p>
            <a:r>
              <a:rPr lang="en-US" sz="2400" dirty="0">
                <a:solidFill>
                  <a:schemeClr val="bg1"/>
                </a:solidFill>
                <a:cs typeface="Calibri"/>
              </a:rPr>
              <a:t>Cumulonimbus clouds can take up several miles across the sky and can reach elevation of 39,000 </a:t>
            </a:r>
            <a:r>
              <a:rPr lang="en-US" sz="2400" dirty="0" err="1">
                <a:solidFill>
                  <a:schemeClr val="bg1"/>
                </a:solidFill>
                <a:cs typeface="Calibri"/>
              </a:rPr>
              <a:t>ft</a:t>
            </a:r>
            <a:r>
              <a:rPr lang="en-US" sz="2400" dirty="0">
                <a:solidFill>
                  <a:schemeClr val="bg1"/>
                </a:solidFill>
                <a:cs typeface="Calibri"/>
              </a:rPr>
              <a:t> or higher because of very strong updrafts in the atmosphere. Low level cumulonimbus clouds are made up of water droplets but at higher elevations, they consist of ice crystals. Cumulonimbus clouds are the type of clouds that bring lightning thunder violent tornadoes and other intense situations. </a:t>
            </a:r>
            <a:endParaRPr lang="en-US" sz="2400" dirty="0">
              <a:solidFill>
                <a:schemeClr val="bg1"/>
              </a:solidFill>
            </a:endParaRPr>
          </a:p>
        </p:txBody>
      </p:sp>
    </p:spTree>
    <p:extLst>
      <p:ext uri="{BB962C8B-B14F-4D97-AF65-F5344CB8AC3E}">
        <p14:creationId xmlns:p14="http://schemas.microsoft.com/office/powerpoint/2010/main" val="134880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close up of a tree&#10;&#10;Description generated with very high confidence">
            <a:extLst>
              <a:ext uri="{FF2B5EF4-FFF2-40B4-BE49-F238E27FC236}">
                <a16:creationId xmlns:a16="http://schemas.microsoft.com/office/drawing/2014/main" id="{A80D197F-73B5-47CA-9979-638431FCA7A8}"/>
              </a:ext>
            </a:extLst>
          </p:cNvPr>
          <p:cNvPicPr>
            <a:picLocks noGrp="1" noChangeAspect="1"/>
          </p:cNvPicPr>
          <p:nvPr>
            <p:ph type="pic" idx="1"/>
          </p:nvPr>
        </p:nvPicPr>
        <p:blipFill rotWithShape="1">
          <a:blip r:embed="rId2"/>
          <a:srcRect t="17166" b="7834"/>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3D93780-C824-448E-9CF5-AB3FCF4140E3}"/>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Stratus Clouds</a:t>
            </a:r>
          </a:p>
        </p:txBody>
      </p:sp>
      <p:sp>
        <p:nvSpPr>
          <p:cNvPr id="4" name="Text Placeholder 3">
            <a:extLst>
              <a:ext uri="{FF2B5EF4-FFF2-40B4-BE49-F238E27FC236}">
                <a16:creationId xmlns:a16="http://schemas.microsoft.com/office/drawing/2014/main" id="{EE4D9C24-C285-4D73-9D5C-641F2B74F08F}"/>
              </a:ext>
            </a:extLst>
          </p:cNvPr>
          <p:cNvSpPr>
            <a:spLocks noGrp="1"/>
          </p:cNvSpPr>
          <p:nvPr>
            <p:ph type="body" sz="half" idx="2"/>
          </p:nvPr>
        </p:nvSpPr>
        <p:spPr>
          <a:xfrm>
            <a:off x="525516" y="3417573"/>
            <a:ext cx="4593021" cy="2619839"/>
          </a:xfrm>
        </p:spPr>
        <p:txBody>
          <a:bodyPr vert="horz" lIns="91440" tIns="45720" rIns="91440" bIns="45720" rtlCol="0" anchor="ctr">
            <a:normAutofit/>
          </a:bodyPr>
          <a:lstStyle/>
          <a:p>
            <a:pPr indent="-228600">
              <a:buFont typeface="Arial" panose="020B0604020202020204" pitchFamily="34" charset="0"/>
              <a:buChar char="•"/>
            </a:pPr>
            <a:r>
              <a:rPr lang="en-US" sz="2800" dirty="0"/>
              <a:t>Stratus clouds are among the low lying clouds. They are gray clouds that cover the entire sky and can be the result of very thick fog lifting in the morning.</a:t>
            </a:r>
          </a:p>
        </p:txBody>
      </p:sp>
    </p:spTree>
    <p:extLst>
      <p:ext uri="{BB962C8B-B14F-4D97-AF65-F5344CB8AC3E}">
        <p14:creationId xmlns:p14="http://schemas.microsoft.com/office/powerpoint/2010/main" val="269084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lose up of clouds in the sky&#10;&#10;Description generated with high confidence">
            <a:extLst>
              <a:ext uri="{FF2B5EF4-FFF2-40B4-BE49-F238E27FC236}">
                <a16:creationId xmlns:a16="http://schemas.microsoft.com/office/drawing/2014/main" id="{9BE9F63A-988D-4BC2-82F7-F83AFB1D6FCB}"/>
              </a:ext>
            </a:extLst>
          </p:cNvPr>
          <p:cNvPicPr>
            <a:picLocks noChangeAspect="1"/>
          </p:cNvPicPr>
          <p:nvPr/>
        </p:nvPicPr>
        <p:blipFill rotWithShape="1">
          <a:blip r:embed="rId2">
            <a:alphaModFix amt="40000"/>
            <a:extLst/>
          </a:blip>
          <a:srcRect b="23208"/>
          <a:stretch/>
        </p:blipFill>
        <p:spPr>
          <a:xfrm>
            <a:off x="20" y="10"/>
            <a:ext cx="12191980" cy="6857990"/>
          </a:xfrm>
          <a:prstGeom prst="rect">
            <a:avLst/>
          </a:prstGeom>
        </p:spPr>
      </p:pic>
      <p:sp>
        <p:nvSpPr>
          <p:cNvPr id="2" name="Title 1">
            <a:extLst>
              <a:ext uri="{FF2B5EF4-FFF2-40B4-BE49-F238E27FC236}">
                <a16:creationId xmlns:a16="http://schemas.microsoft.com/office/drawing/2014/main" id="{842E878B-B1D4-4D45-8C91-179A69AF4134}"/>
              </a:ext>
            </a:extLst>
          </p:cNvPr>
          <p:cNvSpPr>
            <a:spLocks noGrp="1"/>
          </p:cNvSpPr>
          <p:nvPr>
            <p:ph type="title"/>
          </p:nvPr>
        </p:nvSpPr>
        <p:spPr>
          <a:xfrm>
            <a:off x="965200" y="965200"/>
            <a:ext cx="10261600" cy="3564869"/>
          </a:xfrm>
        </p:spPr>
        <p:txBody>
          <a:bodyPr vert="horz" lIns="91440" tIns="45720" rIns="91440" bIns="45720" rtlCol="0" anchor="b">
            <a:normAutofit/>
          </a:bodyPr>
          <a:lstStyle/>
          <a:p>
            <a:r>
              <a:rPr lang="en-US" sz="11500">
                <a:ln w="22225">
                  <a:solidFill>
                    <a:schemeClr val="tx1"/>
                  </a:solidFill>
                  <a:miter lim="800000"/>
                </a:ln>
                <a:noFill/>
              </a:rPr>
              <a:t>Nimbostratus Clouds</a:t>
            </a:r>
          </a:p>
        </p:txBody>
      </p:sp>
      <p:sp>
        <p:nvSpPr>
          <p:cNvPr id="3" name="Content Placeholder 2">
            <a:extLst>
              <a:ext uri="{FF2B5EF4-FFF2-40B4-BE49-F238E27FC236}">
                <a16:creationId xmlns:a16="http://schemas.microsoft.com/office/drawing/2014/main" id="{9031FB33-ECF9-4208-ABDB-18B3D573AD2F}"/>
              </a:ext>
            </a:extLst>
          </p:cNvPr>
          <p:cNvSpPr>
            <a:spLocks noGrp="1"/>
          </p:cNvSpPr>
          <p:nvPr>
            <p:ph idx="1"/>
          </p:nvPr>
        </p:nvSpPr>
        <p:spPr>
          <a:xfrm>
            <a:off x="965200" y="4572002"/>
            <a:ext cx="10261600" cy="1202995"/>
          </a:xfrm>
        </p:spPr>
        <p:txBody>
          <a:bodyPr vert="horz" lIns="91440" tIns="45720" rIns="91440" bIns="45720" rtlCol="0">
            <a:normAutofit/>
          </a:bodyPr>
          <a:lstStyle/>
          <a:p>
            <a:pPr marL="0" indent="0">
              <a:buNone/>
            </a:pPr>
            <a:r>
              <a:rPr lang="en-US" sz="3200"/>
              <a:t>Nimbostratus clouds are dark gray clouds that produce falling rain or snow. </a:t>
            </a:r>
          </a:p>
        </p:txBody>
      </p:sp>
    </p:spTree>
    <p:extLst>
      <p:ext uri="{BB962C8B-B14F-4D97-AF65-F5344CB8AC3E}">
        <p14:creationId xmlns:p14="http://schemas.microsoft.com/office/powerpoint/2010/main" val="371532241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Weather  &amp; Climate </vt:lpstr>
      <vt:lpstr>Polar Climate Zone</vt:lpstr>
      <vt:lpstr>Temperate Climate Zone </vt:lpstr>
      <vt:lpstr>Tropical Climate Zone</vt:lpstr>
      <vt:lpstr>Desert Climate Zone </vt:lpstr>
      <vt:lpstr>Cumulus Clouds</vt:lpstr>
      <vt:lpstr>Cumulonimbus Clouds</vt:lpstr>
      <vt:lpstr>Stratus Clouds</vt:lpstr>
      <vt:lpstr>Nimbostratus Clouds</vt:lpstr>
      <vt:lpstr>Extreme Weather- Tornado</vt:lpstr>
      <vt:lpstr>Extreme Weather- Tsunami</vt:lpstr>
      <vt:lpstr>Extreme Weather- Hurricane</vt:lpstr>
      <vt:lpstr>Extreme Weather- Blizzard</vt:lpstr>
      <vt:lpstr>Extreme Weather- Lightning</vt:lpstr>
      <vt:lpstr>Extreme Weather- Dust Storm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Weather  &amp; Climate </dc:title>
  <dc:creator/>
  <cp:lastModifiedBy> </cp:lastModifiedBy>
  <cp:revision>406</cp:revision>
  <dcterms:created xsi:type="dcterms:W3CDTF">2013-07-15T20:26:40Z</dcterms:created>
  <dcterms:modified xsi:type="dcterms:W3CDTF">2018-05-17T19:15:12Z</dcterms:modified>
</cp:coreProperties>
</file>