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C7E2C-9642-9034-F55F-78F6E00B5D86}" v="485" dt="2023-01-17T17:49:59.890"/>
    <p1510:client id="{56AFBB79-708D-0421-9F77-EE84AE2ECDF7}" v="20" dt="2023-01-20T19:31:37.492"/>
    <p1510:client id="{5EA105C2-11C5-751B-5602-0FA47F834E73}" v="394" dt="2023-01-12T17:48:23.547"/>
    <p1510:client id="{770C016B-F713-A2B8-F954-EABC0CAE2058}" v="202" dt="2023-01-18T19:40:42.351"/>
    <p1510:client id="{79773369-02AB-4F7F-25BD-65392960A4EE}" v="182" dt="2023-01-18T19:12:22.065"/>
    <p1510:client id="{86ECD3DB-54DA-0B13-609B-D6588109AADB}" v="122" dt="2023-01-20T19:09:00.762"/>
    <p1510:client id="{90BEA95B-C992-4C48-6365-B738A92E3BD9}" v="329" dt="2023-01-18T18:50:02.363"/>
    <p1510:client id="{9B2982A6-368A-A71B-49DD-DFC8D75CC8EB}" v="58" dt="2023-01-18T18:55:48.419"/>
    <p1510:client id="{CFBCC7ED-ECA7-4D99-AD65-D4DA59CF51C4}" v="187" dt="2023-01-10T22:02:26.046"/>
    <p1510:client id="{D6D78E41-A8C1-91D3-B040-1FDF7FDB7A18}" v="1" dt="2023-01-18T18:15:21.420"/>
    <p1510:client id="{F66C1046-CD9E-4836-C11B-011112810D54}" v="52" dt="2023-01-17T22:06:21.999"/>
    <p1510:client id="{FD8852D2-95B4-254D-8CA3-C7D68D76F148}" v="3" dt="2023-01-19T17:36:19.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www.flickr.com/photos/boston_public_library/5199802358/in/set-7215762532304899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otesfromcamelidcountry.net/2016/09/22/the-serene-desert-mojave-national-preserve/"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flickr.com/photos/goingslo/4526697015/comment72157623749991845" TargetMode="External"/><Relationship Id="rId7" Type="http://schemas.openxmlformats.org/officeDocument/2006/relationships/hyperlink" Target="https://koistory.com/koi-fish-images/" TargetMode="External"/><Relationship Id="rId12" Type="http://schemas.openxmlformats.org/officeDocument/2006/relationships/hyperlink" Target="https://creativecommons.org/licenses/by/3.0/"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s://creativecommons.org/licenses/by-nc-nd/3.0/" TargetMode="External"/><Relationship Id="rId5" Type="http://schemas.openxmlformats.org/officeDocument/2006/relationships/hyperlink" Target="http://wabbitwiki.com/wiki/Wild_rabbits"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6.jpeg"/><Relationship Id="rId9" Type="http://schemas.openxmlformats.org/officeDocument/2006/relationships/hyperlink" Target="https://www.isaaa.org/kc/cropbiotechupdate/article/default.asp?ID=1767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isaaa.org/kc/cropbiotechupdate/article/default.asp?ID=178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esert · Free Stock Photo">
            <a:extLst>
              <a:ext uri="{FF2B5EF4-FFF2-40B4-BE49-F238E27FC236}">
                <a16:creationId xmlns:a16="http://schemas.microsoft.com/office/drawing/2014/main" id="{D833DE5A-C845-9658-D88A-B84292554387}"/>
              </a:ext>
            </a:extLst>
          </p:cNvPr>
          <p:cNvPicPr>
            <a:picLocks noChangeAspect="1"/>
          </p:cNvPicPr>
          <p:nvPr/>
        </p:nvPicPr>
        <p:blipFill rotWithShape="1">
          <a:blip r:embed="rId2"/>
          <a:srcRect t="25000"/>
          <a:stretch/>
        </p:blipFill>
        <p:spPr>
          <a:xfrm>
            <a:off x="20" y="10"/>
            <a:ext cx="12191980" cy="6857990"/>
          </a:xfrm>
          <a:prstGeom prst="rect">
            <a:avLst/>
          </a:prstGeom>
        </p:spPr>
      </p:pic>
      <p:sp>
        <p:nvSpPr>
          <p:cNvPr id="2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000">
                <a:cs typeface="Calibri Light"/>
              </a:rPr>
              <a:t>Mojave</a:t>
            </a:r>
          </a:p>
        </p:txBody>
      </p:sp>
      <p:sp>
        <p:nvSpPr>
          <p:cNvPr id="3" name="Subtitle 2"/>
          <p:cNvSpPr>
            <a:spLocks noGrp="1"/>
          </p:cNvSpPr>
          <p:nvPr>
            <p:ph type="subTitle" idx="1"/>
          </p:nvPr>
        </p:nvSpPr>
        <p:spPr>
          <a:xfrm>
            <a:off x="7782910" y="5242675"/>
            <a:ext cx="4330262" cy="683284"/>
          </a:xfrm>
        </p:spPr>
        <p:txBody>
          <a:bodyPr vert="horz" lIns="91440" tIns="45720" rIns="91440" bIns="45720" rtlCol="0">
            <a:normAutofit/>
          </a:bodyPr>
          <a:lstStyle/>
          <a:p>
            <a:r>
              <a:rPr lang="en-US" sz="2000">
                <a:cs typeface="Calibri"/>
              </a:rPr>
              <a:t>By Estella</a:t>
            </a:r>
            <a:endParaRPr lang="en-US" sz="2000"/>
          </a:p>
        </p:txBody>
      </p:sp>
      <p:cxnSp>
        <p:nvCxnSpPr>
          <p:cNvPr id="27" name="Straight Connector 2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4" name="Picture 4" descr="A picture containing text, envelope, old, gallery&#10;&#10;Description automatically generated">
            <a:extLst>
              <a:ext uri="{FF2B5EF4-FFF2-40B4-BE49-F238E27FC236}">
                <a16:creationId xmlns:a16="http://schemas.microsoft.com/office/drawing/2014/main" id="{BD6996C9-9C49-D6E8-3462-8B2E685AB1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9900000">
            <a:off x="14314099" y="-3430563"/>
            <a:ext cx="2743199" cy="1843430"/>
          </a:xfrm>
          <a:prstGeom prst="rect">
            <a:avLst/>
          </a:prstGeom>
        </p:spPr>
      </p:pic>
      <p:sp>
        <p:nvSpPr>
          <p:cNvPr id="5" name="TextBox 4">
            <a:extLst>
              <a:ext uri="{FF2B5EF4-FFF2-40B4-BE49-F238E27FC236}">
                <a16:creationId xmlns:a16="http://schemas.microsoft.com/office/drawing/2014/main" id="{228979C6-3334-B751-4535-E52D96B6EC87}"/>
              </a:ext>
            </a:extLst>
          </p:cNvPr>
          <p:cNvSpPr txBox="1"/>
          <p:nvPr/>
        </p:nvSpPr>
        <p:spPr>
          <a:xfrm>
            <a:off x="13537721" y="2209112"/>
            <a:ext cx="2743200" cy="317500"/>
          </a:xfrm>
          <a:prstGeom prst="rect">
            <a:avLst/>
          </a:prstGeom>
        </p:spPr>
        <p:txBody>
          <a:bodyPr>
            <a:normAutofit/>
          </a:bodyPr>
          <a:lstStyle/>
          <a:p>
            <a:pPr>
              <a:lnSpc>
                <a:spcPct val="90000"/>
              </a:lnSpc>
              <a:spcAft>
                <a:spcPts val="600"/>
              </a:spcAft>
            </a:pPr>
            <a:r>
              <a:rPr lang="en-US" sz="800">
                <a:hlinkClick r:id="rId4"/>
              </a:rPr>
              <a:t>This Photo</a:t>
            </a:r>
            <a:r>
              <a:rPr lang="en-US" sz="800"/>
              <a:t> by Unknown author is licensed under </a:t>
            </a:r>
            <a:r>
              <a:rPr lang="en-US" sz="800">
                <a:hlinkClick r:id="rId5"/>
              </a:rPr>
              <a:t>CC BY</a:t>
            </a:r>
            <a:r>
              <a:rPr lang="en-US" sz="800"/>
              <a:t>.</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outdoor, sky, mountain, snow&#10;&#10;Description automatically generated">
            <a:extLst>
              <a:ext uri="{FF2B5EF4-FFF2-40B4-BE49-F238E27FC236}">
                <a16:creationId xmlns:a16="http://schemas.microsoft.com/office/drawing/2014/main" id="{BAEEAD35-6EA3-061A-0F41-66E37FA6096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0"/>
          <a:stretch/>
        </p:blipFill>
        <p:spPr>
          <a:xfrm>
            <a:off x="-1" y="10"/>
            <a:ext cx="12192000" cy="6857990"/>
          </a:xfrm>
          <a:prstGeom prst="rect">
            <a:avLst/>
          </a:prstGeom>
        </p:spPr>
      </p:pic>
      <p:sp>
        <p:nvSpPr>
          <p:cNvPr id="2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C677D86-086A-4C6A-7078-F8C706466B54}"/>
              </a:ext>
            </a:extLst>
          </p:cNvPr>
          <p:cNvSpPr>
            <a:spLocks noGrp="1"/>
          </p:cNvSpPr>
          <p:nvPr>
            <p:ph type="title"/>
          </p:nvPr>
        </p:nvSpPr>
        <p:spPr>
          <a:xfrm>
            <a:off x="709448" y="1913950"/>
            <a:ext cx="4204137" cy="1342754"/>
          </a:xfrm>
        </p:spPr>
        <p:txBody>
          <a:bodyPr>
            <a:normAutofit/>
          </a:bodyPr>
          <a:lstStyle/>
          <a:p>
            <a:pPr algn="ctr"/>
            <a:r>
              <a:rPr lang="en-US" sz="1700">
                <a:cs typeface="Calibri Light"/>
              </a:rPr>
              <a:t>                               </a:t>
            </a:r>
            <a:r>
              <a:rPr lang="en-US" sz="1700" b="1">
                <a:cs typeface="Calibri Light"/>
              </a:rPr>
              <a:t>Location </a:t>
            </a:r>
            <a:r>
              <a:rPr lang="en-US" sz="1700">
                <a:cs typeface="Calibri Light"/>
              </a:rPr>
              <a:t>                              </a:t>
            </a:r>
          </a:p>
        </p:txBody>
      </p:sp>
      <p:cxnSp>
        <p:nvCxnSpPr>
          <p:cNvPr id="23"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E317A2A2-7388-52B7-15ED-6561F692C2D9}"/>
              </a:ext>
            </a:extLst>
          </p:cNvPr>
          <p:cNvSpPr>
            <a:spLocks noGrp="1"/>
          </p:cNvSpPr>
          <p:nvPr>
            <p:ph idx="1"/>
          </p:nvPr>
        </p:nvSpPr>
        <p:spPr>
          <a:xfrm>
            <a:off x="525516" y="3417573"/>
            <a:ext cx="4593021" cy="2619839"/>
          </a:xfrm>
        </p:spPr>
        <p:txBody>
          <a:bodyPr vert="horz" lIns="91440" tIns="45720" rIns="91440" bIns="45720" rtlCol="0" anchor="ctr">
            <a:noAutofit/>
          </a:bodyPr>
          <a:lstStyle/>
          <a:p>
            <a:pPr marL="0" indent="0">
              <a:buNone/>
            </a:pPr>
            <a:r>
              <a:rPr lang="en-US" dirty="0">
                <a:cs typeface="Calibri"/>
              </a:rPr>
              <a:t>The Mojave tribe lived the southwestern part of California. The dessert tribe lived in the Mojave desert. Mojave people  lived in </a:t>
            </a:r>
            <a:r>
              <a:rPr lang="en-US">
                <a:cs typeface="Calibri"/>
              </a:rPr>
              <a:t>arid  deserts  but with rivers . </a:t>
            </a:r>
            <a:r>
              <a:rPr lang="en-US" dirty="0">
                <a:cs typeface="Calibri"/>
              </a:rPr>
              <a:t>Mojave tribe lived in southwestern Arizona and southwestern California. </a:t>
            </a:r>
          </a:p>
        </p:txBody>
      </p:sp>
      <p:sp>
        <p:nvSpPr>
          <p:cNvPr id="7" name="TextBox 6">
            <a:extLst>
              <a:ext uri="{FF2B5EF4-FFF2-40B4-BE49-F238E27FC236}">
                <a16:creationId xmlns:a16="http://schemas.microsoft.com/office/drawing/2014/main" id="{42C58830-688A-2198-822D-3469B22F4CC4}"/>
              </a:ext>
            </a:extLst>
          </p:cNvPr>
          <p:cNvSpPr txBox="1"/>
          <p:nvPr/>
        </p:nvSpPr>
        <p:spPr>
          <a:xfrm>
            <a:off x="9718245"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738187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ncient Hearth: Chumash Field Trip | Native american projects, California history projects ...">
            <a:extLst>
              <a:ext uri="{FF2B5EF4-FFF2-40B4-BE49-F238E27FC236}">
                <a16:creationId xmlns:a16="http://schemas.microsoft.com/office/drawing/2014/main" id="{C41B7327-6127-3D0C-7CAA-C2425ADB9B31}"/>
              </a:ext>
            </a:extLst>
          </p:cNvPr>
          <p:cNvPicPr>
            <a:picLocks noChangeAspect="1"/>
          </p:cNvPicPr>
          <p:nvPr/>
        </p:nvPicPr>
        <p:blipFill rotWithShape="1">
          <a:blip r:embed="rId2"/>
          <a:srcRect b="15414"/>
          <a:stretch/>
        </p:blipFill>
        <p:spPr>
          <a:xfrm>
            <a:off x="-704492" y="330689"/>
            <a:ext cx="12192000" cy="6857990"/>
          </a:xfrm>
          <a:prstGeom prst="rect">
            <a:avLst/>
          </a:prstGeom>
        </p:spPr>
      </p:pic>
      <p:sp>
        <p:nvSpPr>
          <p:cNvPr id="3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B4B4B07-C368-BFEE-2DE5-D6574F9474D5}"/>
              </a:ext>
            </a:extLst>
          </p:cNvPr>
          <p:cNvSpPr>
            <a:spLocks noGrp="1"/>
          </p:cNvSpPr>
          <p:nvPr>
            <p:ph type="title"/>
          </p:nvPr>
        </p:nvSpPr>
        <p:spPr>
          <a:xfrm>
            <a:off x="709448" y="1913950"/>
            <a:ext cx="4204137" cy="1342754"/>
          </a:xfrm>
        </p:spPr>
        <p:txBody>
          <a:bodyPr>
            <a:normAutofit/>
          </a:bodyPr>
          <a:lstStyle/>
          <a:p>
            <a:pPr algn="ctr"/>
            <a:r>
              <a:rPr lang="en-US" sz="2800">
                <a:cs typeface="Calibri Light"/>
              </a:rPr>
              <a:t>                                   Shelter</a:t>
            </a:r>
          </a:p>
        </p:txBody>
      </p:sp>
      <p:cxnSp>
        <p:nvCxnSpPr>
          <p:cNvPr id="37" name="Straight Connector 3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6C1949-99F2-A634-304B-5A07F6118078}"/>
              </a:ext>
            </a:extLst>
          </p:cNvPr>
          <p:cNvSpPr>
            <a:spLocks noGrp="1"/>
          </p:cNvSpPr>
          <p:nvPr>
            <p:ph idx="1"/>
          </p:nvPr>
        </p:nvSpPr>
        <p:spPr>
          <a:xfrm>
            <a:off x="525516" y="3417573"/>
            <a:ext cx="4593021" cy="2619839"/>
          </a:xfrm>
        </p:spPr>
        <p:txBody>
          <a:bodyPr vert="horz" lIns="91440" tIns="45720" rIns="91440" bIns="45720" rtlCol="0" anchor="ctr">
            <a:noAutofit/>
          </a:bodyPr>
          <a:lstStyle/>
          <a:p>
            <a:pPr marL="0" indent="0">
              <a:buNone/>
            </a:pPr>
            <a:r>
              <a:rPr lang="en-US" sz="2400" dirty="0">
                <a:cs typeface="Calibri" panose="020F0502020204030204"/>
              </a:rPr>
              <a:t>The homes of the Mojave tribe protected them from the environment  Mojave people built two different types of houses one for the warm and one for the cold. They built very simple houses that were made of   grass or bush . Houses made in this desert tribe were usually just shade roofs and 6 poles.</a:t>
            </a:r>
            <a:endParaRPr lang="en-US" sz="2400" dirty="0">
              <a:ea typeface="Calibri"/>
              <a:cs typeface="Calibri" panose="020F0502020204030204"/>
            </a:endParaRPr>
          </a:p>
        </p:txBody>
      </p:sp>
    </p:spTree>
    <p:extLst>
      <p:ext uri="{BB962C8B-B14F-4D97-AF65-F5344CB8AC3E}">
        <p14:creationId xmlns:p14="http://schemas.microsoft.com/office/powerpoint/2010/main" val="98385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21">
            <a:extLst>
              <a:ext uri="{FF2B5EF4-FFF2-40B4-BE49-F238E27FC236}">
                <a16:creationId xmlns:a16="http://schemas.microsoft.com/office/drawing/2014/main" id="{FA511026-8542-4AC0-9F06-134A7085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6"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mammal, skunk, ground, cat&#10;&#10;Description automatically generated">
            <a:extLst>
              <a:ext uri="{FF2B5EF4-FFF2-40B4-BE49-F238E27FC236}">
                <a16:creationId xmlns:a16="http://schemas.microsoft.com/office/drawing/2014/main" id="{0D46057B-37F6-636E-2020-37D5786B3FBE}"/>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11801" b="9528"/>
          <a:stretch/>
        </p:blipFill>
        <p:spPr>
          <a:xfrm>
            <a:off x="20" y="10"/>
            <a:ext cx="12191980" cy="6857990"/>
          </a:xfrm>
          <a:prstGeom prst="rect">
            <a:avLst/>
          </a:prstGeom>
        </p:spPr>
      </p:pic>
      <p:sp>
        <p:nvSpPr>
          <p:cNvPr id="2" name="Title 1">
            <a:extLst>
              <a:ext uri="{FF2B5EF4-FFF2-40B4-BE49-F238E27FC236}">
                <a16:creationId xmlns:a16="http://schemas.microsoft.com/office/drawing/2014/main" id="{C190D084-1A55-A4C8-577F-4B08B172B717}"/>
              </a:ext>
            </a:extLst>
          </p:cNvPr>
          <p:cNvSpPr>
            <a:spLocks noGrp="1"/>
          </p:cNvSpPr>
          <p:nvPr>
            <p:ph type="title"/>
          </p:nvPr>
        </p:nvSpPr>
        <p:spPr>
          <a:xfrm>
            <a:off x="971368" y="371719"/>
            <a:ext cx="6125964" cy="1906863"/>
          </a:xfrm>
        </p:spPr>
        <p:txBody>
          <a:bodyPr anchor="b">
            <a:normAutofit/>
          </a:bodyPr>
          <a:lstStyle/>
          <a:p>
            <a:r>
              <a:rPr lang="en-US" dirty="0">
                <a:cs typeface="Calibri Light"/>
              </a:rPr>
              <a:t>                                   Food</a:t>
            </a:r>
          </a:p>
        </p:txBody>
      </p:sp>
      <p:sp>
        <p:nvSpPr>
          <p:cNvPr id="3" name="Content Placeholder 2">
            <a:extLst>
              <a:ext uri="{FF2B5EF4-FFF2-40B4-BE49-F238E27FC236}">
                <a16:creationId xmlns:a16="http://schemas.microsoft.com/office/drawing/2014/main" id="{A49EFA19-B866-618B-CFA0-7336C6A39238}"/>
              </a:ext>
            </a:extLst>
          </p:cNvPr>
          <p:cNvSpPr>
            <a:spLocks noGrp="1"/>
          </p:cNvSpPr>
          <p:nvPr>
            <p:ph idx="1"/>
          </p:nvPr>
        </p:nvSpPr>
        <p:spPr>
          <a:xfrm>
            <a:off x="971368" y="2711395"/>
            <a:ext cx="4114801" cy="3465568"/>
          </a:xfrm>
        </p:spPr>
        <p:txBody>
          <a:bodyPr vert="horz" lIns="91440" tIns="45720" rIns="91440" bIns="45720" rtlCol="0" anchor="t">
            <a:normAutofit/>
          </a:bodyPr>
          <a:lstStyle/>
          <a:p>
            <a:r>
              <a:rPr lang="en-US" sz="2400" dirty="0">
                <a:cs typeface="Calibri"/>
              </a:rPr>
              <a:t>The Mojave used the land to find food  to survive. The Mojave  tribe ate fish if they lived by the Colorado river.   They Also were farmers  so they would eat their crops. They trapped animals like rabbits and skunks.    </a:t>
            </a:r>
            <a:endParaRPr lang="en-US" sz="2400" dirty="0">
              <a:ea typeface="Calibri"/>
              <a:cs typeface="Calibri"/>
            </a:endParaRPr>
          </a:p>
        </p:txBody>
      </p:sp>
      <p:pic>
        <p:nvPicPr>
          <p:cNvPr id="4" name="Picture 4">
            <a:extLst>
              <a:ext uri="{FF2B5EF4-FFF2-40B4-BE49-F238E27FC236}">
                <a16:creationId xmlns:a16="http://schemas.microsoft.com/office/drawing/2014/main" id="{41E8A45D-8F5D-993B-759E-E76CDACF810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7500" r="4006" b="-4"/>
          <a:stretch/>
        </p:blipFill>
        <p:spPr>
          <a:xfrm>
            <a:off x="8452963" y="3681463"/>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0" name="Picture 10" descr="A picture containing carrot, arthropod, vegetable, meat&#10;&#10;Description automatically generated">
            <a:extLst>
              <a:ext uri="{FF2B5EF4-FFF2-40B4-BE49-F238E27FC236}">
                <a16:creationId xmlns:a16="http://schemas.microsoft.com/office/drawing/2014/main" id="{C80705FC-4756-3392-8436-DFDBDE933CA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0055" r="13540" b="2"/>
          <a:stretch/>
        </p:blipFill>
        <p:spPr>
          <a:xfrm>
            <a:off x="5398281"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6" name="Picture 7">
            <a:extLst>
              <a:ext uri="{FF2B5EF4-FFF2-40B4-BE49-F238E27FC236}">
                <a16:creationId xmlns:a16="http://schemas.microsoft.com/office/drawing/2014/main" id="{BAEECEFF-0D75-D213-B673-9A8EF9CE68DB}"/>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996" r="1874" b="-3"/>
          <a:stretch/>
        </p:blipFill>
        <p:spPr>
          <a:xfrm>
            <a:off x="7621024" y="-3"/>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17" name="TextBox 16">
            <a:extLst>
              <a:ext uri="{FF2B5EF4-FFF2-40B4-BE49-F238E27FC236}">
                <a16:creationId xmlns:a16="http://schemas.microsoft.com/office/drawing/2014/main" id="{ECE509BB-5E9C-7064-8EA3-CAC7FA98C129}"/>
              </a:ext>
            </a:extLst>
          </p:cNvPr>
          <p:cNvSpPr txBox="1"/>
          <p:nvPr/>
        </p:nvSpPr>
        <p:spPr>
          <a:xfrm>
            <a:off x="4724400" y="4325938"/>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5" name="TextBox 4">
            <a:extLst>
              <a:ext uri="{FF2B5EF4-FFF2-40B4-BE49-F238E27FC236}">
                <a16:creationId xmlns:a16="http://schemas.microsoft.com/office/drawing/2014/main" id="{BA2AA9A8-DEC7-926F-4451-9335BF07B2DA}"/>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C58219F1-962C-8E05-E803-8E3D1F0A7BFD}"/>
              </a:ext>
            </a:extLst>
          </p:cNvPr>
          <p:cNvSpPr txBox="1"/>
          <p:nvPr/>
        </p:nvSpPr>
        <p:spPr>
          <a:xfrm>
            <a:off x="7384078"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1" name="TextBox 10">
            <a:extLst>
              <a:ext uri="{FF2B5EF4-FFF2-40B4-BE49-F238E27FC236}">
                <a16:creationId xmlns:a16="http://schemas.microsoft.com/office/drawing/2014/main" id="{D5E22744-A5BD-C6AC-E2D7-65B3AF59EA9D}"/>
              </a:ext>
            </a:extLst>
          </p:cNvPr>
          <p:cNvSpPr txBox="1"/>
          <p:nvPr/>
        </p:nvSpPr>
        <p:spPr>
          <a:xfrm>
            <a:off x="5170134"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446457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A5174-E532-324A-0932-AC84389921AB}"/>
              </a:ext>
            </a:extLst>
          </p:cNvPr>
          <p:cNvSpPr>
            <a:spLocks noGrp="1"/>
          </p:cNvSpPr>
          <p:nvPr>
            <p:ph type="title"/>
          </p:nvPr>
        </p:nvSpPr>
        <p:spPr>
          <a:xfrm>
            <a:off x="-509500" y="-534055"/>
            <a:ext cx="6125964" cy="1906863"/>
          </a:xfrm>
        </p:spPr>
        <p:txBody>
          <a:bodyPr anchor="b">
            <a:normAutofit/>
          </a:bodyPr>
          <a:lstStyle/>
          <a:p>
            <a:r>
              <a:rPr lang="en-US" sz="2400" dirty="0">
                <a:cs typeface="Calibri Light"/>
              </a:rPr>
              <a:t>                              </a:t>
            </a:r>
            <a:r>
              <a:rPr lang="en-US" sz="4000" dirty="0">
                <a:solidFill>
                  <a:schemeClr val="accent2"/>
                </a:solidFill>
                <a:latin typeface="Bahnschrift"/>
                <a:cs typeface="Calibri Light"/>
              </a:rPr>
              <a:t>  </a:t>
            </a:r>
            <a:r>
              <a:rPr lang="en-US" sz="4000" dirty="0">
                <a:latin typeface="Bahnschrift"/>
                <a:cs typeface="Calibri Light"/>
              </a:rPr>
              <a:t> Culture</a:t>
            </a:r>
            <a:r>
              <a:rPr lang="en-US" sz="4000" dirty="0">
                <a:solidFill>
                  <a:schemeClr val="accent2"/>
                </a:solidFill>
                <a:latin typeface="Bahnschrift"/>
                <a:cs typeface="Calibri Light"/>
              </a:rPr>
              <a:t>   </a:t>
            </a:r>
            <a:r>
              <a:rPr lang="en-US" sz="2400" dirty="0">
                <a:cs typeface="Calibri Light"/>
              </a:rPr>
              <a:t>                                </a:t>
            </a:r>
          </a:p>
        </p:txBody>
      </p:sp>
      <p:sp>
        <p:nvSpPr>
          <p:cNvPr id="3" name="Content Placeholder 2">
            <a:extLst>
              <a:ext uri="{FF2B5EF4-FFF2-40B4-BE49-F238E27FC236}">
                <a16:creationId xmlns:a16="http://schemas.microsoft.com/office/drawing/2014/main" id="{19041DCD-9FED-512B-62AB-1FB56253E9E2}"/>
              </a:ext>
            </a:extLst>
          </p:cNvPr>
          <p:cNvSpPr>
            <a:spLocks noGrp="1"/>
          </p:cNvSpPr>
          <p:nvPr>
            <p:ph idx="1"/>
          </p:nvPr>
        </p:nvSpPr>
        <p:spPr>
          <a:xfrm>
            <a:off x="425028" y="1618716"/>
            <a:ext cx="3999783" cy="3465568"/>
          </a:xfrm>
        </p:spPr>
        <p:txBody>
          <a:bodyPr vert="horz" lIns="91440" tIns="45720" rIns="91440" bIns="45720" rtlCol="0" anchor="t">
            <a:noAutofit/>
          </a:bodyPr>
          <a:lstStyle/>
          <a:p>
            <a:r>
              <a:rPr lang="en-US" sz="2400" dirty="0">
                <a:latin typeface="Sitka Text"/>
                <a:cs typeface="Calibri"/>
              </a:rPr>
              <a:t>The culture of the Mojave is unique and interesting. Mojave people didn’t need to wear much clothing. The Mojave people </a:t>
            </a:r>
            <a:r>
              <a:rPr lang="en-US" sz="2400">
                <a:latin typeface="Sitka Text"/>
                <a:cs typeface="Calibri"/>
              </a:rPr>
              <a:t>speak Yuman</a:t>
            </a:r>
            <a:r>
              <a:rPr lang="en-US" sz="2400" dirty="0">
                <a:latin typeface="Sitka Text"/>
                <a:cs typeface="Calibri"/>
              </a:rPr>
              <a:t> which is spoken by some southwestern tribes. Even with their knowledge of how to use the land they believed rain dances would help bring the rain they needed to grow their crops.  </a:t>
            </a:r>
          </a:p>
        </p:txBody>
      </p:sp>
      <p:pic>
        <p:nvPicPr>
          <p:cNvPr id="7" name="Picture 7" descr="Rain Drops · Free Stock Photo">
            <a:extLst>
              <a:ext uri="{FF2B5EF4-FFF2-40B4-BE49-F238E27FC236}">
                <a16:creationId xmlns:a16="http://schemas.microsoft.com/office/drawing/2014/main" id="{83C3453E-3F1F-9027-27D6-BB8664988E45}"/>
              </a:ext>
            </a:extLst>
          </p:cNvPr>
          <p:cNvPicPr>
            <a:picLocks noChangeAspect="1"/>
          </p:cNvPicPr>
          <p:nvPr/>
        </p:nvPicPr>
        <p:blipFill rotWithShape="1">
          <a:blip r:embed="rId2"/>
          <a:srcRect l="13327" r="6438" b="-4"/>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8" name="Picture 8">
            <a:extLst>
              <a:ext uri="{FF2B5EF4-FFF2-40B4-BE49-F238E27FC236}">
                <a16:creationId xmlns:a16="http://schemas.microsoft.com/office/drawing/2014/main" id="{893A2992-31F3-747D-6683-5F84B027FE8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70" r="6703" b="-4"/>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9" name="TextBox 8">
            <a:extLst>
              <a:ext uri="{FF2B5EF4-FFF2-40B4-BE49-F238E27FC236}">
                <a16:creationId xmlns:a16="http://schemas.microsoft.com/office/drawing/2014/main" id="{73D03791-2D67-D792-7A16-D437DDAC5514}"/>
              </a:ext>
            </a:extLst>
          </p:cNvPr>
          <p:cNvSpPr txBox="1"/>
          <p:nvPr/>
        </p:nvSpPr>
        <p:spPr>
          <a:xfrm>
            <a:off x="7504302"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941961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ojave Desert Sunrise - Outdoor Photographer">
            <a:extLst>
              <a:ext uri="{FF2B5EF4-FFF2-40B4-BE49-F238E27FC236}">
                <a16:creationId xmlns:a16="http://schemas.microsoft.com/office/drawing/2014/main" id="{CE120C44-C6A9-CCEE-27BD-41B6C60D941E}"/>
              </a:ext>
            </a:extLst>
          </p:cNvPr>
          <p:cNvPicPr>
            <a:picLocks noGrp="1" noChangeAspect="1"/>
          </p:cNvPicPr>
          <p:nvPr>
            <p:ph idx="1"/>
          </p:nvPr>
        </p:nvPicPr>
        <p:blipFill rotWithShape="1">
          <a:blip r:embed="rId2"/>
          <a:srcRect t="15413"/>
          <a:stretch/>
        </p:blipFill>
        <p:spPr>
          <a:xfrm>
            <a:off x="86284" y="-100631"/>
            <a:ext cx="12191980" cy="6857990"/>
          </a:xfrm>
          <a:prstGeom prst="rect">
            <a:avLst/>
          </a:prstGeom>
        </p:spPr>
      </p:pic>
      <p:sp>
        <p:nvSpPr>
          <p:cNvPr id="36" name="Rectangle 3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8A2F7C-EB1F-8EE2-3E47-3AB7DD300183}"/>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t>
            </a:r>
          </a:p>
        </p:txBody>
      </p:sp>
      <p:cxnSp>
        <p:nvCxnSpPr>
          <p:cNvPr id="38" name="Straight Connector 3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777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Mojave</vt:lpstr>
      <vt:lpstr>                               Location                               </vt:lpstr>
      <vt:lpstr>                                   Shelter</vt:lpstr>
      <vt:lpstr>                                   Food</vt:lpstr>
      <vt:lpstr>                                 Culture                                   </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646</cp:revision>
  <dcterms:created xsi:type="dcterms:W3CDTF">2023-01-10T21:48:59Z</dcterms:created>
  <dcterms:modified xsi:type="dcterms:W3CDTF">2023-04-20T21:34:26Z</dcterms:modified>
</cp:coreProperties>
</file>