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33B360A-CC59-4BF7-88F3-98981B0A62C0}" type="slidenum">
              <a:rPr lang="en-US" altLang="en-US"/>
              <a:pPr/>
              <a:t>‹#›</a:t>
            </a:fld>
            <a:endParaRPr lang="en-US" altLang="en-US"/>
          </a:p>
        </p:txBody>
      </p:sp>
    </p:spTree>
    <p:extLst>
      <p:ext uri="{BB962C8B-B14F-4D97-AF65-F5344CB8AC3E}">
        <p14:creationId xmlns:p14="http://schemas.microsoft.com/office/powerpoint/2010/main" val="26357137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33D926-C44A-4496-B1A6-9B0E8ABC6B22}" type="slidenum">
              <a:rPr lang="en-US" altLang="en-US"/>
              <a:pPr/>
              <a:t>2</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en-US"/>
              <a:t>http://www.mcgrigors.com/practice/public_policy/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45B394-A28A-49D8-BF84-840748FD495B}" type="slidenum">
              <a:rPr lang="en-US" altLang="en-US"/>
              <a:pPr/>
              <a:t>11</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ltLang="en-US"/>
              <a:t>http://www.miltontrainworks.com/MTW/services/KCC/images/K_tony_thumbs_up.jpg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0BF71-E538-468E-8B03-9D7EED5B21E3}" type="slidenum">
              <a:rPr lang="en-US" altLang="en-US"/>
              <a:pPr/>
              <a:t>12</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en-US"/>
              <a:t>http://luxor-xul.sourceforge.net/talk/jug-nov-2002/images/svg-shapes.jpg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ABFB8-7A65-4407-8F0B-414262A7ACE4}" type="slidenum">
              <a:rPr lang="en-US" altLang="en-US"/>
              <a:pPr/>
              <a:t>3</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ltLang="en-US"/>
              <a:t>http://www.thecemeteryproject.com/images/Famous%20Dead%20People/Warren,%20Earl%20-%20Arlington%20VA%202.JPG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0F53C-BEFD-4178-BD54-2463AEB70A34}" type="slidenum">
              <a:rPr lang="en-US" altLang="en-US"/>
              <a:pPr/>
              <a:t>4</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a:t>http://www.let.rug.nl/usa/images/sc/004_marshall.jpg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47A68E-8D30-4468-A405-33E0C2B27414}" type="slidenum">
              <a:rPr lang="en-US" altLang="en-US"/>
              <a:pPr/>
              <a:t>5</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ltLang="en-US"/>
              <a:t>http://www.woay.com/images/news/gavel%20and%20law%20books.jpg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75DCD-119E-4E80-BEC0-0D25D518FE78}" type="slidenum">
              <a:rPr lang="en-US" altLang="en-US"/>
              <a:pPr/>
              <a:t>6</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t>http://z.about.com/f/wiki/e/en/thumb/2/24/Ernesto_Miranda_2.jpg/200px-Ernesto_Miranda_2.jpg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D1090-D6EE-429E-A238-4259CA70BCC5}" type="slidenum">
              <a:rPr lang="en-US" altLang="en-US"/>
              <a:pPr/>
              <a:t>7</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ltLang="en-US"/>
              <a:t>http://www.ibiblio.org/hyperwar/USA/USA-E-Supreme/img/USA-E-Supreme-p205a.jpg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CF65B-05A5-41D0-B961-1A3928644FD6}" type="slidenum">
              <a:rPr lang="en-US" altLang="en-US"/>
              <a:pPr/>
              <a:t>8</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en-US"/>
              <a:t>http://www.top20mauritius.com/encyclopedia/images/thumb/e/e0/ExtinctDodoBird.jpeg/180px-ExtinctDodoBird.jpeg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37220-EA1B-4845-9813-570D141F0BE4}" type="slidenum">
              <a:rPr lang="en-US" altLang="en-US"/>
              <a:pPr/>
              <a:t>9</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a:t>http://personalwebs.coloradocollege.edu/~dhendrickson/Article%20Big%20Thumbs/FA%20American%20Foreign%20Policy.jpg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1A814-E210-4695-9F4E-845BA4664373}" type="slidenum">
              <a:rPr lang="en-US" altLang="en-US"/>
              <a:pPr/>
              <a:t>10</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ltLang="en-US"/>
              <a:t>http://www.sonitrolsarasota.com/resources/man-behind-bars.jpg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828BD350-1F0B-4E61-A06A-55194F69EE51}" type="slidenum">
              <a:rPr lang="en-US" altLang="en-US" smtClean="0"/>
              <a:pPr/>
              <a:t>‹#›</a:t>
            </a:fld>
            <a:endParaRPr lang="en-US" alt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863C61C-48F7-4BCD-8A43-35AA24D3BAEB}"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616BDE7-D558-4397-83B2-96FA8E21F82E}"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FCC2EFB-BD39-4AE1-96DE-9CDE9E1AF644}"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lt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A355A8F-5307-421D-A49A-272AAF09D471}" type="slidenum">
              <a:rPr lang="en-US" altLang="en-US" smtClean="0"/>
              <a:pPr/>
              <a:t>‹#›</a:t>
            </a:fld>
            <a:endParaRPr lang="en-US" alt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C47372D-C76C-4F5E-A4E2-EF22B99494BF}"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BAAAC53-ED20-4479-8A4B-40EA1B0EE578}"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531194D-08EA-4DE4-94F7-0E62348BBA6A}"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3FC25BBC-6217-41FD-932E-58AE411ACCF7}"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5FABADC-9081-46A4-A2D3-CFB283371CEF}" type="slidenum">
              <a:rPr lang="en-US" altLang="en-US" smtClean="0"/>
              <a:pPr/>
              <a:t>‹#›</a:t>
            </a:fld>
            <a:endParaRPr lang="en-US" alt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7E305A6-7F61-47EC-8760-A769E52FE2CD}" type="slidenum">
              <a:rPr lang="en-US" altLang="en-US" smtClean="0"/>
              <a:pPr/>
              <a:t>‹#›</a:t>
            </a:fld>
            <a:endParaRPr lang="en-US" alt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lt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6B1AEB7-D3A1-4F84-B7E0-340B50FF07F6}" type="slidenum">
              <a:rPr lang="en-US" altLang="en-US" smtClean="0"/>
              <a:pPr/>
              <a:t>‹#›</a:t>
            </a:fld>
            <a:endParaRPr lang="en-US" alt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audio" Target="../media/audio20.wav"/></Relationships>
</file>

<file path=ppt/slides/_rels/slide11.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audio" Target="../media/audio22.wav"/></Relationships>
</file>

<file path=ppt/slides/_rels/slide12.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audio" Target="../media/audio24.wav"/></Relationships>
</file>

<file path=ppt/slides/_rels/slide13.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25.wav"/><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audio" Target="../media/audio5.wav"/></Relationships>
</file>

<file path=ppt/slides/_rels/slide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audio" Target="../media/audio7.wav"/></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audio" Target="../media/audio9.wav"/></Relationships>
</file>

<file path=ppt/slides/_rels/slide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audio" Target="../media/audio11.wav"/></Relationships>
</file>

<file path=ppt/slides/_rels/slide7.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audio" Target="../media/audio15.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1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r>
              <a:rPr lang="en-US" altLang="en-US"/>
              <a:t>Ch 12 sec 2</a:t>
            </a:r>
          </a:p>
        </p:txBody>
      </p:sp>
      <p:sp>
        <p:nvSpPr>
          <p:cNvPr id="2050" name="Rectangle 2"/>
          <p:cNvSpPr>
            <a:spLocks noGrp="1" noChangeArrowheads="1"/>
          </p:cNvSpPr>
          <p:nvPr>
            <p:ph type="ctrTitle"/>
          </p:nvPr>
        </p:nvSpPr>
        <p:spPr/>
        <p:txBody>
          <a:bodyPr/>
          <a:lstStyle/>
          <a:p>
            <a:r>
              <a:rPr lang="en-US" altLang="en-US"/>
              <a:t>Shaping Public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from="(-#ppt_w/2)" to="(#ppt_x)" calcmode="lin" valueType="num">
                                      <p:cBhvr>
                                        <p:cTn id="7" dur="600" fill="hold">
                                          <p:stCondLst>
                                            <p:cond delay="0"/>
                                          </p:stCondLst>
                                        </p:cTn>
                                        <p:tgtEl>
                                          <p:spTgt spid="2050"/>
                                        </p:tgtEl>
                                        <p:attrNameLst>
                                          <p:attrName>ppt_x</p:attrName>
                                        </p:attrNameLst>
                                      </p:cBhvr>
                                    </p:anim>
                                    <p:anim from="0" to="-1.0" calcmode="lin" valueType="num">
                                      <p:cBhvr>
                                        <p:cTn id="8" dur="200" decel="50000" autoRev="1" fill="hold">
                                          <p:stCondLst>
                                            <p:cond delay="600"/>
                                          </p:stCondLst>
                                        </p:cTn>
                                        <p:tgtEl>
                                          <p:spTgt spid="2050"/>
                                        </p:tgtEl>
                                        <p:attrNameLst>
                                          <p:attrName>xshear</p:attrName>
                                        </p:attrNameLst>
                                      </p:cBhvr>
                                    </p:anim>
                                    <p:animScale>
                                      <p:cBhvr>
                                        <p:cTn id="9" dur="200" decel="100000" autoRev="1" fill="hold">
                                          <p:stCondLst>
                                            <p:cond delay="600"/>
                                          </p:stCondLst>
                                        </p:cTn>
                                        <p:tgtEl>
                                          <p:spTgt spid="2050"/>
                                        </p:tgtEl>
                                      </p:cBhvr>
                                      <p:from x="100000" y="100000"/>
                                      <p:to x="80000" y="100000"/>
                                    </p:animScale>
                                    <p:anim by="(#ppt_h/3+#ppt_w*0.1)" calcmode="lin" valueType="num">
                                      <p:cBhvr additive="sum">
                                        <p:cTn id="10" dur="200" decel="100000" autoRev="1" fill="hold">
                                          <p:stCondLst>
                                            <p:cond delay="600"/>
                                          </p:stCondLst>
                                        </p:cTn>
                                        <p:tgtEl>
                                          <p:spTgt spid="2050"/>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fade">
                                      <p:cBhvr>
                                        <p:cTn id="15" dur="1000"/>
                                        <p:tgtEl>
                                          <p:spTgt spid="2051">
                                            <p:txEl>
                                              <p:pRg st="0" end="0"/>
                                            </p:txEl>
                                          </p:spTgt>
                                        </p:tgtEl>
                                      </p:cBhvr>
                                    </p:animEffect>
                                    <p:anim calcmode="lin" valueType="num">
                                      <p:cBhvr>
                                        <p:cTn id="16"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05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5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II.  Limits on the Supreme Court</a:t>
            </a:r>
          </a:p>
        </p:txBody>
      </p:sp>
      <p:sp>
        <p:nvSpPr>
          <p:cNvPr id="12291" name="Rectangle 3"/>
          <p:cNvSpPr>
            <a:spLocks noGrp="1" noChangeArrowheads="1"/>
          </p:cNvSpPr>
          <p:nvPr>
            <p:ph idx="1"/>
          </p:nvPr>
        </p:nvSpPr>
        <p:spPr>
          <a:xfrm>
            <a:off x="457200" y="1600200"/>
            <a:ext cx="4572000" cy="4525963"/>
          </a:xfrm>
        </p:spPr>
        <p:txBody>
          <a:bodyPr/>
          <a:lstStyle/>
          <a:p>
            <a:pPr marL="609600" indent="-609600">
              <a:buFontTx/>
              <a:buAutoNum type="alphaUcPeriod" startAt="3"/>
            </a:pPr>
            <a:r>
              <a:rPr lang="en-US" altLang="en-US"/>
              <a:t>Civil liberty cases make up the largest number of Court cases; appeals from prisoners comprise about 25 percent of its cases.</a:t>
            </a:r>
          </a:p>
          <a:p>
            <a:pPr marL="609600" indent="-609600">
              <a:buFontTx/>
              <a:buNone/>
            </a:pPr>
            <a:endParaRPr lang="en-US" altLang="en-US"/>
          </a:p>
        </p:txBody>
      </p:sp>
      <p:pic>
        <p:nvPicPr>
          <p:cNvPr id="12293" name="Picture 5" descr="man-behind-b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133600"/>
            <a:ext cx="3352800" cy="3138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1000" fill="hold"/>
                                        <p:tgtEl>
                                          <p:spTgt spid="122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2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29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nothing.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12293"/>
                                        </p:tgtEl>
                                        <p:attrNameLst>
                                          <p:attrName>style.visibility</p:attrName>
                                        </p:attrNameLst>
                                      </p:cBhvr>
                                      <p:to>
                                        <p:strVal val="visible"/>
                                      </p:to>
                                    </p:set>
                                    <p:animEffect transition="in" filter="wipe(down)">
                                      <p:cBhvr>
                                        <p:cTn id="14" dur="580">
                                          <p:stCondLst>
                                            <p:cond delay="0"/>
                                          </p:stCondLst>
                                        </p:cTn>
                                        <p:tgtEl>
                                          <p:spTgt spid="12293"/>
                                        </p:tgtEl>
                                      </p:cBhvr>
                                    </p:animEffect>
                                    <p:anim calcmode="lin" valueType="num">
                                      <p:cBhvr>
                                        <p:cTn id="15" dur="1822" tmFilter="0,0; 0.14,0.36; 0.43,0.73; 0.71,0.91; 1.0,1.0">
                                          <p:stCondLst>
                                            <p:cond delay="0"/>
                                          </p:stCondLst>
                                        </p:cTn>
                                        <p:tgtEl>
                                          <p:spTgt spid="1229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29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29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29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293"/>
                                        </p:tgtEl>
                                        <p:attrNameLst>
                                          <p:attrName>ppt_y</p:attrName>
                                        </p:attrNameLst>
                                      </p:cBhvr>
                                      <p:tavLst>
                                        <p:tav tm="0" fmla="#ppt_y-sin(pi*$)/81">
                                          <p:val>
                                            <p:fltVal val="0"/>
                                          </p:val>
                                        </p:tav>
                                        <p:tav tm="100000">
                                          <p:val>
                                            <p:fltVal val="1"/>
                                          </p:val>
                                        </p:tav>
                                      </p:tavLst>
                                    </p:anim>
                                    <p:animScale>
                                      <p:cBhvr>
                                        <p:cTn id="20" dur="26">
                                          <p:stCondLst>
                                            <p:cond delay="650"/>
                                          </p:stCondLst>
                                        </p:cTn>
                                        <p:tgtEl>
                                          <p:spTgt spid="12293"/>
                                        </p:tgtEl>
                                      </p:cBhvr>
                                      <p:to x="100000" y="60000"/>
                                    </p:animScale>
                                    <p:animScale>
                                      <p:cBhvr>
                                        <p:cTn id="21" dur="166" decel="50000">
                                          <p:stCondLst>
                                            <p:cond delay="676"/>
                                          </p:stCondLst>
                                        </p:cTn>
                                        <p:tgtEl>
                                          <p:spTgt spid="12293"/>
                                        </p:tgtEl>
                                      </p:cBhvr>
                                      <p:to x="100000" y="100000"/>
                                    </p:animScale>
                                    <p:animScale>
                                      <p:cBhvr>
                                        <p:cTn id="22" dur="26">
                                          <p:stCondLst>
                                            <p:cond delay="1312"/>
                                          </p:stCondLst>
                                        </p:cTn>
                                        <p:tgtEl>
                                          <p:spTgt spid="12293"/>
                                        </p:tgtEl>
                                      </p:cBhvr>
                                      <p:to x="100000" y="80000"/>
                                    </p:animScale>
                                    <p:animScale>
                                      <p:cBhvr>
                                        <p:cTn id="23" dur="166" decel="50000">
                                          <p:stCondLst>
                                            <p:cond delay="1338"/>
                                          </p:stCondLst>
                                        </p:cTn>
                                        <p:tgtEl>
                                          <p:spTgt spid="12293"/>
                                        </p:tgtEl>
                                      </p:cBhvr>
                                      <p:to x="100000" y="100000"/>
                                    </p:animScale>
                                    <p:animScale>
                                      <p:cBhvr>
                                        <p:cTn id="24" dur="26">
                                          <p:stCondLst>
                                            <p:cond delay="1642"/>
                                          </p:stCondLst>
                                        </p:cTn>
                                        <p:tgtEl>
                                          <p:spTgt spid="12293"/>
                                        </p:tgtEl>
                                      </p:cBhvr>
                                      <p:to x="100000" y="90000"/>
                                    </p:animScale>
                                    <p:animScale>
                                      <p:cBhvr>
                                        <p:cTn id="25" dur="166" decel="50000">
                                          <p:stCondLst>
                                            <p:cond delay="1668"/>
                                          </p:stCondLst>
                                        </p:cTn>
                                        <p:tgtEl>
                                          <p:spTgt spid="12293"/>
                                        </p:tgtEl>
                                      </p:cBhvr>
                                      <p:to x="100000" y="100000"/>
                                    </p:animScale>
                                    <p:animScale>
                                      <p:cBhvr>
                                        <p:cTn id="26" dur="26">
                                          <p:stCondLst>
                                            <p:cond delay="1808"/>
                                          </p:stCondLst>
                                        </p:cTn>
                                        <p:tgtEl>
                                          <p:spTgt spid="12293"/>
                                        </p:tgtEl>
                                      </p:cBhvr>
                                      <p:to x="100000" y="95000"/>
                                    </p:animScale>
                                    <p:animScale>
                                      <p:cBhvr>
                                        <p:cTn id="27" dur="166" decel="50000">
                                          <p:stCondLst>
                                            <p:cond delay="1834"/>
                                          </p:stCondLst>
                                        </p:cTn>
                                        <p:tgtEl>
                                          <p:spTgt spid="12293"/>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4" name="Br_pa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II.  Limits on the Supreme Court</a:t>
            </a:r>
          </a:p>
        </p:txBody>
      </p:sp>
      <p:sp>
        <p:nvSpPr>
          <p:cNvPr id="13315" name="Rectangle 3"/>
          <p:cNvSpPr>
            <a:spLocks noGrp="1" noChangeArrowheads="1"/>
          </p:cNvSpPr>
          <p:nvPr>
            <p:ph idx="1"/>
          </p:nvPr>
        </p:nvSpPr>
        <p:spPr>
          <a:xfrm>
            <a:off x="0" y="1600200"/>
            <a:ext cx="5638800" cy="4953000"/>
          </a:xfrm>
        </p:spPr>
        <p:txBody>
          <a:bodyPr/>
          <a:lstStyle/>
          <a:p>
            <a:pPr marL="609600" indent="-609600">
              <a:lnSpc>
                <a:spcPct val="90000"/>
              </a:lnSpc>
              <a:buFontTx/>
              <a:buAutoNum type="alphaUcPeriod" startAt="4"/>
            </a:pPr>
            <a:r>
              <a:rPr lang="en-US" altLang="en-US"/>
              <a:t>By its rules and customs, the Court hears only cases where its decision will make a difference, not merely those which decide a point of law.  Plaintiffs must have suffered real harm, or cases must involve a federal question.  The Court will not decide political issues.</a:t>
            </a:r>
          </a:p>
        </p:txBody>
      </p:sp>
      <p:pic>
        <p:nvPicPr>
          <p:cNvPr id="13319" name="Picture 7" descr="K_tony_thumbs_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057400"/>
            <a:ext cx="3417888" cy="3910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1000" fill="hold"/>
                                        <p:tgtEl>
                                          <p:spTgt spid="133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3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pop1.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13319"/>
                                        </p:tgtEl>
                                        <p:attrNameLst>
                                          <p:attrName>style.visibility</p:attrName>
                                        </p:attrNameLst>
                                      </p:cBhvr>
                                      <p:to>
                                        <p:strVal val="visible"/>
                                      </p:to>
                                    </p:set>
                                    <p:animEffect transition="in" filter="wipe(down)">
                                      <p:cBhvr>
                                        <p:cTn id="14" dur="580">
                                          <p:stCondLst>
                                            <p:cond delay="0"/>
                                          </p:stCondLst>
                                        </p:cTn>
                                        <p:tgtEl>
                                          <p:spTgt spid="13319"/>
                                        </p:tgtEl>
                                      </p:cBhvr>
                                    </p:animEffect>
                                    <p:anim calcmode="lin" valueType="num">
                                      <p:cBhvr>
                                        <p:cTn id="15" dur="1822" tmFilter="0,0; 0.14,0.36; 0.43,0.73; 0.71,0.91; 1.0,1.0">
                                          <p:stCondLst>
                                            <p:cond delay="0"/>
                                          </p:stCondLst>
                                        </p:cTn>
                                        <p:tgtEl>
                                          <p:spTgt spid="1331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31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31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31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319"/>
                                        </p:tgtEl>
                                        <p:attrNameLst>
                                          <p:attrName>ppt_y</p:attrName>
                                        </p:attrNameLst>
                                      </p:cBhvr>
                                      <p:tavLst>
                                        <p:tav tm="0" fmla="#ppt_y-sin(pi*$)/81">
                                          <p:val>
                                            <p:fltVal val="0"/>
                                          </p:val>
                                        </p:tav>
                                        <p:tav tm="100000">
                                          <p:val>
                                            <p:fltVal val="1"/>
                                          </p:val>
                                        </p:tav>
                                      </p:tavLst>
                                    </p:anim>
                                    <p:animScale>
                                      <p:cBhvr>
                                        <p:cTn id="20" dur="26">
                                          <p:stCondLst>
                                            <p:cond delay="650"/>
                                          </p:stCondLst>
                                        </p:cTn>
                                        <p:tgtEl>
                                          <p:spTgt spid="13319"/>
                                        </p:tgtEl>
                                      </p:cBhvr>
                                      <p:to x="100000" y="60000"/>
                                    </p:animScale>
                                    <p:animScale>
                                      <p:cBhvr>
                                        <p:cTn id="21" dur="166" decel="50000">
                                          <p:stCondLst>
                                            <p:cond delay="676"/>
                                          </p:stCondLst>
                                        </p:cTn>
                                        <p:tgtEl>
                                          <p:spTgt spid="13319"/>
                                        </p:tgtEl>
                                      </p:cBhvr>
                                      <p:to x="100000" y="100000"/>
                                    </p:animScale>
                                    <p:animScale>
                                      <p:cBhvr>
                                        <p:cTn id="22" dur="26">
                                          <p:stCondLst>
                                            <p:cond delay="1312"/>
                                          </p:stCondLst>
                                        </p:cTn>
                                        <p:tgtEl>
                                          <p:spTgt spid="13319"/>
                                        </p:tgtEl>
                                      </p:cBhvr>
                                      <p:to x="100000" y="80000"/>
                                    </p:animScale>
                                    <p:animScale>
                                      <p:cBhvr>
                                        <p:cTn id="23" dur="166" decel="50000">
                                          <p:stCondLst>
                                            <p:cond delay="1338"/>
                                          </p:stCondLst>
                                        </p:cTn>
                                        <p:tgtEl>
                                          <p:spTgt spid="13319"/>
                                        </p:tgtEl>
                                      </p:cBhvr>
                                      <p:to x="100000" y="100000"/>
                                    </p:animScale>
                                    <p:animScale>
                                      <p:cBhvr>
                                        <p:cTn id="24" dur="26">
                                          <p:stCondLst>
                                            <p:cond delay="1642"/>
                                          </p:stCondLst>
                                        </p:cTn>
                                        <p:tgtEl>
                                          <p:spTgt spid="13319"/>
                                        </p:tgtEl>
                                      </p:cBhvr>
                                      <p:to x="100000" y="90000"/>
                                    </p:animScale>
                                    <p:animScale>
                                      <p:cBhvr>
                                        <p:cTn id="25" dur="166" decel="50000">
                                          <p:stCondLst>
                                            <p:cond delay="1668"/>
                                          </p:stCondLst>
                                        </p:cTn>
                                        <p:tgtEl>
                                          <p:spTgt spid="13319"/>
                                        </p:tgtEl>
                                      </p:cBhvr>
                                      <p:to x="100000" y="100000"/>
                                    </p:animScale>
                                    <p:animScale>
                                      <p:cBhvr>
                                        <p:cTn id="26" dur="26">
                                          <p:stCondLst>
                                            <p:cond delay="1808"/>
                                          </p:stCondLst>
                                        </p:cTn>
                                        <p:tgtEl>
                                          <p:spTgt spid="13319"/>
                                        </p:tgtEl>
                                      </p:cBhvr>
                                      <p:to x="100000" y="95000"/>
                                    </p:animScale>
                                    <p:animScale>
                                      <p:cBhvr>
                                        <p:cTn id="27" dur="166" decel="50000">
                                          <p:stCondLst>
                                            <p:cond delay="1834"/>
                                          </p:stCondLst>
                                        </p:cTn>
                                        <p:tgtEl>
                                          <p:spTgt spid="13319"/>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4" name="berr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II.  Limits on the Supreme Court</a:t>
            </a:r>
          </a:p>
        </p:txBody>
      </p:sp>
      <p:sp>
        <p:nvSpPr>
          <p:cNvPr id="14339" name="Rectangle 3"/>
          <p:cNvSpPr>
            <a:spLocks noGrp="1" noChangeArrowheads="1"/>
          </p:cNvSpPr>
          <p:nvPr>
            <p:ph idx="1"/>
          </p:nvPr>
        </p:nvSpPr>
        <p:spPr>
          <a:xfrm>
            <a:off x="0" y="1600200"/>
            <a:ext cx="5029200" cy="4525963"/>
          </a:xfrm>
        </p:spPr>
        <p:txBody>
          <a:bodyPr>
            <a:normAutofit lnSpcReduction="10000"/>
          </a:bodyPr>
          <a:lstStyle/>
          <a:p>
            <a:pPr marL="609600" indent="-609600">
              <a:buFontTx/>
              <a:buAutoNum type="alphaUcPeriod" startAt="5"/>
            </a:pPr>
            <a:r>
              <a:rPr lang="en-US" altLang="en-US" sz="2800"/>
              <a:t>Since the Court can decide only those cases that come to it from elsewhere in the legal system, events beyond the Court’s control shape its agenda.  The Court may signal its interest in a subject by taking on a specific case.</a:t>
            </a:r>
          </a:p>
        </p:txBody>
      </p:sp>
      <p:pic>
        <p:nvPicPr>
          <p:cNvPr id="14341" name="Picture 5" descr="svg-shap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057400"/>
            <a:ext cx="3886200" cy="382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iqover30.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fade">
                                      <p:cBhvr>
                                        <p:cTn id="12" dur="1000"/>
                                        <p:tgtEl>
                                          <p:spTgt spid="14341"/>
                                        </p:tgtEl>
                                      </p:cBhvr>
                                    </p:animEffect>
                                    <p:anim calcmode="lin" valueType="num">
                                      <p:cBhvr>
                                        <p:cTn id="13" dur="1000" fill="hold"/>
                                        <p:tgtEl>
                                          <p:spTgt spid="14341"/>
                                        </p:tgtEl>
                                        <p:attrNameLst>
                                          <p:attrName>ppt_x</p:attrName>
                                        </p:attrNameLst>
                                      </p:cBhvr>
                                      <p:tavLst>
                                        <p:tav tm="0">
                                          <p:val>
                                            <p:strVal val="#ppt_x"/>
                                          </p:val>
                                        </p:tav>
                                        <p:tav tm="100000">
                                          <p:val>
                                            <p:strVal val="#ppt_x"/>
                                          </p:val>
                                        </p:tav>
                                      </p:tavLst>
                                    </p:anim>
                                    <p:anim calcmode="lin" valueType="num">
                                      <p:cBhvr>
                                        <p:cTn id="14" dur="900" decel="100000" fill="hold"/>
                                        <p:tgtEl>
                                          <p:spTgt spid="1434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434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platitud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II.  Limits on the Supreme Court</a:t>
            </a:r>
          </a:p>
        </p:txBody>
      </p:sp>
      <p:sp>
        <p:nvSpPr>
          <p:cNvPr id="15363" name="Rectangle 3"/>
          <p:cNvSpPr>
            <a:spLocks noGrp="1" noChangeArrowheads="1"/>
          </p:cNvSpPr>
          <p:nvPr>
            <p:ph idx="1"/>
          </p:nvPr>
        </p:nvSpPr>
        <p:spPr>
          <a:xfrm>
            <a:off x="0" y="1600200"/>
            <a:ext cx="4495800" cy="4525963"/>
          </a:xfrm>
        </p:spPr>
        <p:txBody>
          <a:bodyPr/>
          <a:lstStyle/>
          <a:p>
            <a:pPr marL="609600" indent="-609600">
              <a:buFontTx/>
              <a:buAutoNum type="alphaUcPeriod" startAt="6"/>
            </a:pPr>
            <a:r>
              <a:rPr lang="en-US" altLang="en-US"/>
              <a:t>The Court’s power to shape public policy also is limited by its own limited ability to enforce its decisions.  Noncompliance by other courts also is difficult to monitor.</a:t>
            </a:r>
          </a:p>
        </p:txBody>
      </p:sp>
      <p:pic>
        <p:nvPicPr>
          <p:cNvPr id="15365" name="Picture 5" descr="police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057400"/>
            <a:ext cx="2968625" cy="361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palmsitc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p:cTn id="13" dur="500" fill="hold"/>
                                        <p:tgtEl>
                                          <p:spTgt spid="15365"/>
                                        </p:tgtEl>
                                        <p:attrNameLst>
                                          <p:attrName>ppt_w</p:attrName>
                                        </p:attrNameLst>
                                      </p:cBhvr>
                                      <p:tavLst>
                                        <p:tav tm="0">
                                          <p:val>
                                            <p:strVal val="#ppt_w*0.05"/>
                                          </p:val>
                                        </p:tav>
                                        <p:tav tm="100000">
                                          <p:val>
                                            <p:strVal val="#ppt_w"/>
                                          </p:val>
                                        </p:tav>
                                      </p:tavLst>
                                    </p:anim>
                                    <p:anim calcmode="lin" valueType="num">
                                      <p:cBhvr>
                                        <p:cTn id="14" dur="500" fill="hold"/>
                                        <p:tgtEl>
                                          <p:spTgt spid="15365"/>
                                        </p:tgtEl>
                                        <p:attrNameLst>
                                          <p:attrName>ppt_h</p:attrName>
                                        </p:attrNameLst>
                                      </p:cBhvr>
                                      <p:tavLst>
                                        <p:tav tm="0">
                                          <p:val>
                                            <p:strVal val="#ppt_h"/>
                                          </p:val>
                                        </p:tav>
                                        <p:tav tm="100000">
                                          <p:val>
                                            <p:strVal val="#ppt_h"/>
                                          </p:val>
                                        </p:tav>
                                      </p:tavLst>
                                    </p:anim>
                                    <p:anim calcmode="lin" valueType="num">
                                      <p:cBhvr>
                                        <p:cTn id="15" dur="500" fill="hold"/>
                                        <p:tgtEl>
                                          <p:spTgt spid="15365"/>
                                        </p:tgtEl>
                                        <p:attrNameLst>
                                          <p:attrName>ppt_x</p:attrName>
                                        </p:attrNameLst>
                                      </p:cBhvr>
                                      <p:tavLst>
                                        <p:tav tm="0">
                                          <p:val>
                                            <p:strVal val="#ppt_x-.2"/>
                                          </p:val>
                                        </p:tav>
                                        <p:tav tm="100000">
                                          <p:val>
                                            <p:strVal val="#ppt_x"/>
                                          </p:val>
                                        </p:tav>
                                      </p:tavLst>
                                    </p:anim>
                                    <p:anim calcmode="lin" valueType="num">
                                      <p:cBhvr>
                                        <p:cTn id="16" dur="500" fill="hold"/>
                                        <p:tgtEl>
                                          <p:spTgt spid="15365"/>
                                        </p:tgtEl>
                                        <p:attrNameLst>
                                          <p:attrName>ppt_y</p:attrName>
                                        </p:attrNameLst>
                                      </p:cBhvr>
                                      <p:tavLst>
                                        <p:tav tm="0">
                                          <p:val>
                                            <p:strVal val="#ppt_y"/>
                                          </p:val>
                                        </p:tav>
                                        <p:tav tm="100000">
                                          <p:val>
                                            <p:strVal val="#ppt_y"/>
                                          </p:val>
                                        </p:tav>
                                      </p:tavLst>
                                    </p:anim>
                                    <p:animEffect transition="in" filter="fade">
                                      <p:cBhvr>
                                        <p:cTn id="17" dur="500"/>
                                        <p:tgtEl>
                                          <p:spTgt spid="15365"/>
                                        </p:tgtEl>
                                      </p:cBhvr>
                                    </p:animEffect>
                                  </p:childTnLst>
                                  <p:subTnLst>
                                    <p:audio>
                                      <p:cMediaNode>
                                        <p:cTn display="0" masterRel="sameClick">
                                          <p:stCondLst>
                                            <p:cond evt="begin" delay="0">
                                              <p:tn val="11"/>
                                            </p:cond>
                                          </p:stCondLst>
                                          <p:endCondLst>
                                            <p:cond evt="onStopAudio" delay="0">
                                              <p:tgtEl>
                                                <p:sldTgt/>
                                              </p:tgtEl>
                                            </p:cond>
                                          </p:endCondLst>
                                        </p:cTn>
                                        <p:tgtEl>
                                          <p:sndTgt r:embed="rId3" name="withoutpant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notebooks</a:t>
            </a:r>
            <a:endParaRPr lang="en-US" dirty="0"/>
          </a:p>
        </p:txBody>
      </p:sp>
      <p:sp>
        <p:nvSpPr>
          <p:cNvPr id="3" name="Content Placeholder 2"/>
          <p:cNvSpPr>
            <a:spLocks noGrp="1"/>
          </p:cNvSpPr>
          <p:nvPr>
            <p:ph idx="1"/>
          </p:nvPr>
        </p:nvSpPr>
        <p:spPr/>
        <p:txBody>
          <a:bodyPr/>
          <a:lstStyle/>
          <a:p>
            <a:r>
              <a:rPr lang="en-US" dirty="0" smtClean="0"/>
              <a:t>Half-page summary of the lecture.</a:t>
            </a:r>
            <a:endParaRPr lang="en-US" dirty="0"/>
          </a:p>
        </p:txBody>
      </p:sp>
    </p:spTree>
    <p:extLst>
      <p:ext uri="{BB962C8B-B14F-4D97-AF65-F5344CB8AC3E}">
        <p14:creationId xmlns:p14="http://schemas.microsoft.com/office/powerpoint/2010/main" val="119715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I.  Tools for Shaping Policy  </a:t>
            </a:r>
          </a:p>
        </p:txBody>
      </p:sp>
      <p:sp>
        <p:nvSpPr>
          <p:cNvPr id="3075" name="Rectangle 3"/>
          <p:cNvSpPr>
            <a:spLocks noGrp="1" noChangeArrowheads="1"/>
          </p:cNvSpPr>
          <p:nvPr>
            <p:ph idx="1"/>
          </p:nvPr>
        </p:nvSpPr>
        <p:spPr>
          <a:xfrm>
            <a:off x="457200" y="1600200"/>
            <a:ext cx="4572000" cy="4525963"/>
          </a:xfrm>
        </p:spPr>
        <p:txBody>
          <a:bodyPr/>
          <a:lstStyle/>
          <a:p>
            <a:pPr marL="609600" indent="-609600">
              <a:buFontTx/>
              <a:buAutoNum type="alphaUcPeriod"/>
            </a:pPr>
            <a:r>
              <a:rPr lang="en-US" altLang="en-US"/>
              <a:t>The Court determines policy in three ways:	</a:t>
            </a:r>
          </a:p>
          <a:p>
            <a:pPr marL="990600" lvl="1" indent="-533400">
              <a:buFontTx/>
              <a:buAutoNum type="arabicPeriod"/>
            </a:pPr>
            <a:r>
              <a:rPr lang="en-US" altLang="en-US"/>
              <a:t>Using judicial review</a:t>
            </a:r>
          </a:p>
          <a:p>
            <a:pPr marL="990600" lvl="1" indent="-533400">
              <a:buFontTx/>
              <a:buAutoNum type="arabicPeriod"/>
            </a:pPr>
            <a:r>
              <a:rPr lang="en-US" altLang="en-US"/>
              <a:t>Interpreting laws</a:t>
            </a:r>
          </a:p>
          <a:p>
            <a:pPr marL="990600" lvl="1" indent="-533400">
              <a:buFontTx/>
              <a:buAutoNum type="arabicPeriod"/>
            </a:pPr>
            <a:r>
              <a:rPr lang="en-US" altLang="en-US"/>
              <a:t>Overruling or reversing its previous decisions</a:t>
            </a:r>
          </a:p>
        </p:txBody>
      </p:sp>
      <p:pic>
        <p:nvPicPr>
          <p:cNvPr id="3077" name="Picture 5" descr="Public Policy graph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524000"/>
            <a:ext cx="335280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from="(-#ppt_w/2)" to="(#ppt_x)" calcmode="lin" valueType="num">
                                      <p:cBhvr>
                                        <p:cTn id="7" dur="600" fill="hold">
                                          <p:stCondLst>
                                            <p:cond delay="0"/>
                                          </p:stCondLst>
                                        </p:cTn>
                                        <p:tgtEl>
                                          <p:spTgt spid="3074"/>
                                        </p:tgtEl>
                                        <p:attrNameLst>
                                          <p:attrName>ppt_x</p:attrName>
                                        </p:attrNameLst>
                                      </p:cBhvr>
                                    </p:anim>
                                    <p:anim from="0" to="-1.0" calcmode="lin" valueType="num">
                                      <p:cBhvr>
                                        <p:cTn id="8" dur="200" decel="50000" autoRev="1" fill="hold">
                                          <p:stCondLst>
                                            <p:cond delay="600"/>
                                          </p:stCondLst>
                                        </p:cTn>
                                        <p:tgtEl>
                                          <p:spTgt spid="3074"/>
                                        </p:tgtEl>
                                        <p:attrNameLst>
                                          <p:attrName>xshear</p:attrName>
                                        </p:attrNameLst>
                                      </p:cBhvr>
                                    </p:anim>
                                    <p:animScale>
                                      <p:cBhvr>
                                        <p:cTn id="9" dur="200" decel="100000" autoRev="1" fill="hold">
                                          <p:stCondLst>
                                            <p:cond delay="600"/>
                                          </p:stCondLst>
                                        </p:cTn>
                                        <p:tgtEl>
                                          <p:spTgt spid="3074"/>
                                        </p:tgtEl>
                                      </p:cBhvr>
                                      <p:from x="100000" y="100000"/>
                                      <p:to x="80000" y="100000"/>
                                    </p:animScale>
                                    <p:anim by="(#ppt_h/3+#ppt_w*0.1)" calcmode="lin" valueType="num">
                                      <p:cBhvr additive="sum">
                                        <p:cTn id="10" dur="200" decel="100000" autoRev="1" fill="hold">
                                          <p:stCondLst>
                                            <p:cond delay="600"/>
                                          </p:stCondLst>
                                        </p:cTn>
                                        <p:tgtEl>
                                          <p:spTgt spid="3074"/>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strips(downLeft)">
                                      <p:cBhvr>
                                        <p:cTn id="15" dur="500"/>
                                        <p:tgtEl>
                                          <p:spTgt spid="3075">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boing_1.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3075">
                                            <p:txEl>
                                              <p:pRg st="1" end="1"/>
                                            </p:txEl>
                                          </p:spTgt>
                                        </p:tgtEl>
                                        <p:attrNameLst>
                                          <p:attrName>style.visibility</p:attrName>
                                        </p:attrNameLst>
                                      </p:cBhvr>
                                      <p:to>
                                        <p:strVal val="visible"/>
                                      </p:to>
                                    </p:set>
                                    <p:animEffect transition="in" filter="strips(downLeft)">
                                      <p:cBhvr>
                                        <p:cTn id="20" dur="500"/>
                                        <p:tgtEl>
                                          <p:spTgt spid="3075">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4" name="boing_1.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Effect transition="in" filter="strips(downLeft)">
                                      <p:cBhvr>
                                        <p:cTn id="25" dur="500"/>
                                        <p:tgtEl>
                                          <p:spTgt spid="3075">
                                            <p:txEl>
                                              <p:pRg st="2" end="2"/>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boing_1.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3075">
                                            <p:txEl>
                                              <p:pRg st="3" end="3"/>
                                            </p:txEl>
                                          </p:spTgt>
                                        </p:tgtEl>
                                        <p:attrNameLst>
                                          <p:attrName>style.visibility</p:attrName>
                                        </p:attrNameLst>
                                      </p:cBhvr>
                                      <p:to>
                                        <p:strVal val="visible"/>
                                      </p:to>
                                    </p:set>
                                    <p:animEffect transition="in" filter="strips(downLeft)">
                                      <p:cBhvr>
                                        <p:cTn id="30" dur="500"/>
                                        <p:tgtEl>
                                          <p:spTgt spid="3075">
                                            <p:txEl>
                                              <p:pRg st="3" end="3"/>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4" name="boing_1.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3077"/>
                                        </p:tgtEl>
                                        <p:attrNameLst>
                                          <p:attrName>style.visibility</p:attrName>
                                        </p:attrNameLst>
                                      </p:cBhvr>
                                      <p:to>
                                        <p:strVal val="visible"/>
                                      </p:to>
                                    </p:set>
                                    <p:animEffect transition="in" filter="dissolve">
                                      <p:cBhvr>
                                        <p:cTn id="35" dur="500"/>
                                        <p:tgtEl>
                                          <p:spTgt spid="3077"/>
                                        </p:tgtEl>
                                      </p:cBhvr>
                                    </p:animEffect>
                                  </p:childTnLst>
                                  <p:subTnLst>
                                    <p:audio>
                                      <p:cMediaNode>
                                        <p:cTn display="0" masterRel="sameClick">
                                          <p:stCondLst>
                                            <p:cond evt="begin" delay="0">
                                              <p:tn val="33"/>
                                            </p:cond>
                                          </p:stCondLst>
                                          <p:endCondLst>
                                            <p:cond evt="onStopAudio" delay="0">
                                              <p:tgtEl>
                                                <p:sldTgt/>
                                              </p:tgtEl>
                                            </p:cond>
                                          </p:endCondLst>
                                        </p:cTn>
                                        <p:tgtEl>
                                          <p:sndTgt r:embed="rId5" name="shazam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I.  Tools for Shaping Policy</a:t>
            </a:r>
          </a:p>
        </p:txBody>
      </p:sp>
      <p:sp>
        <p:nvSpPr>
          <p:cNvPr id="4099" name="Rectangle 3"/>
          <p:cNvSpPr>
            <a:spLocks noGrp="1" noChangeArrowheads="1"/>
          </p:cNvSpPr>
          <p:nvPr>
            <p:ph idx="1"/>
          </p:nvPr>
        </p:nvSpPr>
        <p:spPr>
          <a:xfrm>
            <a:off x="0" y="1600200"/>
            <a:ext cx="5257800" cy="5257800"/>
          </a:xfrm>
        </p:spPr>
        <p:txBody>
          <a:bodyPr/>
          <a:lstStyle/>
          <a:p>
            <a:pPr marL="609600" indent="-609600">
              <a:buFontTx/>
              <a:buAutoNum type="alphaUcPeriod" startAt="2"/>
            </a:pPr>
            <a:r>
              <a:rPr lang="en-US" altLang="en-US"/>
              <a:t>Earl Warren made the Court take a stand for civil rights well ahead of public opinion.</a:t>
            </a:r>
          </a:p>
          <a:p>
            <a:pPr marL="609600" indent="-609600">
              <a:buFontTx/>
              <a:buAutoNum type="alphaUcPeriod" startAt="2"/>
            </a:pPr>
            <a:r>
              <a:rPr lang="en-US" altLang="en-US"/>
              <a:t>Using judicial review, the Court may examine laws and actions at all levels of government and cancel them if they violate the Constitution.</a:t>
            </a:r>
          </a:p>
        </p:txBody>
      </p:sp>
      <p:pic>
        <p:nvPicPr>
          <p:cNvPr id="4101" name="Picture 5" descr="Warren,%20Earl%20-%20Arlington%20VA%2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057400"/>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80">
                                          <p:stCondLst>
                                            <p:cond delay="0"/>
                                          </p:stCondLst>
                                        </p:cTn>
                                        <p:tgtEl>
                                          <p:spTgt spid="4099">
                                            <p:txEl>
                                              <p:pRg st="0" end="0"/>
                                            </p:txEl>
                                          </p:spTgt>
                                        </p:tgtEl>
                                      </p:cBhvr>
                                    </p:animEffect>
                                    <p:anim calcmode="lin" valueType="num">
                                      <p:cBhvr>
                                        <p:cTn id="8" dur="1822" tmFilter="0,0; 0.14,0.36; 0.43,0.73; 0.71,0.91; 1.0,1.0">
                                          <p:stCondLst>
                                            <p:cond delay="0"/>
                                          </p:stCondLst>
                                        </p:cTn>
                                        <p:tgtEl>
                                          <p:spTgt spid="409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xEl>
                                              <p:pRg st="0" end="0"/>
                                            </p:txEl>
                                          </p:spTgt>
                                        </p:tgtEl>
                                      </p:cBhvr>
                                      <p:to x="100000" y="60000"/>
                                    </p:animScale>
                                    <p:animScale>
                                      <p:cBhvr>
                                        <p:cTn id="14" dur="166" decel="50000">
                                          <p:stCondLst>
                                            <p:cond delay="676"/>
                                          </p:stCondLst>
                                        </p:cTn>
                                        <p:tgtEl>
                                          <p:spTgt spid="4099">
                                            <p:txEl>
                                              <p:pRg st="0" end="0"/>
                                            </p:txEl>
                                          </p:spTgt>
                                        </p:tgtEl>
                                      </p:cBhvr>
                                      <p:to x="100000" y="100000"/>
                                    </p:animScale>
                                    <p:animScale>
                                      <p:cBhvr>
                                        <p:cTn id="15" dur="26">
                                          <p:stCondLst>
                                            <p:cond delay="1312"/>
                                          </p:stCondLst>
                                        </p:cTn>
                                        <p:tgtEl>
                                          <p:spTgt spid="4099">
                                            <p:txEl>
                                              <p:pRg st="0" end="0"/>
                                            </p:txEl>
                                          </p:spTgt>
                                        </p:tgtEl>
                                      </p:cBhvr>
                                      <p:to x="100000" y="80000"/>
                                    </p:animScale>
                                    <p:animScale>
                                      <p:cBhvr>
                                        <p:cTn id="16" dur="166" decel="50000">
                                          <p:stCondLst>
                                            <p:cond delay="1338"/>
                                          </p:stCondLst>
                                        </p:cTn>
                                        <p:tgtEl>
                                          <p:spTgt spid="4099">
                                            <p:txEl>
                                              <p:pRg st="0" end="0"/>
                                            </p:txEl>
                                          </p:spTgt>
                                        </p:tgtEl>
                                      </p:cBhvr>
                                      <p:to x="100000" y="100000"/>
                                    </p:animScale>
                                    <p:animScale>
                                      <p:cBhvr>
                                        <p:cTn id="17" dur="26">
                                          <p:stCondLst>
                                            <p:cond delay="1642"/>
                                          </p:stCondLst>
                                        </p:cTn>
                                        <p:tgtEl>
                                          <p:spTgt spid="4099">
                                            <p:txEl>
                                              <p:pRg st="0" end="0"/>
                                            </p:txEl>
                                          </p:spTgt>
                                        </p:tgtEl>
                                      </p:cBhvr>
                                      <p:to x="100000" y="90000"/>
                                    </p:animScale>
                                    <p:animScale>
                                      <p:cBhvr>
                                        <p:cTn id="18" dur="166" decel="50000">
                                          <p:stCondLst>
                                            <p:cond delay="1668"/>
                                          </p:stCondLst>
                                        </p:cTn>
                                        <p:tgtEl>
                                          <p:spTgt spid="4099">
                                            <p:txEl>
                                              <p:pRg st="0" end="0"/>
                                            </p:txEl>
                                          </p:spTgt>
                                        </p:tgtEl>
                                      </p:cBhvr>
                                      <p:to x="100000" y="100000"/>
                                    </p:animScale>
                                    <p:animScale>
                                      <p:cBhvr>
                                        <p:cTn id="19" dur="26">
                                          <p:stCondLst>
                                            <p:cond delay="1808"/>
                                          </p:stCondLst>
                                        </p:cTn>
                                        <p:tgtEl>
                                          <p:spTgt spid="4099">
                                            <p:txEl>
                                              <p:pRg st="0" end="0"/>
                                            </p:txEl>
                                          </p:spTgt>
                                        </p:tgtEl>
                                      </p:cBhvr>
                                      <p:to x="100000" y="95000"/>
                                    </p:animScale>
                                    <p:animScale>
                                      <p:cBhvr>
                                        <p:cTn id="20" dur="166" decel="50000">
                                          <p:stCondLst>
                                            <p:cond delay="1834"/>
                                          </p:stCondLst>
                                        </p:cTn>
                                        <p:tgtEl>
                                          <p:spTgt spid="4099">
                                            <p:txEl>
                                              <p:pRg st="0" end="0"/>
                                            </p:txEl>
                                          </p:spTgt>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boilingwater1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099">
                                            <p:txEl>
                                              <p:pRg st="1" end="1"/>
                                            </p:txEl>
                                          </p:spTgt>
                                        </p:tgtEl>
                                        <p:attrNameLst>
                                          <p:attrName>style.visibility</p:attrName>
                                        </p:attrNameLst>
                                      </p:cBhvr>
                                      <p:to>
                                        <p:strVal val="visible"/>
                                      </p:to>
                                    </p:set>
                                    <p:animEffect transition="in" filter="wipe(down)">
                                      <p:cBhvr>
                                        <p:cTn id="25" dur="580">
                                          <p:stCondLst>
                                            <p:cond delay="0"/>
                                          </p:stCondLst>
                                        </p:cTn>
                                        <p:tgtEl>
                                          <p:spTgt spid="4099">
                                            <p:txEl>
                                              <p:pRg st="1" end="1"/>
                                            </p:txEl>
                                          </p:spTgt>
                                        </p:tgtEl>
                                      </p:cBhvr>
                                    </p:animEffect>
                                    <p:anim calcmode="lin" valueType="num">
                                      <p:cBhvr>
                                        <p:cTn id="26" dur="1822" tmFilter="0,0; 0.14,0.36; 0.43,0.73; 0.71,0.91; 1.0,1.0">
                                          <p:stCondLst>
                                            <p:cond delay="0"/>
                                          </p:stCondLst>
                                        </p:cTn>
                                        <p:tgtEl>
                                          <p:spTgt spid="4099">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099">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099">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099">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099">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099">
                                            <p:txEl>
                                              <p:pRg st="1" end="1"/>
                                            </p:txEl>
                                          </p:spTgt>
                                        </p:tgtEl>
                                      </p:cBhvr>
                                      <p:to x="100000" y="60000"/>
                                    </p:animScale>
                                    <p:animScale>
                                      <p:cBhvr>
                                        <p:cTn id="32" dur="166" decel="50000">
                                          <p:stCondLst>
                                            <p:cond delay="676"/>
                                          </p:stCondLst>
                                        </p:cTn>
                                        <p:tgtEl>
                                          <p:spTgt spid="4099">
                                            <p:txEl>
                                              <p:pRg st="1" end="1"/>
                                            </p:txEl>
                                          </p:spTgt>
                                        </p:tgtEl>
                                      </p:cBhvr>
                                      <p:to x="100000" y="100000"/>
                                    </p:animScale>
                                    <p:animScale>
                                      <p:cBhvr>
                                        <p:cTn id="33" dur="26">
                                          <p:stCondLst>
                                            <p:cond delay="1312"/>
                                          </p:stCondLst>
                                        </p:cTn>
                                        <p:tgtEl>
                                          <p:spTgt spid="4099">
                                            <p:txEl>
                                              <p:pRg st="1" end="1"/>
                                            </p:txEl>
                                          </p:spTgt>
                                        </p:tgtEl>
                                      </p:cBhvr>
                                      <p:to x="100000" y="80000"/>
                                    </p:animScale>
                                    <p:animScale>
                                      <p:cBhvr>
                                        <p:cTn id="34" dur="166" decel="50000">
                                          <p:stCondLst>
                                            <p:cond delay="1338"/>
                                          </p:stCondLst>
                                        </p:cTn>
                                        <p:tgtEl>
                                          <p:spTgt spid="4099">
                                            <p:txEl>
                                              <p:pRg st="1" end="1"/>
                                            </p:txEl>
                                          </p:spTgt>
                                        </p:tgtEl>
                                      </p:cBhvr>
                                      <p:to x="100000" y="100000"/>
                                    </p:animScale>
                                    <p:animScale>
                                      <p:cBhvr>
                                        <p:cTn id="35" dur="26">
                                          <p:stCondLst>
                                            <p:cond delay="1642"/>
                                          </p:stCondLst>
                                        </p:cTn>
                                        <p:tgtEl>
                                          <p:spTgt spid="4099">
                                            <p:txEl>
                                              <p:pRg st="1" end="1"/>
                                            </p:txEl>
                                          </p:spTgt>
                                        </p:tgtEl>
                                      </p:cBhvr>
                                      <p:to x="100000" y="90000"/>
                                    </p:animScale>
                                    <p:animScale>
                                      <p:cBhvr>
                                        <p:cTn id="36" dur="166" decel="50000">
                                          <p:stCondLst>
                                            <p:cond delay="1668"/>
                                          </p:stCondLst>
                                        </p:cTn>
                                        <p:tgtEl>
                                          <p:spTgt spid="4099">
                                            <p:txEl>
                                              <p:pRg st="1" end="1"/>
                                            </p:txEl>
                                          </p:spTgt>
                                        </p:tgtEl>
                                      </p:cBhvr>
                                      <p:to x="100000" y="100000"/>
                                    </p:animScale>
                                    <p:animScale>
                                      <p:cBhvr>
                                        <p:cTn id="37" dur="26">
                                          <p:stCondLst>
                                            <p:cond delay="1808"/>
                                          </p:stCondLst>
                                        </p:cTn>
                                        <p:tgtEl>
                                          <p:spTgt spid="4099">
                                            <p:txEl>
                                              <p:pRg st="1" end="1"/>
                                            </p:txEl>
                                          </p:spTgt>
                                        </p:tgtEl>
                                      </p:cBhvr>
                                      <p:to x="100000" y="95000"/>
                                    </p:animScale>
                                    <p:animScale>
                                      <p:cBhvr>
                                        <p:cTn id="38" dur="166" decel="50000">
                                          <p:stCondLst>
                                            <p:cond delay="1834"/>
                                          </p:stCondLst>
                                        </p:cTn>
                                        <p:tgtEl>
                                          <p:spTgt spid="4099">
                                            <p:txEl>
                                              <p:pRg st="1" end="1"/>
                                            </p:txEl>
                                          </p:spTgt>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3" name="boilingwater1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nodeType="clickEffect">
                                  <p:stCondLst>
                                    <p:cond delay="0"/>
                                  </p:stCondLst>
                                  <p:childTnLst>
                                    <p:set>
                                      <p:cBhvr>
                                        <p:cTn id="42" dur="1" fill="hold">
                                          <p:stCondLst>
                                            <p:cond delay="0"/>
                                          </p:stCondLst>
                                        </p:cTn>
                                        <p:tgtEl>
                                          <p:spTgt spid="4101"/>
                                        </p:tgtEl>
                                        <p:attrNameLst>
                                          <p:attrName>style.visibility</p:attrName>
                                        </p:attrNameLst>
                                      </p:cBhvr>
                                      <p:to>
                                        <p:strVal val="visible"/>
                                      </p:to>
                                    </p:set>
                                    <p:anim calcmode="lin" valueType="num">
                                      <p:cBhvr>
                                        <p:cTn id="43" dur="1000" fill="hold"/>
                                        <p:tgtEl>
                                          <p:spTgt spid="4101"/>
                                        </p:tgtEl>
                                        <p:attrNameLst>
                                          <p:attrName>ppt_w</p:attrName>
                                        </p:attrNameLst>
                                      </p:cBhvr>
                                      <p:tavLst>
                                        <p:tav tm="0">
                                          <p:val>
                                            <p:strVal val="#ppt_w*0.70"/>
                                          </p:val>
                                        </p:tav>
                                        <p:tav tm="100000">
                                          <p:val>
                                            <p:strVal val="#ppt_w"/>
                                          </p:val>
                                        </p:tav>
                                      </p:tavLst>
                                    </p:anim>
                                    <p:anim calcmode="lin" valueType="num">
                                      <p:cBhvr>
                                        <p:cTn id="44" dur="1000" fill="hold"/>
                                        <p:tgtEl>
                                          <p:spTgt spid="4101"/>
                                        </p:tgtEl>
                                        <p:attrNameLst>
                                          <p:attrName>ppt_h</p:attrName>
                                        </p:attrNameLst>
                                      </p:cBhvr>
                                      <p:tavLst>
                                        <p:tav tm="0">
                                          <p:val>
                                            <p:strVal val="#ppt_h"/>
                                          </p:val>
                                        </p:tav>
                                        <p:tav tm="100000">
                                          <p:val>
                                            <p:strVal val="#ppt_h"/>
                                          </p:val>
                                        </p:tav>
                                      </p:tavLst>
                                    </p:anim>
                                    <p:animEffect transition="in" filter="fade">
                                      <p:cBhvr>
                                        <p:cTn id="45" dur="1000"/>
                                        <p:tgtEl>
                                          <p:spTgt spid="4101"/>
                                        </p:tgtEl>
                                      </p:cBhvr>
                                    </p:animEffect>
                                  </p:childTnLst>
                                  <p:subTnLst>
                                    <p:audio>
                                      <p:cMediaNode>
                                        <p:cTn display="0" masterRel="sameClick">
                                          <p:stCondLst>
                                            <p:cond evt="begin" delay="0">
                                              <p:tn val="41"/>
                                            </p:cond>
                                          </p:stCondLst>
                                          <p:endCondLst>
                                            <p:cond evt="onStopAudio" delay="0">
                                              <p:tgtEl>
                                                <p:sldTgt/>
                                              </p:tgtEl>
                                            </p:cond>
                                          </p:endCondLst>
                                        </p:cTn>
                                        <p:tgtEl>
                                          <p:sndTgt r:embed="rId4" name="deadpeop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I.  Tools for Shaping Policy</a:t>
            </a:r>
          </a:p>
        </p:txBody>
      </p:sp>
      <p:sp>
        <p:nvSpPr>
          <p:cNvPr id="5123" name="Rectangle 3"/>
          <p:cNvSpPr>
            <a:spLocks noGrp="1" noChangeArrowheads="1"/>
          </p:cNvSpPr>
          <p:nvPr>
            <p:ph idx="1"/>
          </p:nvPr>
        </p:nvSpPr>
        <p:spPr>
          <a:xfrm>
            <a:off x="0" y="1600200"/>
            <a:ext cx="4800600" cy="5029200"/>
          </a:xfrm>
        </p:spPr>
        <p:txBody>
          <a:bodyPr/>
          <a:lstStyle/>
          <a:p>
            <a:pPr marL="609600" indent="-609600">
              <a:buFontTx/>
              <a:buAutoNum type="alphaUcPeriod" startAt="4"/>
            </a:pPr>
            <a:r>
              <a:rPr lang="en-US" altLang="en-US"/>
              <a:t>Since </a:t>
            </a:r>
            <a:r>
              <a:rPr lang="en-US" altLang="en-US" i="1"/>
              <a:t>Marbury </a:t>
            </a:r>
            <a:r>
              <a:rPr lang="en-US" altLang="en-US"/>
              <a:t>v. </a:t>
            </a:r>
            <a:r>
              <a:rPr lang="en-US" altLang="en-US" i="1"/>
              <a:t>Madison</a:t>
            </a:r>
            <a:r>
              <a:rPr lang="en-US" altLang="en-US"/>
              <a:t> in 1803, the Supreme Court has invalidated almost 200 federal laws.</a:t>
            </a:r>
          </a:p>
          <a:p>
            <a:pPr marL="609600" indent="-609600">
              <a:buFontTx/>
              <a:buAutoNum type="alphaUcPeriod" startAt="4"/>
            </a:pPr>
            <a:r>
              <a:rPr lang="en-US" altLang="en-US"/>
              <a:t>Those rulings can affect the laws Congress passes for years.</a:t>
            </a:r>
          </a:p>
        </p:txBody>
      </p:sp>
      <p:pic>
        <p:nvPicPr>
          <p:cNvPr id="5125" name="Picture 5" descr="004_marsh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676400"/>
            <a:ext cx="3071813"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pantsnow.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2" dur="500"/>
                                        <p:tgtEl>
                                          <p:spTgt spid="51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pantsn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 calcmode="lin" valueType="num">
                                      <p:cBhvr>
                                        <p:cTn id="17" dur="5000" fill="hold"/>
                                        <p:tgtEl>
                                          <p:spTgt spid="5125"/>
                                        </p:tgtEl>
                                        <p:attrNameLst>
                                          <p:attrName>ppt_w</p:attrName>
                                        </p:attrNameLst>
                                      </p:cBhvr>
                                      <p:tavLst>
                                        <p:tav tm="0" fmla="#ppt_w*sin(2.5*pi*$)">
                                          <p:val>
                                            <p:fltVal val="0"/>
                                          </p:val>
                                        </p:tav>
                                        <p:tav tm="100000">
                                          <p:val>
                                            <p:fltVal val="1"/>
                                          </p:val>
                                        </p:tav>
                                      </p:tavLst>
                                    </p:anim>
                                    <p:anim calcmode="lin" valueType="num">
                                      <p:cBhvr>
                                        <p:cTn id="18" dur="5000" fill="hold"/>
                                        <p:tgtEl>
                                          <p:spTgt spid="512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4" name="checkforpo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I.  Tools for Shaping Policy</a:t>
            </a:r>
          </a:p>
        </p:txBody>
      </p:sp>
      <p:sp>
        <p:nvSpPr>
          <p:cNvPr id="6147" name="Rectangle 3"/>
          <p:cNvSpPr>
            <a:spLocks noGrp="1" noChangeArrowheads="1"/>
          </p:cNvSpPr>
          <p:nvPr>
            <p:ph idx="1"/>
          </p:nvPr>
        </p:nvSpPr>
        <p:spPr>
          <a:xfrm>
            <a:off x="152400" y="1600200"/>
            <a:ext cx="5105400" cy="5029200"/>
          </a:xfrm>
        </p:spPr>
        <p:txBody>
          <a:bodyPr/>
          <a:lstStyle/>
          <a:p>
            <a:pPr marL="609600" indent="-609600">
              <a:lnSpc>
                <a:spcPct val="90000"/>
              </a:lnSpc>
              <a:buFontTx/>
              <a:buAutoNum type="alphaUcPeriod" startAt="6"/>
            </a:pPr>
            <a:r>
              <a:rPr lang="en-US" altLang="en-US"/>
              <a:t>The Supreme Court uses judicial review most often at the state and local level, with more than 1000 laws being overturned since 1789.</a:t>
            </a:r>
          </a:p>
          <a:p>
            <a:pPr marL="609600" indent="-609600">
              <a:lnSpc>
                <a:spcPct val="90000"/>
              </a:lnSpc>
              <a:buFontTx/>
              <a:buAutoNum type="alphaUcPeriod" startAt="6"/>
            </a:pPr>
            <a:r>
              <a:rPr lang="en-US" altLang="en-US"/>
              <a:t>The types of policy affected dealt with racial segregation and police procedures.</a:t>
            </a:r>
          </a:p>
        </p:txBody>
      </p:sp>
      <p:pic>
        <p:nvPicPr>
          <p:cNvPr id="6149" name="Picture 5" descr="gavel%20and%20law%20boo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5181600" y="2362200"/>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oathorn.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1000" fill="hold"/>
                                        <p:tgtEl>
                                          <p:spTgt spid="614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61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147">
                                            <p:txEl>
                                              <p:pRg st="1" end="1"/>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3" name="boathorn.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6149"/>
                                        </p:tgtEl>
                                        <p:attrNameLst>
                                          <p:attrName>style.visibility</p:attrName>
                                        </p:attrNameLst>
                                      </p:cBhvr>
                                      <p:to>
                                        <p:strVal val="visible"/>
                                      </p:to>
                                    </p:set>
                                    <p:animEffect transition="in" filter="fade">
                                      <p:cBhvr>
                                        <p:cTn id="21" dur="1000"/>
                                        <p:tgtEl>
                                          <p:spTgt spid="6149"/>
                                        </p:tgtEl>
                                      </p:cBhvr>
                                    </p:animEffect>
                                    <p:anim calcmode="lin" valueType="num">
                                      <p:cBhvr>
                                        <p:cTn id="22" dur="1000" fill="hold"/>
                                        <p:tgtEl>
                                          <p:spTgt spid="6149"/>
                                        </p:tgtEl>
                                        <p:attrNameLst>
                                          <p:attrName>ppt_x</p:attrName>
                                        </p:attrNameLst>
                                      </p:cBhvr>
                                      <p:tavLst>
                                        <p:tav tm="0">
                                          <p:val>
                                            <p:strVal val="#ppt_x"/>
                                          </p:val>
                                        </p:tav>
                                        <p:tav tm="100000">
                                          <p:val>
                                            <p:strVal val="#ppt_x"/>
                                          </p:val>
                                        </p:tav>
                                      </p:tavLst>
                                    </p:anim>
                                    <p:anim calcmode="lin" valueType="num">
                                      <p:cBhvr>
                                        <p:cTn id="23" dur="900" decel="100000" fill="hold"/>
                                        <p:tgtEl>
                                          <p:spTgt spid="614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4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outofpowderedtoas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I.  Tools for Shaping Policy</a:t>
            </a:r>
          </a:p>
        </p:txBody>
      </p:sp>
      <p:sp>
        <p:nvSpPr>
          <p:cNvPr id="7171" name="Rectangle 3"/>
          <p:cNvSpPr>
            <a:spLocks noGrp="1" noChangeArrowheads="1"/>
          </p:cNvSpPr>
          <p:nvPr>
            <p:ph idx="1"/>
          </p:nvPr>
        </p:nvSpPr>
        <p:spPr>
          <a:xfrm>
            <a:off x="0" y="1600200"/>
            <a:ext cx="4953000" cy="4953000"/>
          </a:xfrm>
        </p:spPr>
        <p:txBody>
          <a:bodyPr/>
          <a:lstStyle/>
          <a:p>
            <a:pPr marL="609600" indent="-609600">
              <a:buFontTx/>
              <a:buAutoNum type="alphaUcPeriod" startAt="8"/>
            </a:pPr>
            <a:r>
              <a:rPr lang="en-US" altLang="en-US" i="1"/>
              <a:t>Brown </a:t>
            </a:r>
            <a:r>
              <a:rPr lang="en-US" altLang="en-US"/>
              <a:t>v. </a:t>
            </a:r>
            <a:r>
              <a:rPr lang="en-US" altLang="en-US" i="1"/>
              <a:t>Board of Ed.</a:t>
            </a:r>
            <a:r>
              <a:rPr lang="en-US" altLang="en-US"/>
              <a:t> (1954) did away with state supported segregation in schools.</a:t>
            </a:r>
          </a:p>
          <a:p>
            <a:pPr marL="609600" indent="-609600">
              <a:buFontTx/>
              <a:buAutoNum type="alphaUcPeriod" startAt="8"/>
            </a:pPr>
            <a:r>
              <a:rPr lang="en-US" altLang="en-US" i="1"/>
              <a:t>Miranda</a:t>
            </a:r>
            <a:r>
              <a:rPr lang="en-US" altLang="en-US"/>
              <a:t> v. </a:t>
            </a:r>
            <a:r>
              <a:rPr lang="en-US" altLang="en-US" i="1"/>
              <a:t>Arizona</a:t>
            </a:r>
            <a:r>
              <a:rPr lang="en-US" altLang="en-US"/>
              <a:t> (1966) ruled that police violated suspect’s rights and acted unconstitutionally.</a:t>
            </a:r>
            <a:endParaRPr lang="en-US" altLang="en-US" i="1"/>
          </a:p>
        </p:txBody>
      </p:sp>
      <p:pic>
        <p:nvPicPr>
          <p:cNvPr id="7173" name="Picture 5" descr="200px-Ernesto_Miranda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905000"/>
            <a:ext cx="3379788"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80">
                                          <p:stCondLst>
                                            <p:cond delay="0"/>
                                          </p:stCondLst>
                                        </p:cTn>
                                        <p:tgtEl>
                                          <p:spTgt spid="7171">
                                            <p:txEl>
                                              <p:pRg st="0" end="0"/>
                                            </p:txEl>
                                          </p:spTgt>
                                        </p:tgtEl>
                                      </p:cBhvr>
                                    </p:animEffect>
                                    <p:anim calcmode="lin" valueType="num">
                                      <p:cBhvr>
                                        <p:cTn id="8" dur="1822" tmFilter="0,0; 0.14,0.36; 0.43,0.73; 0.71,0.91; 1.0,1.0">
                                          <p:stCondLst>
                                            <p:cond delay="0"/>
                                          </p:stCondLst>
                                        </p:cTn>
                                        <p:tgtEl>
                                          <p:spTgt spid="717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1">
                                            <p:txEl>
                                              <p:pRg st="0" end="0"/>
                                            </p:txEl>
                                          </p:spTgt>
                                        </p:tgtEl>
                                      </p:cBhvr>
                                      <p:to x="100000" y="60000"/>
                                    </p:animScale>
                                    <p:animScale>
                                      <p:cBhvr>
                                        <p:cTn id="14" dur="166" decel="50000">
                                          <p:stCondLst>
                                            <p:cond delay="676"/>
                                          </p:stCondLst>
                                        </p:cTn>
                                        <p:tgtEl>
                                          <p:spTgt spid="7171">
                                            <p:txEl>
                                              <p:pRg st="0" end="0"/>
                                            </p:txEl>
                                          </p:spTgt>
                                        </p:tgtEl>
                                      </p:cBhvr>
                                      <p:to x="100000" y="100000"/>
                                    </p:animScale>
                                    <p:animScale>
                                      <p:cBhvr>
                                        <p:cTn id="15" dur="26">
                                          <p:stCondLst>
                                            <p:cond delay="1312"/>
                                          </p:stCondLst>
                                        </p:cTn>
                                        <p:tgtEl>
                                          <p:spTgt spid="7171">
                                            <p:txEl>
                                              <p:pRg st="0" end="0"/>
                                            </p:txEl>
                                          </p:spTgt>
                                        </p:tgtEl>
                                      </p:cBhvr>
                                      <p:to x="100000" y="80000"/>
                                    </p:animScale>
                                    <p:animScale>
                                      <p:cBhvr>
                                        <p:cTn id="16" dur="166" decel="50000">
                                          <p:stCondLst>
                                            <p:cond delay="1338"/>
                                          </p:stCondLst>
                                        </p:cTn>
                                        <p:tgtEl>
                                          <p:spTgt spid="7171">
                                            <p:txEl>
                                              <p:pRg st="0" end="0"/>
                                            </p:txEl>
                                          </p:spTgt>
                                        </p:tgtEl>
                                      </p:cBhvr>
                                      <p:to x="100000" y="100000"/>
                                    </p:animScale>
                                    <p:animScale>
                                      <p:cBhvr>
                                        <p:cTn id="17" dur="26">
                                          <p:stCondLst>
                                            <p:cond delay="1642"/>
                                          </p:stCondLst>
                                        </p:cTn>
                                        <p:tgtEl>
                                          <p:spTgt spid="7171">
                                            <p:txEl>
                                              <p:pRg st="0" end="0"/>
                                            </p:txEl>
                                          </p:spTgt>
                                        </p:tgtEl>
                                      </p:cBhvr>
                                      <p:to x="100000" y="90000"/>
                                    </p:animScale>
                                    <p:animScale>
                                      <p:cBhvr>
                                        <p:cTn id="18" dur="166" decel="50000">
                                          <p:stCondLst>
                                            <p:cond delay="1668"/>
                                          </p:stCondLst>
                                        </p:cTn>
                                        <p:tgtEl>
                                          <p:spTgt spid="7171">
                                            <p:txEl>
                                              <p:pRg st="0" end="0"/>
                                            </p:txEl>
                                          </p:spTgt>
                                        </p:tgtEl>
                                      </p:cBhvr>
                                      <p:to x="100000" y="100000"/>
                                    </p:animScale>
                                    <p:animScale>
                                      <p:cBhvr>
                                        <p:cTn id="19" dur="26">
                                          <p:stCondLst>
                                            <p:cond delay="1808"/>
                                          </p:stCondLst>
                                        </p:cTn>
                                        <p:tgtEl>
                                          <p:spTgt spid="7171">
                                            <p:txEl>
                                              <p:pRg st="0" end="0"/>
                                            </p:txEl>
                                          </p:spTgt>
                                        </p:tgtEl>
                                      </p:cBhvr>
                                      <p:to x="100000" y="95000"/>
                                    </p:animScale>
                                    <p:animScale>
                                      <p:cBhvr>
                                        <p:cTn id="20" dur="166" decel="50000">
                                          <p:stCondLst>
                                            <p:cond delay="1834"/>
                                          </p:stCondLst>
                                        </p:cTn>
                                        <p:tgtEl>
                                          <p:spTgt spid="7171">
                                            <p:txEl>
                                              <p:pRg st="0" end="0"/>
                                            </p:txEl>
                                          </p:spTgt>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boo_crowd.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171">
                                            <p:txEl>
                                              <p:pRg st="1" end="1"/>
                                            </p:txEl>
                                          </p:spTgt>
                                        </p:tgtEl>
                                        <p:attrNameLst>
                                          <p:attrName>style.visibility</p:attrName>
                                        </p:attrNameLst>
                                      </p:cBhvr>
                                      <p:to>
                                        <p:strVal val="visible"/>
                                      </p:to>
                                    </p:set>
                                    <p:animEffect transition="in" filter="wipe(down)">
                                      <p:cBhvr>
                                        <p:cTn id="25" dur="580">
                                          <p:stCondLst>
                                            <p:cond delay="0"/>
                                          </p:stCondLst>
                                        </p:cTn>
                                        <p:tgtEl>
                                          <p:spTgt spid="7171">
                                            <p:txEl>
                                              <p:pRg st="1" end="1"/>
                                            </p:txEl>
                                          </p:spTgt>
                                        </p:tgtEl>
                                      </p:cBhvr>
                                    </p:animEffect>
                                    <p:anim calcmode="lin" valueType="num">
                                      <p:cBhvr>
                                        <p:cTn id="26" dur="1822" tmFilter="0,0; 0.14,0.36; 0.43,0.73; 0.71,0.91; 1.0,1.0">
                                          <p:stCondLst>
                                            <p:cond delay="0"/>
                                          </p:stCondLst>
                                        </p:cTn>
                                        <p:tgtEl>
                                          <p:spTgt spid="717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17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17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17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17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171">
                                            <p:txEl>
                                              <p:pRg st="1" end="1"/>
                                            </p:txEl>
                                          </p:spTgt>
                                        </p:tgtEl>
                                      </p:cBhvr>
                                      <p:to x="100000" y="60000"/>
                                    </p:animScale>
                                    <p:animScale>
                                      <p:cBhvr>
                                        <p:cTn id="32" dur="166" decel="50000">
                                          <p:stCondLst>
                                            <p:cond delay="676"/>
                                          </p:stCondLst>
                                        </p:cTn>
                                        <p:tgtEl>
                                          <p:spTgt spid="7171">
                                            <p:txEl>
                                              <p:pRg st="1" end="1"/>
                                            </p:txEl>
                                          </p:spTgt>
                                        </p:tgtEl>
                                      </p:cBhvr>
                                      <p:to x="100000" y="100000"/>
                                    </p:animScale>
                                    <p:animScale>
                                      <p:cBhvr>
                                        <p:cTn id="33" dur="26">
                                          <p:stCondLst>
                                            <p:cond delay="1312"/>
                                          </p:stCondLst>
                                        </p:cTn>
                                        <p:tgtEl>
                                          <p:spTgt spid="7171">
                                            <p:txEl>
                                              <p:pRg st="1" end="1"/>
                                            </p:txEl>
                                          </p:spTgt>
                                        </p:tgtEl>
                                      </p:cBhvr>
                                      <p:to x="100000" y="80000"/>
                                    </p:animScale>
                                    <p:animScale>
                                      <p:cBhvr>
                                        <p:cTn id="34" dur="166" decel="50000">
                                          <p:stCondLst>
                                            <p:cond delay="1338"/>
                                          </p:stCondLst>
                                        </p:cTn>
                                        <p:tgtEl>
                                          <p:spTgt spid="7171">
                                            <p:txEl>
                                              <p:pRg st="1" end="1"/>
                                            </p:txEl>
                                          </p:spTgt>
                                        </p:tgtEl>
                                      </p:cBhvr>
                                      <p:to x="100000" y="100000"/>
                                    </p:animScale>
                                    <p:animScale>
                                      <p:cBhvr>
                                        <p:cTn id="35" dur="26">
                                          <p:stCondLst>
                                            <p:cond delay="1642"/>
                                          </p:stCondLst>
                                        </p:cTn>
                                        <p:tgtEl>
                                          <p:spTgt spid="7171">
                                            <p:txEl>
                                              <p:pRg st="1" end="1"/>
                                            </p:txEl>
                                          </p:spTgt>
                                        </p:tgtEl>
                                      </p:cBhvr>
                                      <p:to x="100000" y="90000"/>
                                    </p:animScale>
                                    <p:animScale>
                                      <p:cBhvr>
                                        <p:cTn id="36" dur="166" decel="50000">
                                          <p:stCondLst>
                                            <p:cond delay="1668"/>
                                          </p:stCondLst>
                                        </p:cTn>
                                        <p:tgtEl>
                                          <p:spTgt spid="7171">
                                            <p:txEl>
                                              <p:pRg st="1" end="1"/>
                                            </p:txEl>
                                          </p:spTgt>
                                        </p:tgtEl>
                                      </p:cBhvr>
                                      <p:to x="100000" y="100000"/>
                                    </p:animScale>
                                    <p:animScale>
                                      <p:cBhvr>
                                        <p:cTn id="37" dur="26">
                                          <p:stCondLst>
                                            <p:cond delay="1808"/>
                                          </p:stCondLst>
                                        </p:cTn>
                                        <p:tgtEl>
                                          <p:spTgt spid="7171">
                                            <p:txEl>
                                              <p:pRg st="1" end="1"/>
                                            </p:txEl>
                                          </p:spTgt>
                                        </p:tgtEl>
                                      </p:cBhvr>
                                      <p:to x="100000" y="95000"/>
                                    </p:animScale>
                                    <p:animScale>
                                      <p:cBhvr>
                                        <p:cTn id="38" dur="166" decel="50000">
                                          <p:stCondLst>
                                            <p:cond delay="1834"/>
                                          </p:stCondLst>
                                        </p:cTn>
                                        <p:tgtEl>
                                          <p:spTgt spid="7171">
                                            <p:txEl>
                                              <p:pRg st="1" end="1"/>
                                            </p:txEl>
                                          </p:spTgt>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3" name="boo_crowd.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nodeType="clickEffect">
                                  <p:stCondLst>
                                    <p:cond delay="0"/>
                                  </p:stCondLst>
                                  <p:childTnLst>
                                    <p:set>
                                      <p:cBhvr>
                                        <p:cTn id="42" dur="1" fill="hold">
                                          <p:stCondLst>
                                            <p:cond delay="0"/>
                                          </p:stCondLst>
                                        </p:cTn>
                                        <p:tgtEl>
                                          <p:spTgt spid="7173"/>
                                        </p:tgtEl>
                                        <p:attrNameLst>
                                          <p:attrName>style.visibility</p:attrName>
                                        </p:attrNameLst>
                                      </p:cBhvr>
                                      <p:to>
                                        <p:strVal val="visible"/>
                                      </p:to>
                                    </p:set>
                                    <p:animEffect transition="in" filter="fade">
                                      <p:cBhvr>
                                        <p:cTn id="43" dur="1000"/>
                                        <p:tgtEl>
                                          <p:spTgt spid="7173"/>
                                        </p:tgtEl>
                                      </p:cBhvr>
                                    </p:animEffect>
                                    <p:anim calcmode="lin" valueType="num">
                                      <p:cBhvr>
                                        <p:cTn id="44" dur="1000" fill="hold"/>
                                        <p:tgtEl>
                                          <p:spTgt spid="7173"/>
                                        </p:tgtEl>
                                        <p:attrNameLst>
                                          <p:attrName>ppt_x</p:attrName>
                                        </p:attrNameLst>
                                      </p:cBhvr>
                                      <p:tavLst>
                                        <p:tav tm="0">
                                          <p:val>
                                            <p:strVal val="#ppt_x"/>
                                          </p:val>
                                        </p:tav>
                                        <p:tav tm="100000">
                                          <p:val>
                                            <p:strVal val="#ppt_x"/>
                                          </p:val>
                                        </p:tav>
                                      </p:tavLst>
                                    </p:anim>
                                    <p:anim calcmode="lin" valueType="num">
                                      <p:cBhvr>
                                        <p:cTn id="45" dur="900" decel="100000" fill="hold"/>
                                        <p:tgtEl>
                                          <p:spTgt spid="717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717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boogi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I.  Tools for Shaping Policy</a:t>
            </a:r>
          </a:p>
        </p:txBody>
      </p:sp>
      <p:sp>
        <p:nvSpPr>
          <p:cNvPr id="8195" name="Rectangle 3"/>
          <p:cNvSpPr>
            <a:spLocks noGrp="1" noChangeArrowheads="1"/>
          </p:cNvSpPr>
          <p:nvPr>
            <p:ph idx="1"/>
          </p:nvPr>
        </p:nvSpPr>
        <p:spPr>
          <a:xfrm>
            <a:off x="457200" y="1600200"/>
            <a:ext cx="4038600" cy="4525963"/>
          </a:xfrm>
        </p:spPr>
        <p:txBody>
          <a:bodyPr/>
          <a:lstStyle/>
          <a:p>
            <a:pPr marL="609600" indent="-609600">
              <a:buFontTx/>
              <a:buAutoNum type="alphaUcPeriod" startAt="10"/>
            </a:pPr>
            <a:r>
              <a:rPr lang="en-US" altLang="en-US"/>
              <a:t>The Court’s interpretation of the very general language of laws allows it to decide how the law applies to specific situations.</a:t>
            </a:r>
          </a:p>
          <a:p>
            <a:pPr marL="609600" indent="-609600">
              <a:buFontTx/>
              <a:buNone/>
            </a:pPr>
            <a:endParaRPr lang="en-US" altLang="en-US"/>
          </a:p>
        </p:txBody>
      </p:sp>
      <p:pic>
        <p:nvPicPr>
          <p:cNvPr id="8197" name="Picture 5" descr="USA-E-Supreme-p205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371600"/>
            <a:ext cx="3482975" cy="469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mccoy11.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strVal val="#ppt_w*0.70"/>
                                          </p:val>
                                        </p:tav>
                                        <p:tav tm="100000">
                                          <p:val>
                                            <p:strVal val="#ppt_w"/>
                                          </p:val>
                                        </p:tav>
                                      </p:tavLst>
                                    </p:anim>
                                    <p:anim calcmode="lin" valueType="num">
                                      <p:cBhvr>
                                        <p:cTn id="13" dur="1000" fill="hold"/>
                                        <p:tgtEl>
                                          <p:spTgt spid="8197"/>
                                        </p:tgtEl>
                                        <p:attrNameLst>
                                          <p:attrName>ppt_h</p:attrName>
                                        </p:attrNameLst>
                                      </p:cBhvr>
                                      <p:tavLst>
                                        <p:tav tm="0">
                                          <p:val>
                                            <p:strVal val="#ppt_h"/>
                                          </p:val>
                                        </p:tav>
                                        <p:tav tm="100000">
                                          <p:val>
                                            <p:strVal val="#ppt_h"/>
                                          </p:val>
                                        </p:tav>
                                      </p:tavLst>
                                    </p:anim>
                                    <p:animEffect transition="in" filter="fade">
                                      <p:cBhvr>
                                        <p:cTn id="14" dur="1000"/>
                                        <p:tgtEl>
                                          <p:spTgt spid="8197"/>
                                        </p:tgtEl>
                                      </p:cBhvr>
                                    </p:animEffect>
                                  </p:childTnLst>
                                  <p:subTnLst>
                                    <p:audio>
                                      <p:cMediaNode>
                                        <p:cTn display="0" masterRel="sameClick">
                                          <p:stCondLst>
                                            <p:cond evt="begin" delay="0">
                                              <p:tn val="10"/>
                                            </p:cond>
                                          </p:stCondLst>
                                          <p:endCondLst>
                                            <p:cond evt="onStopAudio" delay="0">
                                              <p:tgtEl>
                                                <p:sldTgt/>
                                              </p:tgtEl>
                                            </p:cond>
                                          </p:endCondLst>
                                        </p:cTn>
                                        <p:tgtEl>
                                          <p:sndTgt r:embed="rId4" name="scumba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I.  Tools for Shaping Policy</a:t>
            </a:r>
          </a:p>
        </p:txBody>
      </p:sp>
      <p:sp>
        <p:nvSpPr>
          <p:cNvPr id="9219" name="Rectangle 3"/>
          <p:cNvSpPr>
            <a:spLocks noGrp="1" noChangeArrowheads="1"/>
          </p:cNvSpPr>
          <p:nvPr>
            <p:ph idx="1"/>
          </p:nvPr>
        </p:nvSpPr>
        <p:spPr>
          <a:xfrm>
            <a:off x="0" y="1600200"/>
            <a:ext cx="6248400" cy="5257800"/>
          </a:xfrm>
        </p:spPr>
        <p:txBody>
          <a:bodyPr/>
          <a:lstStyle/>
          <a:p>
            <a:pPr marL="609600" indent="-609600">
              <a:lnSpc>
                <a:spcPct val="90000"/>
              </a:lnSpc>
              <a:buFontTx/>
              <a:buAutoNum type="alphaUcPeriod" startAt="11"/>
            </a:pPr>
            <a:r>
              <a:rPr lang="en-US" altLang="en-US"/>
              <a:t>The Court’s rulings become precedents on which to base other, similar decisions; however, since times change, the Court may overturn or reverse its earlier decision.</a:t>
            </a:r>
          </a:p>
          <a:p>
            <a:pPr marL="609600" indent="-609600">
              <a:lnSpc>
                <a:spcPct val="90000"/>
              </a:lnSpc>
              <a:buFontTx/>
              <a:buAutoNum type="alphaUcPeriod" startAt="11"/>
            </a:pPr>
            <a:r>
              <a:rPr lang="en-US" altLang="en-US"/>
              <a:t>The idea of precedent being followed gives some predictability to the law.  Interpretations don’t change from one day to the next. </a:t>
            </a:r>
          </a:p>
        </p:txBody>
      </p:sp>
      <p:pic>
        <p:nvPicPr>
          <p:cNvPr id="9221" name="Picture 5" descr="180px-ExtinctDodoBi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905000"/>
            <a:ext cx="2532063"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921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921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921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9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prisontats.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 calcmode="lin" valueType="num">
                                      <p:cBhvr>
                                        <p:cTn id="16" dur="500" fill="hold"/>
                                        <p:tgtEl>
                                          <p:spTgt spid="9219">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9219">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9219">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9219">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9219">
                                            <p:txEl>
                                              <p:pRg st="1" end="1"/>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prisontat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ntr" presetSubtype="0" fill="hold" nodeType="clickEffect">
                                  <p:stCondLst>
                                    <p:cond delay="0"/>
                                  </p:stCondLst>
                                  <p:childTnLst>
                                    <p:set>
                                      <p:cBhvr>
                                        <p:cTn id="24" dur="1" fill="hold">
                                          <p:stCondLst>
                                            <p:cond delay="0"/>
                                          </p:stCondLst>
                                        </p:cTn>
                                        <p:tgtEl>
                                          <p:spTgt spid="9221"/>
                                        </p:tgtEl>
                                        <p:attrNameLst>
                                          <p:attrName>style.visibility</p:attrName>
                                        </p:attrNameLst>
                                      </p:cBhvr>
                                      <p:to>
                                        <p:strVal val="visible"/>
                                      </p:to>
                                    </p:set>
                                    <p:animEffect transition="in" filter="fade">
                                      <p:cBhvr>
                                        <p:cTn id="25" dur="1000"/>
                                        <p:tgtEl>
                                          <p:spTgt spid="9221"/>
                                        </p:tgtEl>
                                      </p:cBhvr>
                                    </p:animEffect>
                                    <p:anim calcmode="lin" valueType="num">
                                      <p:cBhvr>
                                        <p:cTn id="26" dur="1000" fill="hold"/>
                                        <p:tgtEl>
                                          <p:spTgt spid="9221"/>
                                        </p:tgtEl>
                                        <p:attrNameLst>
                                          <p:attrName>ppt_x</p:attrName>
                                        </p:attrNameLst>
                                      </p:cBhvr>
                                      <p:tavLst>
                                        <p:tav tm="0">
                                          <p:val>
                                            <p:strVal val="#ppt_x"/>
                                          </p:val>
                                        </p:tav>
                                        <p:tav tm="100000">
                                          <p:val>
                                            <p:strVal val="#ppt_x"/>
                                          </p:val>
                                        </p:tav>
                                      </p:tavLst>
                                    </p:anim>
                                    <p:anim calcmode="lin" valueType="num">
                                      <p:cBhvr>
                                        <p:cTn id="27" dur="900" decel="100000" fill="hold"/>
                                        <p:tgtEl>
                                          <p:spTgt spid="92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92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hen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II.  Limits on the Supreme Court</a:t>
            </a:r>
          </a:p>
        </p:txBody>
      </p:sp>
      <p:sp>
        <p:nvSpPr>
          <p:cNvPr id="11267" name="Rectangle 3"/>
          <p:cNvSpPr>
            <a:spLocks noGrp="1" noChangeArrowheads="1"/>
          </p:cNvSpPr>
          <p:nvPr>
            <p:ph idx="1"/>
          </p:nvPr>
        </p:nvSpPr>
        <p:spPr>
          <a:xfrm>
            <a:off x="228600" y="1600200"/>
            <a:ext cx="5105400" cy="5029200"/>
          </a:xfrm>
        </p:spPr>
        <p:txBody>
          <a:bodyPr/>
          <a:lstStyle/>
          <a:p>
            <a:pPr marL="609600" indent="-609600">
              <a:buFontTx/>
              <a:buAutoNum type="alphaUcPeriod"/>
            </a:pPr>
            <a:r>
              <a:rPr lang="en-US" altLang="en-US" sz="2800"/>
              <a:t>Generally, the Court’s decisions have dealt with civil liberties, economic issues, federal laws and regulations, due process, and suits against government officials.</a:t>
            </a:r>
          </a:p>
          <a:p>
            <a:pPr marL="609600" indent="-609600">
              <a:buFontTx/>
              <a:buAutoNum type="alphaUcPeriod"/>
            </a:pPr>
            <a:r>
              <a:rPr lang="en-US" altLang="en-US" sz="2800"/>
              <a:t>The Court has played a minor role in foreign policy.</a:t>
            </a:r>
          </a:p>
        </p:txBody>
      </p:sp>
      <p:pic>
        <p:nvPicPr>
          <p:cNvPr id="11269" name="Picture 5" descr="FA%20American%20Foreign%20Polic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1828800"/>
            <a:ext cx="2857500" cy="4400550"/>
          </a:xfrm>
          <a:prstGeom prst="rect">
            <a:avLst/>
          </a:prstGeom>
          <a:noFill/>
          <a:extLst>
            <a:ext uri="{909E8E84-426E-40DD-AFC4-6F175D3DCCD1}">
              <a14:hiddenFill xmlns:a14="http://schemas.microsoft.com/office/drawing/2010/main">
                <a:solidFill>
                  <a:srgbClr val="FFFFFF"/>
                </a:solidFill>
              </a14:hiddenFill>
            </a:ext>
          </a:extLst>
        </p:spPr>
      </p:pic>
      <p:sp>
        <p:nvSpPr>
          <p:cNvPr id="11270" name="Line 6"/>
          <p:cNvSpPr>
            <a:spLocks noChangeShapeType="1"/>
          </p:cNvSpPr>
          <p:nvPr/>
        </p:nvSpPr>
        <p:spPr bwMode="auto">
          <a:xfrm flipH="1">
            <a:off x="5181600" y="1676400"/>
            <a:ext cx="3505200" cy="4724400"/>
          </a:xfrm>
          <a:prstGeom prst="line">
            <a:avLst/>
          </a:prstGeom>
          <a:noFill/>
          <a:ln w="920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Line 7"/>
          <p:cNvSpPr>
            <a:spLocks noChangeShapeType="1"/>
          </p:cNvSpPr>
          <p:nvPr/>
        </p:nvSpPr>
        <p:spPr bwMode="auto">
          <a:xfrm>
            <a:off x="5486400" y="1676400"/>
            <a:ext cx="3124200" cy="4724400"/>
          </a:xfrm>
          <a:prstGeom prst="line">
            <a:avLst/>
          </a:prstGeom>
          <a:noFill/>
          <a:ln w="952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from="(-#ppt_w/2)" to="(#ppt_x)" calcmode="lin" valueType="num">
                                      <p:cBhvr>
                                        <p:cTn id="7" dur="600" fill="hold">
                                          <p:stCondLst>
                                            <p:cond delay="0"/>
                                          </p:stCondLst>
                                        </p:cTn>
                                        <p:tgtEl>
                                          <p:spTgt spid="11266"/>
                                        </p:tgtEl>
                                        <p:attrNameLst>
                                          <p:attrName>ppt_x</p:attrName>
                                        </p:attrNameLst>
                                      </p:cBhvr>
                                    </p:anim>
                                    <p:anim from="0" to="-1.0" calcmode="lin" valueType="num">
                                      <p:cBhvr>
                                        <p:cTn id="8" dur="200" decel="50000" autoRev="1" fill="hold">
                                          <p:stCondLst>
                                            <p:cond delay="600"/>
                                          </p:stCondLst>
                                        </p:cTn>
                                        <p:tgtEl>
                                          <p:spTgt spid="11266"/>
                                        </p:tgtEl>
                                        <p:attrNameLst>
                                          <p:attrName>xshear</p:attrName>
                                        </p:attrNameLst>
                                      </p:cBhvr>
                                    </p:anim>
                                    <p:animScale>
                                      <p:cBhvr>
                                        <p:cTn id="9" dur="200" decel="100000" autoRev="1" fill="hold">
                                          <p:stCondLst>
                                            <p:cond delay="600"/>
                                          </p:stCondLst>
                                        </p:cTn>
                                        <p:tgtEl>
                                          <p:spTgt spid="11266"/>
                                        </p:tgtEl>
                                      </p:cBhvr>
                                      <p:from x="100000" y="100000"/>
                                      <p:to x="80000" y="100000"/>
                                    </p:animScale>
                                    <p:anim by="(#ppt_h/3+#ppt_w*0.1)" calcmode="lin" valueType="num">
                                      <p:cBhvr additive="sum">
                                        <p:cTn id="10" dur="200" decel="100000" autoRev="1" fill="hold">
                                          <p:stCondLst>
                                            <p:cond delay="600"/>
                                          </p:stCondLst>
                                        </p:cTn>
                                        <p:tgtEl>
                                          <p:spTgt spid="11266"/>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dissolve">
                                      <p:cBhvr>
                                        <p:cTn id="15" dur="500"/>
                                        <p:tgtEl>
                                          <p:spTgt spid="11267">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back2workslacker.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267">
                                            <p:txEl>
                                              <p:pRg st="1" end="1"/>
                                            </p:txEl>
                                          </p:spTgt>
                                        </p:tgtEl>
                                        <p:attrNameLst>
                                          <p:attrName>style.visibility</p:attrName>
                                        </p:attrNameLst>
                                      </p:cBhvr>
                                      <p:to>
                                        <p:strVal val="visible"/>
                                      </p:to>
                                    </p:set>
                                    <p:animEffect transition="in" filter="dissolve">
                                      <p:cBhvr>
                                        <p:cTn id="20" dur="500"/>
                                        <p:tgtEl>
                                          <p:spTgt spid="11267">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4" name="back2workslacke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47" presetClass="entr" presetSubtype="0" fill="hold" nodeType="clickEffect">
                                  <p:stCondLst>
                                    <p:cond delay="0"/>
                                  </p:stCondLst>
                                  <p:childTnLst>
                                    <p:set>
                                      <p:cBhvr>
                                        <p:cTn id="24" dur="1" fill="hold">
                                          <p:stCondLst>
                                            <p:cond delay="0"/>
                                          </p:stCondLst>
                                        </p:cTn>
                                        <p:tgtEl>
                                          <p:spTgt spid="11269"/>
                                        </p:tgtEl>
                                        <p:attrNameLst>
                                          <p:attrName>style.visibility</p:attrName>
                                        </p:attrNameLst>
                                      </p:cBhvr>
                                      <p:to>
                                        <p:strVal val="visible"/>
                                      </p:to>
                                    </p:set>
                                    <p:animEffect transition="in" filter="fade">
                                      <p:cBhvr>
                                        <p:cTn id="25" dur="1000"/>
                                        <p:tgtEl>
                                          <p:spTgt spid="11269"/>
                                        </p:tgtEl>
                                      </p:cBhvr>
                                    </p:animEffect>
                                    <p:anim calcmode="lin" valueType="num">
                                      <p:cBhvr>
                                        <p:cTn id="26" dur="1000" fill="hold"/>
                                        <p:tgtEl>
                                          <p:spTgt spid="11269"/>
                                        </p:tgtEl>
                                        <p:attrNameLst>
                                          <p:attrName>ppt_x</p:attrName>
                                        </p:attrNameLst>
                                      </p:cBhvr>
                                      <p:tavLst>
                                        <p:tav tm="0">
                                          <p:val>
                                            <p:strVal val="#ppt_x"/>
                                          </p:val>
                                        </p:tav>
                                        <p:tav tm="100000">
                                          <p:val>
                                            <p:strVal val="#ppt_x"/>
                                          </p:val>
                                        </p:tav>
                                      </p:tavLst>
                                    </p:anim>
                                    <p:anim calcmode="lin" valueType="num">
                                      <p:cBhvr>
                                        <p:cTn id="27" dur="1000" fill="hold"/>
                                        <p:tgtEl>
                                          <p:spTgt spid="1126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onlyafool.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27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6" name="metal_clan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27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6" name="metal_cla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P spid="11270" grpId="0" animBg="1"/>
      <p:bldP spid="1127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537</TotalTime>
  <Words>560</Words>
  <Application>Microsoft Office PowerPoint</Application>
  <PresentationFormat>On-screen Show (4:3)</PresentationFormat>
  <Paragraphs>59</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Apothecary</vt:lpstr>
      <vt:lpstr>Shaping Public Policy</vt:lpstr>
      <vt:lpstr>I.  Tools for Shaping Policy  </vt:lpstr>
      <vt:lpstr>I.  Tools for Shaping Policy</vt:lpstr>
      <vt:lpstr>I.  Tools for Shaping Policy</vt:lpstr>
      <vt:lpstr>I.  Tools for Shaping Policy</vt:lpstr>
      <vt:lpstr>I.  Tools for Shaping Policy</vt:lpstr>
      <vt:lpstr>I.  Tools for Shaping Policy</vt:lpstr>
      <vt:lpstr>I.  Tools for Shaping Policy</vt:lpstr>
      <vt:lpstr>II.  Limits on the Supreme Court</vt:lpstr>
      <vt:lpstr>II.  Limits on the Supreme Court</vt:lpstr>
      <vt:lpstr>II.  Limits on the Supreme Court</vt:lpstr>
      <vt:lpstr>II.  Limits on the Supreme Court</vt:lpstr>
      <vt:lpstr>II.  Limits on the Supreme Court</vt:lpstr>
      <vt:lpstr>In your notebooks</vt:lpstr>
    </vt:vector>
  </TitlesOfParts>
  <Company>Chino Hills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Public Policy</dc:title>
  <dc:creator>Eric</dc:creator>
  <cp:lastModifiedBy>Work</cp:lastModifiedBy>
  <cp:revision>7</cp:revision>
  <dcterms:created xsi:type="dcterms:W3CDTF">2007-02-21T07:50:16Z</dcterms:created>
  <dcterms:modified xsi:type="dcterms:W3CDTF">2015-05-28T17:43:29Z</dcterms:modified>
</cp:coreProperties>
</file>