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ECCE8-21AD-DC70-348E-FBA97554F908}" v="540" dt="2019-12-06T21:44:00.959"/>
    <p1510:client id="{44705A5A-9E60-3020-0504-E6EF9C1203BF}" v="607" dt="2019-12-06T22:39:48.244"/>
    <p1510:client id="{74E4A8B3-F0E1-FA54-05E4-544045B856B6}" v="2100" dt="2019-12-06T17:56:49.741"/>
    <p1510:client id="{7A8E5AE4-53A4-59BA-2AC1-DB59D6F62D63}" v="48" dt="2019-12-05T18:42:28.814"/>
    <p1510:client id="{8C560548-EC83-557E-BE16-7F154FB2B0D2}" v="322" dt="2019-12-09T21:07:49.326"/>
    <p1510:client id="{B6C2A714-A392-42F5-BE93-B63C6509781C}" v="43" dt="2019-12-09T20:46:23.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Tongva_people"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en.wikipedia.org/wiki/Newbury_Park,_California"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ootsimple.com/2013/10/advanced-acorn-processing/" TargetMode="External"/><Relationship Id="rId7" Type="http://schemas.openxmlformats.org/officeDocument/2006/relationships/hyperlink" Target="http://theconversation.com/no-bones-about-it-sharks-evolved-cartilage-for-a-reason-42258"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en.wikipedia.org/wiki/Berry_(botany)" TargetMode="External"/><Relationship Id="rId4" Type="http://schemas.openxmlformats.org/officeDocument/2006/relationships/image" Target="../media/image5.jpeg"/><Relationship Id="rId9" Type="http://schemas.openxmlformats.org/officeDocument/2006/relationships/hyperlink" Target="https://en.wikipedia.org/wiki/Sablefis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Tongva_peopl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peakoftreschic.com/2017/08/5-woven-handbags-under-50.html" TargetMode="External"/><Relationship Id="rId7" Type="http://schemas.openxmlformats.org/officeDocument/2006/relationships/hyperlink" Target="https://en.wikipedia.org/wiki/Stomp_dance"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en.wikipedia.org/wiki/Chumash_people"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on a raft in the water&#10;&#10;Description generated with high confidence">
            <a:extLst>
              <a:ext uri="{FF2B5EF4-FFF2-40B4-BE49-F238E27FC236}">
                <a16:creationId xmlns:a16="http://schemas.microsoft.com/office/drawing/2014/main" id="{C8261A00-505A-4434-BF83-75CD3D6FA17C}"/>
              </a:ext>
            </a:extLst>
          </p:cNvPr>
          <p:cNvPicPr>
            <a:picLocks noChangeAspect="1"/>
          </p:cNvPicPr>
          <p:nvPr/>
        </p:nvPicPr>
        <p:blipFill rotWithShape="1">
          <a:blip r:embed="rId2">
            <a:alphaModFix amt="50000"/>
          </a:blip>
          <a:srcRect l="4445" r="1" b="1"/>
          <a:stretch/>
        </p:blipFill>
        <p:spPr>
          <a:xfrm>
            <a:off x="43152" y="201284"/>
            <a:ext cx="12191980" cy="6857999"/>
          </a:xfrm>
          <a:prstGeom prst="rect">
            <a:avLst/>
          </a:prstGeom>
        </p:spPr>
      </p:pic>
      <p:sp>
        <p:nvSpPr>
          <p:cNvPr id="2" name="Title 1"/>
          <p:cNvSpPr>
            <a:spLocks noGrp="1"/>
          </p:cNvSpPr>
          <p:nvPr>
            <p:ph type="ctrTitle"/>
          </p:nvPr>
        </p:nvSpPr>
        <p:spPr>
          <a:xfrm>
            <a:off x="1567133" y="-559788"/>
            <a:ext cx="9144000" cy="2900518"/>
          </a:xfrm>
        </p:spPr>
        <p:txBody>
          <a:bodyPr>
            <a:normAutofit/>
          </a:bodyPr>
          <a:lstStyle/>
          <a:p>
            <a:r>
              <a:rPr lang="en-US">
                <a:solidFill>
                  <a:srgbClr val="833C0B"/>
                </a:solidFill>
                <a:latin typeface="Algerian"/>
                <a:cs typeface="Calibri Light"/>
              </a:rPr>
              <a:t>Gabrielino</a:t>
            </a: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a:solidFill>
                  <a:srgbClr val="FFFFFF"/>
                </a:solidFill>
                <a:cs typeface="Calibri"/>
              </a:rPr>
              <a:t>By    Gavin Vega and Giovanni Cervantes  </a:t>
            </a:r>
            <a:endParaRPr lang="en-US">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105D-20B1-450E-B01D-27BFA79B3B60}"/>
              </a:ext>
            </a:extLst>
          </p:cNvPr>
          <p:cNvSpPr>
            <a:spLocks noGrp="1"/>
          </p:cNvSpPr>
          <p:nvPr>
            <p:ph type="title"/>
          </p:nvPr>
        </p:nvSpPr>
        <p:spPr>
          <a:xfrm>
            <a:off x="801098" y="1396289"/>
            <a:ext cx="6387102" cy="1325563"/>
          </a:xfrm>
        </p:spPr>
        <p:txBody>
          <a:bodyPr>
            <a:normAutofit/>
          </a:bodyPr>
          <a:lstStyle/>
          <a:p>
            <a:r>
              <a:rPr lang="en-US">
                <a:cs typeface="Calibri Light"/>
              </a:rPr>
              <a:t>Shelter</a:t>
            </a:r>
          </a:p>
        </p:txBody>
      </p:sp>
      <p:sp>
        <p:nvSpPr>
          <p:cNvPr id="3" name="Content Placeholder 2">
            <a:extLst>
              <a:ext uri="{FF2B5EF4-FFF2-40B4-BE49-F238E27FC236}">
                <a16:creationId xmlns:a16="http://schemas.microsoft.com/office/drawing/2014/main" id="{1AA0127E-4956-44BB-8EB4-B377BF8C4033}"/>
              </a:ext>
            </a:extLst>
          </p:cNvPr>
          <p:cNvSpPr>
            <a:spLocks noGrp="1"/>
          </p:cNvSpPr>
          <p:nvPr>
            <p:ph idx="1"/>
          </p:nvPr>
        </p:nvSpPr>
        <p:spPr>
          <a:xfrm>
            <a:off x="805542" y="2871982"/>
            <a:ext cx="6382657" cy="3181684"/>
          </a:xfrm>
        </p:spPr>
        <p:txBody>
          <a:bodyPr vert="horz" lIns="91440" tIns="45720" rIns="91440" bIns="45720" rtlCol="0" anchor="t">
            <a:normAutofit/>
          </a:bodyPr>
          <a:lstStyle/>
          <a:p>
            <a:pPr marL="0" indent="0">
              <a:buNone/>
            </a:pPr>
            <a:r>
              <a:rPr lang="en-US">
                <a:cs typeface="Calibri"/>
              </a:rPr>
              <a:t>The  Gabrielino  lived   in  the Southern part  of  California. The  Gabrielino shelter was  made  in  different ways with  items  found in nature.  They built their homes  by putting poles upright in  a circle  and  bending   them in the middle. Then , they covered them with </a:t>
            </a:r>
            <a:r>
              <a:rPr lang="en-US" err="1">
                <a:cs typeface="Calibri"/>
              </a:rPr>
              <a:t>tule</a:t>
            </a:r>
            <a:r>
              <a:rPr lang="en-US">
                <a:cs typeface="Calibri"/>
              </a:rPr>
              <a:t> reeds or with mats woven from  </a:t>
            </a:r>
            <a:r>
              <a:rPr lang="en-US" err="1">
                <a:cs typeface="Calibri"/>
              </a:rPr>
              <a:t>tules</a:t>
            </a:r>
            <a:r>
              <a:rPr lang="en-US">
                <a:cs typeface="Calibri"/>
              </a:rPr>
              <a:t>.</a:t>
            </a:r>
          </a:p>
        </p:txBody>
      </p:sp>
      <p:sp>
        <p:nvSpPr>
          <p:cNvPr id="23" name="Rectangle 16">
            <a:extLst>
              <a:ext uri="{FF2B5EF4-FFF2-40B4-BE49-F238E27FC236}">
                <a16:creationId xmlns:a16="http://schemas.microsoft.com/office/drawing/2014/main" id="{61445B8C-D724-4F73-AB77-3CCE4E82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large tree in a forest&#10;&#10;Description generated with high confidence">
            <a:extLst>
              <a:ext uri="{FF2B5EF4-FFF2-40B4-BE49-F238E27FC236}">
                <a16:creationId xmlns:a16="http://schemas.microsoft.com/office/drawing/2014/main" id="{0B30DD8C-2059-46F5-A748-AAEC6BFD99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018" r="17895" b="-1"/>
          <a:stretch/>
        </p:blipFill>
        <p:spPr>
          <a:xfrm>
            <a:off x="8534512" y="342696"/>
            <a:ext cx="2675125" cy="2779875"/>
          </a:xfrm>
          <a:prstGeom prst="rect">
            <a:avLst/>
          </a:prstGeom>
        </p:spPr>
      </p:pic>
      <p:cxnSp>
        <p:nvCxnSpPr>
          <p:cNvPr id="24" name="Straight Connector 18">
            <a:extLst>
              <a:ext uri="{FF2B5EF4-FFF2-40B4-BE49-F238E27FC236}">
                <a16:creationId xmlns:a16="http://schemas.microsoft.com/office/drawing/2014/main" id="{99905336-A7CD-4C75-9E77-C704674F4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A hole in the middle of a forest&#10;&#10;Description generated with high confidence">
            <a:extLst>
              <a:ext uri="{FF2B5EF4-FFF2-40B4-BE49-F238E27FC236}">
                <a16:creationId xmlns:a16="http://schemas.microsoft.com/office/drawing/2014/main" id="{1DB34263-CD07-4DAF-BBAE-2A6A1853705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48325" y="3735414"/>
            <a:ext cx="2647499" cy="2779874"/>
          </a:xfrm>
          <a:prstGeom prst="rect">
            <a:avLst/>
          </a:prstGeom>
        </p:spPr>
      </p:pic>
    </p:spTree>
    <p:extLst>
      <p:ext uri="{BB962C8B-B14F-4D97-AF65-F5344CB8AC3E}">
        <p14:creationId xmlns:p14="http://schemas.microsoft.com/office/powerpoint/2010/main" val="37837354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E7816C-5C58-4C99-89C4-2F5C1657A51F}"/>
              </a:ext>
            </a:extLst>
          </p:cNvPr>
          <p:cNvSpPr>
            <a:spLocks noGrp="1"/>
          </p:cNvSpPr>
          <p:nvPr>
            <p:ph type="title"/>
          </p:nvPr>
        </p:nvSpPr>
        <p:spPr>
          <a:xfrm>
            <a:off x="619760" y="764373"/>
            <a:ext cx="5154508" cy="1293028"/>
          </a:xfrm>
        </p:spPr>
        <p:txBody>
          <a:bodyPr>
            <a:normAutofit/>
          </a:bodyPr>
          <a:lstStyle/>
          <a:p>
            <a:r>
              <a:rPr lang="en-US" sz="4000">
                <a:cs typeface="Calibri Light"/>
              </a:rPr>
              <a:t>Food</a:t>
            </a:r>
            <a:endParaRPr lang="en-US" sz="4000"/>
          </a:p>
        </p:txBody>
      </p:sp>
      <p:sp>
        <p:nvSpPr>
          <p:cNvPr id="3" name="Content Placeholder 2">
            <a:extLst>
              <a:ext uri="{FF2B5EF4-FFF2-40B4-BE49-F238E27FC236}">
                <a16:creationId xmlns:a16="http://schemas.microsoft.com/office/drawing/2014/main" id="{F061DA05-26F9-4A60-9764-94BB26F17726}"/>
              </a:ext>
            </a:extLst>
          </p:cNvPr>
          <p:cNvSpPr>
            <a:spLocks noGrp="1"/>
          </p:cNvSpPr>
          <p:nvPr>
            <p:ph idx="1"/>
          </p:nvPr>
        </p:nvSpPr>
        <p:spPr>
          <a:xfrm>
            <a:off x="619760" y="2194560"/>
            <a:ext cx="5154507" cy="4024125"/>
          </a:xfrm>
        </p:spPr>
        <p:txBody>
          <a:bodyPr vert="horz" lIns="91440" tIns="45720" rIns="91440" bIns="45720" rtlCol="0" anchor="t">
            <a:normAutofit lnSpcReduction="10000"/>
          </a:bodyPr>
          <a:lstStyle/>
          <a:p>
            <a:pPr marL="0" indent="0">
              <a:buNone/>
            </a:pPr>
            <a:r>
              <a:rPr lang="en-US">
                <a:cs typeface="Calibri"/>
              </a:rPr>
              <a:t>They ate foods found by hunting , gathering , and fishing. The Gabrielino ate sea foods like tuna , swordfish , shellfish, sea mammals ,and sea birds .They also gathered acorns , pinon nuts ,berries ,and other plants. Last ,they hunted small rodents like ,birds , some snakes , </a:t>
            </a:r>
          </a:p>
          <a:p>
            <a:pPr marL="0" indent="0">
              <a:buNone/>
            </a:pPr>
            <a:r>
              <a:rPr lang="en-US" err="1">
                <a:cs typeface="Calibri"/>
              </a:rPr>
              <a:t>Rabits,and</a:t>
            </a:r>
            <a:r>
              <a:rPr lang="en-US">
                <a:cs typeface="Calibri"/>
              </a:rPr>
              <a:t> other small rodents.</a:t>
            </a:r>
          </a:p>
          <a:p>
            <a:pPr marL="0" indent="0">
              <a:buNone/>
            </a:pPr>
            <a:endParaRPr lang="en-US" sz="2000">
              <a:cs typeface="Calibri"/>
            </a:endParaRPr>
          </a:p>
        </p:txBody>
      </p:sp>
      <p:pic>
        <p:nvPicPr>
          <p:cNvPr id="4" name="Picture 4" descr="A pile of fruit&#10;&#10;Description generated with high confidence">
            <a:extLst>
              <a:ext uri="{FF2B5EF4-FFF2-40B4-BE49-F238E27FC236}">
                <a16:creationId xmlns:a16="http://schemas.microsoft.com/office/drawing/2014/main" id="{847A609C-4174-4286-A93D-716EC3BF402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928" r="24810" b="-3"/>
          <a:stretch/>
        </p:blipFill>
        <p:spPr>
          <a:xfrm>
            <a:off x="6417733" y="10"/>
            <a:ext cx="3270176" cy="3933487"/>
          </a:xfrm>
          <a:prstGeom prst="rect">
            <a:avLst/>
          </a:prstGeom>
        </p:spPr>
      </p:pic>
      <p:pic>
        <p:nvPicPr>
          <p:cNvPr id="8" name="Picture 8" descr="A close up of a red fruit&#10;&#10;Description generated with high confidence">
            <a:extLst>
              <a:ext uri="{FF2B5EF4-FFF2-40B4-BE49-F238E27FC236}">
                <a16:creationId xmlns:a16="http://schemas.microsoft.com/office/drawing/2014/main" id="{B37727BA-BF2D-4817-A8E2-06492F75AA8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1188" r="22865" b="3"/>
          <a:stretch/>
        </p:blipFill>
        <p:spPr>
          <a:xfrm>
            <a:off x="9782174" y="10"/>
            <a:ext cx="2409826" cy="3933486"/>
          </a:xfrm>
          <a:prstGeom prst="rect">
            <a:avLst/>
          </a:prstGeom>
        </p:spPr>
      </p:pic>
      <p:pic>
        <p:nvPicPr>
          <p:cNvPr id="20" name="Picture 21" descr="A picture containing fish, water, blue, flying&#10;&#10;Description generated with very high confidence">
            <a:extLst>
              <a:ext uri="{FF2B5EF4-FFF2-40B4-BE49-F238E27FC236}">
                <a16:creationId xmlns:a16="http://schemas.microsoft.com/office/drawing/2014/main" id="{1AE126CD-3ED8-4E28-A97D-9DDC6988C6CC}"/>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95" r="2" b="2"/>
          <a:stretch/>
        </p:blipFill>
        <p:spPr>
          <a:xfrm>
            <a:off x="6417734" y="4062856"/>
            <a:ext cx="5774266" cy="2838276"/>
          </a:xfrm>
          <a:prstGeom prst="rect">
            <a:avLst/>
          </a:prstGeom>
        </p:spPr>
      </p:pic>
      <p:pic>
        <p:nvPicPr>
          <p:cNvPr id="12" name="Picture 12" descr="A picture containing animal&#10;&#10;Description generated with very high confidence">
            <a:extLst>
              <a:ext uri="{FF2B5EF4-FFF2-40B4-BE49-F238E27FC236}">
                <a16:creationId xmlns:a16="http://schemas.microsoft.com/office/drawing/2014/main" id="{85CCAFDE-10B4-4078-8362-97FDE81D4A0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513139" y="6901961"/>
            <a:ext cx="887148" cy="532691"/>
          </a:xfrm>
          <a:prstGeom prst="rect">
            <a:avLst/>
          </a:prstGeom>
        </p:spPr>
      </p:pic>
    </p:spTree>
    <p:extLst>
      <p:ext uri="{BB962C8B-B14F-4D97-AF65-F5344CB8AC3E}">
        <p14:creationId xmlns:p14="http://schemas.microsoft.com/office/powerpoint/2010/main" val="899874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25BB-2662-4109-B38B-8F20521637E6}"/>
              </a:ext>
            </a:extLst>
          </p:cNvPr>
          <p:cNvSpPr>
            <a:spLocks noGrp="1"/>
          </p:cNvSpPr>
          <p:nvPr>
            <p:ph type="title"/>
          </p:nvPr>
        </p:nvSpPr>
        <p:spPr>
          <a:xfrm>
            <a:off x="801099" y="1396289"/>
            <a:ext cx="5006336" cy="1325563"/>
          </a:xfrm>
        </p:spPr>
        <p:txBody>
          <a:bodyPr>
            <a:normAutofit/>
          </a:bodyPr>
          <a:lstStyle/>
          <a:p>
            <a:r>
              <a:rPr lang="en-US">
                <a:cs typeface="Calibri Light"/>
              </a:rPr>
              <a:t>Locations</a:t>
            </a:r>
          </a:p>
        </p:txBody>
      </p:sp>
      <p:sp>
        <p:nvSpPr>
          <p:cNvPr id="3" name="Content Placeholder 2">
            <a:extLst>
              <a:ext uri="{FF2B5EF4-FFF2-40B4-BE49-F238E27FC236}">
                <a16:creationId xmlns:a16="http://schemas.microsoft.com/office/drawing/2014/main" id="{96DD22CA-38FD-41F5-AF08-4BCBB1EE532E}"/>
              </a:ext>
            </a:extLst>
          </p:cNvPr>
          <p:cNvSpPr>
            <a:spLocks noGrp="1"/>
          </p:cNvSpPr>
          <p:nvPr>
            <p:ph idx="1"/>
          </p:nvPr>
        </p:nvSpPr>
        <p:spPr>
          <a:xfrm>
            <a:off x="805543" y="2871982"/>
            <a:ext cx="5006336" cy="3181684"/>
          </a:xfrm>
        </p:spPr>
        <p:txBody>
          <a:bodyPr vert="horz" lIns="91440" tIns="45720" rIns="91440" bIns="45720" rtlCol="0" anchor="t">
            <a:normAutofit/>
          </a:bodyPr>
          <a:lstStyle/>
          <a:p>
            <a:pPr marL="0" indent="0">
              <a:buNone/>
            </a:pPr>
            <a:r>
              <a:rPr lang="en-US">
                <a:cs typeface="Calibri" panose="020F0502020204030204"/>
              </a:rPr>
              <a:t>The  Gabrielino lived  in  different Locations  in Southern California. They lived west coast of what is now Los  Angeles . </a:t>
            </a:r>
          </a:p>
        </p:txBody>
      </p:sp>
      <p:sp>
        <p:nvSpPr>
          <p:cNvPr id="9"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close up of a map&#10;&#10;Description generated with high confidence">
            <a:extLst>
              <a:ext uri="{FF2B5EF4-FFF2-40B4-BE49-F238E27FC236}">
                <a16:creationId xmlns:a16="http://schemas.microsoft.com/office/drawing/2014/main" id="{7C331869-81B6-41CE-8CD5-D434D870867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043" r="13080" b="-1"/>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7595962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9E40-B7F9-4D72-AB4D-E2BA287BA16C}"/>
              </a:ext>
            </a:extLst>
          </p:cNvPr>
          <p:cNvSpPr>
            <a:spLocks noGrp="1"/>
          </p:cNvSpPr>
          <p:nvPr>
            <p:ph type="title"/>
          </p:nvPr>
        </p:nvSpPr>
        <p:spPr>
          <a:xfrm>
            <a:off x="801098" y="1396289"/>
            <a:ext cx="5712824" cy="1325563"/>
          </a:xfrm>
        </p:spPr>
        <p:txBody>
          <a:bodyPr>
            <a:normAutofit/>
          </a:bodyPr>
          <a:lstStyle/>
          <a:p>
            <a:r>
              <a:rPr lang="en-US">
                <a:cs typeface="Calibri Light"/>
              </a:rPr>
              <a:t>Culture</a:t>
            </a:r>
          </a:p>
        </p:txBody>
      </p:sp>
      <p:sp>
        <p:nvSpPr>
          <p:cNvPr id="3" name="Content Placeholder 2">
            <a:extLst>
              <a:ext uri="{FF2B5EF4-FFF2-40B4-BE49-F238E27FC236}">
                <a16:creationId xmlns:a16="http://schemas.microsoft.com/office/drawing/2014/main" id="{B8C82C34-2BF6-4631-A61A-D80E30575796}"/>
              </a:ext>
            </a:extLst>
          </p:cNvPr>
          <p:cNvSpPr>
            <a:spLocks noGrp="1"/>
          </p:cNvSpPr>
          <p:nvPr>
            <p:ph idx="1"/>
          </p:nvPr>
        </p:nvSpPr>
        <p:spPr>
          <a:xfrm>
            <a:off x="805543" y="2871982"/>
            <a:ext cx="4558309" cy="3181684"/>
          </a:xfrm>
        </p:spPr>
        <p:txBody>
          <a:bodyPr vert="horz" lIns="91440" tIns="45720" rIns="91440" bIns="45720" rtlCol="0" anchor="t">
            <a:normAutofit/>
          </a:bodyPr>
          <a:lstStyle/>
          <a:p>
            <a:pPr marL="0" indent="0">
              <a:buNone/>
            </a:pPr>
            <a:r>
              <a:rPr lang="en-US">
                <a:cs typeface="Calibri" panose="020F0502020204030204"/>
              </a:rPr>
              <a:t>The Gabrielino tribe had a special kind of culture . The  Gabrielino  children like    go  with  their  father to go hunting and fishing. And they had fun game too like foot races , swimming and dice game.</a:t>
            </a:r>
          </a:p>
        </p:txBody>
      </p:sp>
      <p:sp>
        <p:nvSpPr>
          <p:cNvPr id="19" name="Oval 1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accessory, bag, table, brown&#10;&#10;Description generated with very high confidence">
            <a:extLst>
              <a:ext uri="{FF2B5EF4-FFF2-40B4-BE49-F238E27FC236}">
                <a16:creationId xmlns:a16="http://schemas.microsoft.com/office/drawing/2014/main" id="{9C3504C7-5CAD-46A9-ACEC-0731DAEFDA6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427" r="1" b="18074"/>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Picture 8" descr="A picture containing cup&#10;&#10;Description generated with very high confidence">
            <a:extLst>
              <a:ext uri="{FF2B5EF4-FFF2-40B4-BE49-F238E27FC236}">
                <a16:creationId xmlns:a16="http://schemas.microsoft.com/office/drawing/2014/main" id="{7EE012C4-1D20-4685-8A27-071267CA7FC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5842" r="3" b="6944"/>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3" name="Freeform: Shape 22">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2" descr="A picture containing sitting, old, brown, table&#10;&#10;Description generated with very high confidence">
            <a:extLst>
              <a:ext uri="{FF2B5EF4-FFF2-40B4-BE49-F238E27FC236}">
                <a16:creationId xmlns:a16="http://schemas.microsoft.com/office/drawing/2014/main" id="{BB3DD724-EC3A-4F0D-8F28-9ABA432CD5D0}"/>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33919" r="15945" b="2"/>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443362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Gabrielino</vt:lpstr>
      <vt:lpstr>Shelter</vt:lpstr>
      <vt:lpstr>Food</vt:lpstr>
      <vt:lpstr>Locations</vt:lpstr>
      <vt:lpstr>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2019-12-05T18:39:52Z</dcterms:created>
  <dcterms:modified xsi:type="dcterms:W3CDTF">2019-12-12T20:48:14Z</dcterms:modified>
</cp:coreProperties>
</file>