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CCE32-B39A-9E44-410E-691F5675BF25}" v="11" dt="2019-12-06T19:08:58.321"/>
    <p1510:client id="{3C866C44-C117-424E-AE85-A68579AF0C93}" v="52" dt="2019-12-05T18:39:35.125"/>
    <p1510:client id="{4CCE06A6-FA52-418B-9F1A-E81F057AA602}" v="24" dt="2019-12-06T22:37:12.928"/>
    <p1510:client id="{5AC19203-D91B-4494-B555-E358CB7D6F7A}" v="101" dt="2019-12-04T22:49:44.892"/>
    <p1510:client id="{5F39F068-BF17-9487-702F-0F37004B3721}" v="212" dt="2019-12-03T17:48:00.060"/>
    <p1510:client id="{BF07B595-30A0-4F24-91F3-CB3097ACCA3F}" v="2044" dt="2019-12-06T17:56:43.933"/>
    <p1510:client id="{FF876E91-9BB3-41BC-A157-BDDC47AF7CBE}" v="10" dt="2019-12-03T19:10:28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ualanimist.com/page/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oney_Point_(California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ikivisually.com/wiki/User:AlexNewArtBot/PlantsSearchResult/archive21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flickr.com/photos/27398485@N08/3557381347/" TargetMode="External"/><Relationship Id="rId7" Type="http://schemas.openxmlformats.org/officeDocument/2006/relationships/hyperlink" Target="https://en.wikipedia.org/wiki/Tongva_peop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commons.wikimedia.org/wiki/file:yurok_plankhouse03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2015-09-27_11_36_48_Colorado_pinyon_pine_cones_with_ripe_pine_nuts_at_the_Devil%27s_Canyon_Overlook_along_Interstate_70_in_Emery_County,_Utah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flickr.com/photos/mharrsch/2373310083" TargetMode="External"/><Relationship Id="rId7" Type="http://schemas.openxmlformats.org/officeDocument/2006/relationships/hyperlink" Target="http://flickr.com/photos/mharrsch/237159945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flickr.com/photos/mharrsch/2374137518/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waiis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Serrano_(people)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on a beach near a body of water&#10;&#10;Description generated with very high confidence">
            <a:extLst>
              <a:ext uri="{FF2B5EF4-FFF2-40B4-BE49-F238E27FC236}">
                <a16:creationId xmlns:a16="http://schemas.microsoft.com/office/drawing/2014/main" id="{E77B6335-6FA9-47F4-99D5-2F0D29D49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597"/>
          <a:stretch/>
        </p:blipFill>
        <p:spPr>
          <a:xfrm>
            <a:off x="20" y="-43132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/>
              </a:rPr>
              <a:t>Gabrielino</a:t>
            </a:r>
            <a:endParaRPr lang="en-US">
              <a:solidFill>
                <a:schemeClr val="accent2">
                  <a:lumMod val="60000"/>
                  <a:lumOff val="40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roadway"/>
                <a:cs typeface="Calibri"/>
              </a:rPr>
              <a:t>Sophia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roadway"/>
                <a:cs typeface="Calibri"/>
              </a:rPr>
              <a:t>Goytia</a:t>
            </a:r>
            <a:endParaRPr lang="en-US" dirty="0" err="1">
              <a:solidFill>
                <a:schemeClr val="accent2">
                  <a:lumMod val="60000"/>
                  <a:lumOff val="40000"/>
                </a:schemeClr>
              </a:solidFill>
              <a:latin typeface="Broad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8298D-B0FE-4804-8CDC-72B79515B476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5C5C-3AB5-4FEF-8789-A4863893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43439"/>
            <a:ext cx="10509504" cy="1193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oadway"/>
              </a:rPr>
              <a:t>Location</a:t>
            </a:r>
          </a:p>
        </p:txBody>
      </p:sp>
      <p:pic>
        <p:nvPicPr>
          <p:cNvPr id="7" name="Picture 8" descr="A rocky hill&#10;&#10;Description generated with very high confidence">
            <a:extLst>
              <a:ext uri="{FF2B5EF4-FFF2-40B4-BE49-F238E27FC236}">
                <a16:creationId xmlns:a16="http://schemas.microsoft.com/office/drawing/2014/main" id="{160D7A1D-E87B-43A2-B1E9-FA297BA9F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172"/>
          <a:stretch/>
        </p:blipFill>
        <p:spPr>
          <a:xfrm>
            <a:off x="250184" y="220253"/>
            <a:ext cx="5738492" cy="4081291"/>
          </a:xfrm>
          <a:prstGeom prst="rect">
            <a:avLst/>
          </a:prstGeom>
        </p:spPr>
      </p:pic>
      <p:pic>
        <p:nvPicPr>
          <p:cNvPr id="13" name="Picture 13" descr="A red flower in a field of tall grass&#10;&#10;Description generated with very high confidence">
            <a:extLst>
              <a:ext uri="{FF2B5EF4-FFF2-40B4-BE49-F238E27FC236}">
                <a16:creationId xmlns:a16="http://schemas.microsoft.com/office/drawing/2014/main" id="{40FA09B6-04A2-4F26-AF2D-0203EAC71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312" r="-2" b="-2"/>
          <a:stretch/>
        </p:blipFill>
        <p:spPr>
          <a:xfrm>
            <a:off x="6203323" y="220252"/>
            <a:ext cx="5738491" cy="4081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09C241-4230-40EC-97B7-15ACDC966C13}"/>
              </a:ext>
            </a:extLst>
          </p:cNvPr>
          <p:cNvSpPr txBox="1"/>
          <p:nvPr/>
        </p:nvSpPr>
        <p:spPr>
          <a:xfrm>
            <a:off x="3667207" y="4101489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48B05-9F30-4947-A421-3C596180BFB5}"/>
              </a:ext>
            </a:extLst>
          </p:cNvPr>
          <p:cNvSpPr txBox="1"/>
          <p:nvPr/>
        </p:nvSpPr>
        <p:spPr>
          <a:xfrm>
            <a:off x="9620345" y="4101488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83601-9AC8-48CD-9F19-17B18FA29F04}"/>
              </a:ext>
            </a:extLst>
          </p:cNvPr>
          <p:cNvSpPr txBox="1"/>
          <p:nvPr/>
        </p:nvSpPr>
        <p:spPr>
          <a:xfrm>
            <a:off x="2725948" y="5055080"/>
            <a:ext cx="65388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cs typeface="Calibri"/>
              </a:rPr>
              <a:t>Lived on islands and near 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8C7E3-4A73-46BB-9926-DBF05D55339D}"/>
              </a:ext>
            </a:extLst>
          </p:cNvPr>
          <p:cNvSpPr txBox="1"/>
          <p:nvPr/>
        </p:nvSpPr>
        <p:spPr>
          <a:xfrm>
            <a:off x="6520670" y="568678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cs typeface="Calibri"/>
              </a:rPr>
              <a:t>Had pleasant weather and food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2F377-8E0C-4531-97FE-74D143874A4E}"/>
              </a:ext>
            </a:extLst>
          </p:cNvPr>
          <p:cNvSpPr txBox="1"/>
          <p:nvPr/>
        </p:nvSpPr>
        <p:spPr>
          <a:xfrm>
            <a:off x="2725947" y="5371381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cs typeface="Calibri"/>
              </a:rPr>
              <a:t>Built their homes in sheltered bays along the coast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A25CF-E995-44F4-93C8-1A5334345042}"/>
              </a:ext>
            </a:extLst>
          </p:cNvPr>
          <p:cNvSpPr txBox="1"/>
          <p:nvPr/>
        </p:nvSpPr>
        <p:spPr>
          <a:xfrm>
            <a:off x="6520671" y="505418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cs typeface="Calibri"/>
              </a:rPr>
              <a:t>Built their homes along rivers and streams</a:t>
            </a:r>
          </a:p>
        </p:txBody>
      </p:sp>
    </p:spTree>
    <p:extLst>
      <p:ext uri="{BB962C8B-B14F-4D97-AF65-F5344CB8AC3E}">
        <p14:creationId xmlns:p14="http://schemas.microsoft.com/office/powerpoint/2010/main" val="7279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90EC-9753-4220-860B-ACEBEFF8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84" y="4059706"/>
            <a:ext cx="10506456" cy="13272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kern="1200" dirty="0">
                <a:solidFill>
                  <a:schemeClr val="accent1">
                    <a:lumMod val="50000"/>
                  </a:schemeClr>
                </a:solidFill>
                <a:latin typeface="Broadway"/>
              </a:rPr>
              <a:t>Shelter</a:t>
            </a:r>
          </a:p>
        </p:txBody>
      </p:sp>
      <p:pic>
        <p:nvPicPr>
          <p:cNvPr id="11" name="Picture 11" descr="A tree on the side of a building&#10;&#10;Description generated with very high confidence">
            <a:extLst>
              <a:ext uri="{FF2B5EF4-FFF2-40B4-BE49-F238E27FC236}">
                <a16:creationId xmlns:a16="http://schemas.microsoft.com/office/drawing/2014/main" id="{397FC46C-27EF-4C18-BC4F-7DA19C06B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90" r="15086" b="-2"/>
          <a:stretch/>
        </p:blipFill>
        <p:spPr>
          <a:xfrm>
            <a:off x="283492" y="260020"/>
            <a:ext cx="3721608" cy="3997590"/>
          </a:xfrm>
          <a:prstGeom prst="rect">
            <a:avLst/>
          </a:prstGeom>
        </p:spPr>
      </p:pic>
      <p:pic>
        <p:nvPicPr>
          <p:cNvPr id="7" name="Picture 7" descr="A picture containing outdoor, building, grass, bridge&#10;&#10;Description generated with very high confidence">
            <a:extLst>
              <a:ext uri="{FF2B5EF4-FFF2-40B4-BE49-F238E27FC236}">
                <a16:creationId xmlns:a16="http://schemas.microsoft.com/office/drawing/2014/main" id="{64FCE26C-1F14-4C9F-9BAC-ABC628961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828" r="16633" b="-1"/>
          <a:stretch/>
        </p:blipFill>
        <p:spPr>
          <a:xfrm>
            <a:off x="4233672" y="260020"/>
            <a:ext cx="3707231" cy="3997590"/>
          </a:xfrm>
          <a:prstGeom prst="rect">
            <a:avLst/>
          </a:prstGeom>
        </p:spPr>
      </p:pic>
      <p:pic>
        <p:nvPicPr>
          <p:cNvPr id="3" name="Picture 3" descr="A large tree in a forest&#10;&#10;Description generated with high confidence">
            <a:extLst>
              <a:ext uri="{FF2B5EF4-FFF2-40B4-BE49-F238E27FC236}">
                <a16:creationId xmlns:a16="http://schemas.microsoft.com/office/drawing/2014/main" id="{60975448-DB2B-479E-92C0-4C45FE8421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192" r="19071" b="1"/>
          <a:stretch/>
        </p:blipFill>
        <p:spPr>
          <a:xfrm>
            <a:off x="8186900" y="260020"/>
            <a:ext cx="3721608" cy="3997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08AD9-CA52-4D5F-B1B4-7494C883DC01}"/>
              </a:ext>
            </a:extLst>
          </p:cNvPr>
          <p:cNvSpPr txBox="1"/>
          <p:nvPr/>
        </p:nvSpPr>
        <p:spPr>
          <a:xfrm>
            <a:off x="9587039" y="405755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8BCA7-0909-4F97-8936-C6E27372E4EB}"/>
              </a:ext>
            </a:extLst>
          </p:cNvPr>
          <p:cNvSpPr txBox="1"/>
          <p:nvPr/>
        </p:nvSpPr>
        <p:spPr>
          <a:xfrm>
            <a:off x="5633812" y="405755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C530C-3714-412C-BD1B-1463035C6E86}"/>
              </a:ext>
            </a:extLst>
          </p:cNvPr>
          <p:cNvSpPr txBox="1"/>
          <p:nvPr/>
        </p:nvSpPr>
        <p:spPr>
          <a:xfrm rot="-10860000" flipV="1">
            <a:off x="1683632" y="4085081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74F05-5AB3-499A-BFED-40D6D4E75A49}"/>
              </a:ext>
            </a:extLst>
          </p:cNvPr>
          <p:cNvSpPr txBox="1"/>
          <p:nvPr/>
        </p:nvSpPr>
        <p:spPr>
          <a:xfrm>
            <a:off x="281796" y="506945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cs typeface="Calibri"/>
              </a:rPr>
              <a:t>Had poles upright in a circle and they were bent to meet in the middle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B3D89-A48F-49B1-A716-78CC2A50EA5E}"/>
              </a:ext>
            </a:extLst>
          </p:cNvPr>
          <p:cNvSpPr txBox="1"/>
          <p:nvPr/>
        </p:nvSpPr>
        <p:spPr>
          <a:xfrm>
            <a:off x="3171645" y="5098212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cs typeface="Calibri"/>
              </a:rPr>
              <a:t>Were made with </a:t>
            </a:r>
            <a:r>
              <a:rPr lang="en-US" dirty="0" err="1">
                <a:cs typeface="Calibri"/>
              </a:rPr>
              <a:t>tule</a:t>
            </a:r>
            <a:r>
              <a:rPr lang="en-US" dirty="0">
                <a:cs typeface="Calibri"/>
              </a:rPr>
              <a:t> reeds or mats woven with </a:t>
            </a:r>
            <a:r>
              <a:rPr lang="en-US" dirty="0" err="1">
                <a:cs typeface="Calibri"/>
              </a:rPr>
              <a:t>tule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FBEA5-872E-4480-8135-B2B77CF55786}"/>
              </a:ext>
            </a:extLst>
          </p:cNvPr>
          <p:cNvSpPr txBox="1"/>
          <p:nvPr/>
        </p:nvSpPr>
        <p:spPr>
          <a:xfrm>
            <a:off x="6261879" y="506855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cs typeface="Calibri"/>
              </a:rPr>
              <a:t>Sweathouses were covered with brush and earth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4CD9F-953A-45B0-A351-0C619F1950F6}"/>
              </a:ext>
            </a:extLst>
          </p:cNvPr>
          <p:cNvSpPr txBox="1"/>
          <p:nvPr/>
        </p:nvSpPr>
        <p:spPr>
          <a:xfrm>
            <a:off x="9064565" y="509641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dirty="0">
                <a:cs typeface="Calibri"/>
              </a:rPr>
              <a:t>Their homes were large enough to hold 50 to 60 people</a:t>
            </a:r>
          </a:p>
        </p:txBody>
      </p:sp>
    </p:spTree>
    <p:extLst>
      <p:ext uri="{BB962C8B-B14F-4D97-AF65-F5344CB8AC3E}">
        <p14:creationId xmlns:p14="http://schemas.microsoft.com/office/powerpoint/2010/main" val="36680510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EC42-90DE-4BB5-8B58-1CC0371B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Broadway"/>
                <a:cs typeface="Calibri Light"/>
              </a:rPr>
              <a:t>Food</a:t>
            </a:r>
            <a:endParaRPr lang="en-US" sz="8800">
              <a:latin typeface="Broadw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28998-6131-4DDC-8A2A-B9971BA41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1800">
                <a:cs typeface="Calibri" panose="020F0502020204030204"/>
              </a:rPr>
              <a:t>Ate tuna, fish, swordfish, shellfish, sea mammals, and sea birds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800">
                <a:cs typeface="Calibri" panose="020F0502020204030204"/>
              </a:rPr>
              <a:t>Rock scallops, mussels, limpets, and sea urchins were gathered along the shore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800">
                <a:cs typeface="Calibri" panose="020F0502020204030204"/>
              </a:rPr>
              <a:t>Also ate sea lions, harbor seals, sea otters, and elephant seals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1800">
                <a:cs typeface="Calibri" panose="020F0502020204030204"/>
              </a:rPr>
              <a:t>Gathered pinon nuts, sage, berries, and edible cacti</a:t>
            </a: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A pile of rocks&#10;&#10;Description generated with high confidence">
            <a:extLst>
              <a:ext uri="{FF2B5EF4-FFF2-40B4-BE49-F238E27FC236}">
                <a16:creationId xmlns:a16="http://schemas.microsoft.com/office/drawing/2014/main" id="{93FA9578-DFFD-48BA-8EB9-0476E2C0A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" r="7556" b="-4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lant growing in a tree&#10;&#10;Description generated with very high confidence">
            <a:extLst>
              <a:ext uri="{FF2B5EF4-FFF2-40B4-BE49-F238E27FC236}">
                <a16:creationId xmlns:a16="http://schemas.microsoft.com/office/drawing/2014/main" id="{0B868BE9-7870-4190-9899-294C3AFD5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389" r="1123" b="1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A6A5F-13B1-41DC-AE96-9C60FEE5F628}"/>
              </a:ext>
            </a:extLst>
          </p:cNvPr>
          <p:cNvSpPr txBox="1"/>
          <p:nvPr/>
        </p:nvSpPr>
        <p:spPr>
          <a:xfrm>
            <a:off x="9870531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2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A close up of a basket&#10;&#10;Description generated with very high confidence">
            <a:extLst>
              <a:ext uri="{FF2B5EF4-FFF2-40B4-BE49-F238E27FC236}">
                <a16:creationId xmlns:a16="http://schemas.microsoft.com/office/drawing/2014/main" id="{3535B449-6B22-4146-AF6A-8F451A9E5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192" r="3" b="4811"/>
          <a:stretch/>
        </p:blipFill>
        <p:spPr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8" descr="A close up of a basket&#10;&#10;Description generated with very high confidence">
            <a:extLst>
              <a:ext uri="{FF2B5EF4-FFF2-40B4-BE49-F238E27FC236}">
                <a16:creationId xmlns:a16="http://schemas.microsoft.com/office/drawing/2014/main" id="{838B9AAC-152B-4427-97D8-E489DE7DCC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815" r="2" b="18444"/>
          <a:stretch/>
        </p:blipFill>
        <p:spPr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4" descr="A picture containing table, cup, indoor, sitting&#10;&#10;Description generated with very high confidence">
            <a:extLst>
              <a:ext uri="{FF2B5EF4-FFF2-40B4-BE49-F238E27FC236}">
                <a16:creationId xmlns:a16="http://schemas.microsoft.com/office/drawing/2014/main" id="{4B89C3F9-F25F-4A3D-8A8B-4A68B94813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524" r="10010"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E628F-1AEA-4E30-A9EB-2086A447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173" y="802955"/>
            <a:ext cx="4923285" cy="1454051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00000"/>
                </a:solidFill>
                <a:latin typeface="Broadway"/>
                <a:cs typeface="Calibri Light"/>
              </a:rPr>
              <a:t>Culture</a:t>
            </a:r>
            <a:endParaRPr lang="en-US" sz="8800" dirty="0">
              <a:solidFill>
                <a:srgbClr val="000000"/>
              </a:solidFill>
              <a:latin typeface="Broadwa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5D89-BAB2-4932-B3CB-0AB7DAFC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000">
                <a:solidFill>
                  <a:srgbClr val="000000"/>
                </a:solidFill>
                <a:cs typeface="Calibri" panose="020F0502020204030204"/>
              </a:rPr>
              <a:t>Women were expert basket weavers 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000">
                <a:solidFill>
                  <a:srgbClr val="000000"/>
                </a:solidFill>
                <a:cs typeface="Calibri" panose="020F0502020204030204"/>
              </a:rPr>
              <a:t>People held baskets on their heads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000">
                <a:solidFill>
                  <a:srgbClr val="000000"/>
                </a:solidFill>
                <a:cs typeface="Calibri" panose="020F0502020204030204"/>
              </a:rPr>
              <a:t>Also, they wore aprons made out of deer skins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000">
                <a:solidFill>
                  <a:srgbClr val="000000"/>
                </a:solidFill>
                <a:cs typeface="Calibri" panose="020F0502020204030204"/>
              </a:rPr>
              <a:t>Women wore red ocher paint on their faces to protect them from the wind and sun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000">
                <a:solidFill>
                  <a:srgbClr val="000000"/>
                </a:solidFill>
                <a:cs typeface="Calibri" panose="020F0502020204030204"/>
              </a:rPr>
              <a:t>Carved pots, bowls, cooking utencils, and animals out of steatite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E3BD0-A837-4CB9-8731-3EF89BAF9E38}"/>
              </a:ext>
            </a:extLst>
          </p:cNvPr>
          <p:cNvSpPr txBox="1"/>
          <p:nvPr/>
        </p:nvSpPr>
        <p:spPr>
          <a:xfrm>
            <a:off x="7270264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8F225-E01B-403A-8F8F-135B65ADEAF0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E4CD4-CE5B-4B4B-AC90-ED1F071D28D4}"/>
              </a:ext>
            </a:extLst>
          </p:cNvPr>
          <p:cNvSpPr txBox="1"/>
          <p:nvPr/>
        </p:nvSpPr>
        <p:spPr>
          <a:xfrm>
            <a:off x="4803046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A13DC3F2-F5B6-45B4-8C89-92138A9D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60" r="4485" b="-1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8" name="Picture 8" descr="A group of people standing on top of a mountain&#10;&#10;Description generated with very high confidence">
            <a:extLst>
              <a:ext uri="{FF2B5EF4-FFF2-40B4-BE49-F238E27FC236}">
                <a16:creationId xmlns:a16="http://schemas.microsoft.com/office/drawing/2014/main" id="{02161A3F-89FE-4C90-B73B-F65871F3F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130" r="-2" b="-2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14AFB-32DC-43AE-A6F5-8478B6A9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21" y="2928721"/>
            <a:ext cx="3886199" cy="915035"/>
          </a:xfrm>
        </p:spPr>
        <p:txBody>
          <a:bodyPr>
            <a:noAutofit/>
          </a:bodyPr>
          <a:lstStyle/>
          <a:p>
            <a:r>
              <a:rPr lang="en-US" sz="4500" dirty="0">
                <a:latin typeface="Broadway"/>
                <a:cs typeface="Calibri Light"/>
              </a:rPr>
              <a:t>Gabrielino Tribe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896FEC9-75A2-49FD-872C-DCCA4621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60" y="3311794"/>
            <a:ext cx="4620544" cy="177599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371C6-581A-42DF-B794-387C35958869}"/>
              </a:ext>
            </a:extLst>
          </p:cNvPr>
          <p:cNvSpPr txBox="1"/>
          <p:nvPr/>
        </p:nvSpPr>
        <p:spPr>
          <a:xfrm>
            <a:off x="7536363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50C79-20E0-40B8-BDE2-8C7A62D58C9A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61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Gabrielino</vt:lpstr>
      <vt:lpstr>Location</vt:lpstr>
      <vt:lpstr>Shelter</vt:lpstr>
      <vt:lpstr>Food</vt:lpstr>
      <vt:lpstr>Culture</vt:lpstr>
      <vt:lpstr>Gabrielino Tribe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632</cp:revision>
  <dcterms:created xsi:type="dcterms:W3CDTF">2019-12-03T17:37:13Z</dcterms:created>
  <dcterms:modified xsi:type="dcterms:W3CDTF">2019-12-12T17:41:28Z</dcterms:modified>
</cp:coreProperties>
</file>