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 id="257" r:id="rId3"/>
    <p:sldId id="256" r:id="rId4"/>
    <p:sldId id="258" r:id="rId5"/>
    <p:sldId id="259"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9DC098-7CEE-0F95-9A1D-5B5166B9BE4D}" v="5" dt="2019-12-12T02:47:02.277"/>
    <p1510:client id="{1BD1F51A-83EB-4C5E-A160-B46D944DCFE6}" v="1908" dt="2019-12-06T17:27:42.140"/>
    <p1510:client id="{420A7DC6-322E-25A2-D859-3DCEB556BC0F}" v="81" dt="2019-12-06T21:15:05.592"/>
    <p1510:client id="{83B04592-E380-4962-B84A-F43275E72C62}" v="781" dt="2019-12-05T18:41:09.783"/>
    <p1510:client id="{88232550-164A-48CB-B4CD-96F0242794C7}" v="242" dt="2019-12-06T17:56:44.533"/>
    <p1510:client id="{BB08DD74-5F87-8044-6EB8-069A2C224D24}" v="71" dt="2019-12-06T19:09:15.669"/>
    <p1510:client id="{D94CEF80-3ADE-E1F1-CD2F-193C25BDB420}" v="56" dt="2019-12-06T21:29:50.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lickr.com/photos/northernbc/4325797665/"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en.wikipedia.org/wiki/File:California_Maidu_map.sv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Miwok" TargetMode="External"/><Relationship Id="rId7" Type="http://schemas.openxmlformats.org/officeDocument/2006/relationships/hyperlink" Target="http://commons.wikimedia.org/wiki/File:Cathlapotle_Plankhouse_07402.JPG" TargetMode="Externa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hyperlink" Target="https://commons.wikimedia.org/wiki/File:Yurok-Plank-house.jpg" TargetMode="Externa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hyperlink" Target="https://en.wikipedia.org/wiki/File:Marsh_Deer,_Esteros_Del_Ibera,_Corrientes,_Argentina,_3rd._Jan._2011_-_Flickr_-_PhillipC.jpg" TargetMode="External"/><Relationship Id="rId3" Type="http://schemas.openxmlformats.org/officeDocument/2006/relationships/hyperlink" Target="http://fr.wikipedia.org/wiki/lapin?tab=wikidict" TargetMode="External"/><Relationship Id="rId7" Type="http://schemas.openxmlformats.org/officeDocument/2006/relationships/hyperlink" Target="http://commons.wikimedia.org/wiki/File:Rocky_Mountain_Bull_Elk.jpg" TargetMode="External"/><Relationship Id="rId12"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hyperlink" Target="http://commons.wikimedia.org/wiki/File:Lake_Washington_Ship_Canal_Fish_Ladder_pamphlet_-_ocean_phase_Coho.jpg" TargetMode="External"/><Relationship Id="rId5" Type="http://schemas.openxmlformats.org/officeDocument/2006/relationships/hyperlink" Target="http://en.wikipedia.org/wiki/File:White_duck.jpg" TargetMode="External"/><Relationship Id="rId10" Type="http://schemas.openxmlformats.org/officeDocument/2006/relationships/image" Target="../media/image11.jpeg"/><Relationship Id="rId4" Type="http://schemas.openxmlformats.org/officeDocument/2006/relationships/image" Target="../media/image8.jpeg"/><Relationship Id="rId9" Type="http://schemas.openxmlformats.org/officeDocument/2006/relationships/hyperlink" Target="https://www.flickr.com/photos/71183136@N08/6949769460"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hyperlink" Target="https://en.wikipedia.org/wiki/Arrowhead" TargetMode="External"/><Relationship Id="rId7" Type="http://schemas.openxmlformats.org/officeDocument/2006/relationships/hyperlink" Target="https://en.wikipedia.org/wiki/Maidu" TargetMode="Externa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hyperlink" Target="https://en.wikipedia.org/wiki/Paiute_Palace_Casino" TargetMode="External"/><Relationship Id="rId4" Type="http://schemas.openxmlformats.org/officeDocument/2006/relationships/image" Target="../media/image14.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hyperlink" Target="http://wikivisually.com/wiki/List_of_Indian_reservations_in_the_United_States"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group of people in a small boat in a body of water&#10;&#10;Description generated with very high confidence">
            <a:extLst>
              <a:ext uri="{FF2B5EF4-FFF2-40B4-BE49-F238E27FC236}">
                <a16:creationId xmlns:a16="http://schemas.microsoft.com/office/drawing/2014/main" id="{A5E1D2A6-62F2-45CB-A2A9-7BF32AB2706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1329" b="3766"/>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FFAFA69C-0C41-42AA-8CA8-6E070A814A8B}"/>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Maidu tribe</a:t>
            </a:r>
          </a:p>
        </p:txBody>
      </p:sp>
      <p:sp>
        <p:nvSpPr>
          <p:cNvPr id="3" name="Content Placeholder 2">
            <a:extLst>
              <a:ext uri="{FF2B5EF4-FFF2-40B4-BE49-F238E27FC236}">
                <a16:creationId xmlns:a16="http://schemas.microsoft.com/office/drawing/2014/main" id="{2B8961DD-87AE-4999-83C6-33F506225803}"/>
              </a:ext>
            </a:extLst>
          </p:cNvPr>
          <p:cNvSpPr>
            <a:spLocks noGrp="1"/>
          </p:cNvSpPr>
          <p:nvPr>
            <p:ph idx="1"/>
          </p:nvPr>
        </p:nvSpPr>
        <p:spPr>
          <a:xfrm>
            <a:off x="7782910" y="5242675"/>
            <a:ext cx="4330262" cy="683284"/>
          </a:xfrm>
        </p:spPr>
        <p:txBody>
          <a:bodyPr vert="horz" lIns="91440" tIns="45720" rIns="91440" bIns="45720" rtlCol="0">
            <a:normAutofit/>
          </a:bodyPr>
          <a:lstStyle/>
          <a:p>
            <a:pPr marL="0" indent="0" algn="ctr">
              <a:buNone/>
            </a:pPr>
            <a:r>
              <a:rPr lang="en-US" sz="2000"/>
              <a:t> by Fiona Wu</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0732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1BD59C2-5DC0-4369-BB9B-A40DC6EEF117}"/>
              </a:ext>
            </a:extLst>
          </p:cNvPr>
          <p:cNvSpPr>
            <a:spLocks noGrp="1"/>
          </p:cNvSpPr>
          <p:nvPr>
            <p:ph type="title"/>
          </p:nvPr>
        </p:nvSpPr>
        <p:spPr>
          <a:xfrm>
            <a:off x="6094105" y="802955"/>
            <a:ext cx="4977976" cy="1454051"/>
          </a:xfrm>
        </p:spPr>
        <p:txBody>
          <a:bodyPr>
            <a:normAutofit/>
          </a:bodyPr>
          <a:lstStyle/>
          <a:p>
            <a:r>
              <a:rPr lang="en-US" b="1">
                <a:solidFill>
                  <a:srgbClr val="000000"/>
                </a:solidFill>
                <a:cs typeface="Calibri Light"/>
              </a:rPr>
              <a:t>Geographical location </a:t>
            </a:r>
          </a:p>
        </p:txBody>
      </p:sp>
      <p:sp>
        <p:nvSpPr>
          <p:cNvPr id="1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8" descr="A close up of a logo&#10;&#10;Description generated with high confidence">
            <a:extLst>
              <a:ext uri="{FF2B5EF4-FFF2-40B4-BE49-F238E27FC236}">
                <a16:creationId xmlns:a16="http://schemas.microsoft.com/office/drawing/2014/main" id="{49CD8973-6C06-45C4-B353-480D8CF22E79}"/>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t="4363" r="-2" b="2745"/>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39F23E5A-6E40-41DE-9194-E59ED371BCAC}"/>
              </a:ext>
            </a:extLst>
          </p:cNvPr>
          <p:cNvSpPr>
            <a:spLocks noGrp="1"/>
          </p:cNvSpPr>
          <p:nvPr>
            <p:ph idx="1"/>
          </p:nvPr>
        </p:nvSpPr>
        <p:spPr>
          <a:xfrm>
            <a:off x="6090574" y="2421682"/>
            <a:ext cx="4977578" cy="3639289"/>
          </a:xfrm>
        </p:spPr>
        <p:txBody>
          <a:bodyPr vert="horz" lIns="91440" tIns="45720" rIns="91440" bIns="45720" rtlCol="0" anchor="ctr">
            <a:normAutofit fontScale="85000" lnSpcReduction="10000"/>
          </a:bodyPr>
          <a:lstStyle/>
          <a:p>
            <a:r>
              <a:rPr lang="en-US" dirty="0">
                <a:solidFill>
                  <a:srgbClr val="000000"/>
                </a:solidFill>
                <a:cs typeface="Calibri"/>
              </a:rPr>
              <a:t>The Maidu tribe lived in cold areas and mountains. They lived in  the Northeastern California (Plumas County and southern Lassen County.) The Maidu tribe were neighbor with the Wintun tribe. They also lived in the mountains, valleys, rivers, and near oceans and lakes. Their weather was a mild climate. Mild means it's kind of the same weather every day and it doesn’t change a lot</a:t>
            </a:r>
            <a:r>
              <a:rPr lang="en-US" sz="2000" dirty="0">
                <a:solidFill>
                  <a:srgbClr val="000000"/>
                </a:solidFill>
                <a:cs typeface="Calibri"/>
              </a:rPr>
              <a:t>.</a:t>
            </a:r>
          </a:p>
        </p:txBody>
      </p:sp>
    </p:spTree>
    <p:extLst>
      <p:ext uri="{BB962C8B-B14F-4D97-AF65-F5344CB8AC3E}">
        <p14:creationId xmlns:p14="http://schemas.microsoft.com/office/powerpoint/2010/main" val="22573037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47A06-3C3A-4807-A7F0-6A780AAF0942}"/>
              </a:ext>
            </a:extLst>
          </p:cNvPr>
          <p:cNvSpPr>
            <a:spLocks noGrp="1"/>
          </p:cNvSpPr>
          <p:nvPr>
            <p:ph type="ctrTitle"/>
          </p:nvPr>
        </p:nvSpPr>
        <p:spPr>
          <a:xfrm>
            <a:off x="4544568" y="365760"/>
            <a:ext cx="6812280" cy="1055355"/>
          </a:xfrm>
        </p:spPr>
        <p:txBody>
          <a:bodyPr>
            <a:normAutofit/>
          </a:bodyPr>
          <a:lstStyle/>
          <a:p>
            <a:pPr algn="l"/>
            <a:r>
              <a:rPr lang="en-US" b="1">
                <a:cs typeface="Calibri Light"/>
              </a:rPr>
              <a:t>Shelter</a:t>
            </a:r>
          </a:p>
        </p:txBody>
      </p:sp>
      <p:sp>
        <p:nvSpPr>
          <p:cNvPr id="3" name="Subtitle 2">
            <a:extLst>
              <a:ext uri="{FF2B5EF4-FFF2-40B4-BE49-F238E27FC236}">
                <a16:creationId xmlns:a16="http://schemas.microsoft.com/office/drawing/2014/main" id="{57CBED39-3DDC-4DA1-AA0C-E99BBFDF37F0}"/>
              </a:ext>
            </a:extLst>
          </p:cNvPr>
          <p:cNvSpPr>
            <a:spLocks noGrp="1"/>
          </p:cNvSpPr>
          <p:nvPr>
            <p:ph type="subTitle" idx="1"/>
          </p:nvPr>
        </p:nvSpPr>
        <p:spPr>
          <a:xfrm>
            <a:off x="4487059" y="1235419"/>
            <a:ext cx="6812280" cy="2373701"/>
          </a:xfrm>
        </p:spPr>
        <p:txBody>
          <a:bodyPr vert="horz" lIns="91440" tIns="45720" rIns="91440" bIns="45720" rtlCol="0" anchor="t">
            <a:normAutofit/>
          </a:bodyPr>
          <a:lstStyle/>
          <a:p>
            <a:pPr algn="l"/>
            <a:r>
              <a:rPr lang="en-US" sz="1900" dirty="0">
                <a:cs typeface="Calibri"/>
              </a:rPr>
              <a:t>The Maidu shelters were made from natural resources. Their houses were underground during the winter. They also built cone shaped houses in the summer. The houses were dug about 4 feet deep. There are three types of shelters and they are cedar barks, tepees, and pit houses. They built near hunting places because they needed food.</a:t>
            </a:r>
          </a:p>
        </p:txBody>
      </p:sp>
      <p:pic>
        <p:nvPicPr>
          <p:cNvPr id="10" name="Picture 10" descr="A large tree in a forest&#10;&#10;Description generated with high confidence">
            <a:extLst>
              <a:ext uri="{FF2B5EF4-FFF2-40B4-BE49-F238E27FC236}">
                <a16:creationId xmlns:a16="http://schemas.microsoft.com/office/drawing/2014/main" id="{5DEBE6F2-96E4-486D-8D1A-FB168C7F743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2163" r="-2" b="14066"/>
          <a:stretch/>
        </p:blipFill>
        <p:spPr>
          <a:xfrm>
            <a:off x="576072" y="365760"/>
            <a:ext cx="3611880" cy="3557016"/>
          </a:xfrm>
          <a:prstGeom prst="rect">
            <a:avLst/>
          </a:prstGeom>
        </p:spPr>
      </p:pic>
      <p:pic>
        <p:nvPicPr>
          <p:cNvPr id="5" name="Picture 6" descr="A large green field with trees in the background&#10;&#10;Description generated with high confidence">
            <a:extLst>
              <a:ext uri="{FF2B5EF4-FFF2-40B4-BE49-F238E27FC236}">
                <a16:creationId xmlns:a16="http://schemas.microsoft.com/office/drawing/2014/main" id="{827001D4-DD88-4AC1-A959-05B22270F5EC}"/>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12868" r="3" b="11185"/>
          <a:stretch/>
        </p:blipFill>
        <p:spPr>
          <a:xfrm>
            <a:off x="576072" y="4096512"/>
            <a:ext cx="3611880" cy="2057400"/>
          </a:xfrm>
          <a:prstGeom prst="rect">
            <a:avLst/>
          </a:prstGeom>
        </p:spPr>
      </p:pic>
      <p:pic>
        <p:nvPicPr>
          <p:cNvPr id="4" name="Picture 5" descr="The roof of a house&#10;&#10;Description generated with very high confidence">
            <a:extLst>
              <a:ext uri="{FF2B5EF4-FFF2-40B4-BE49-F238E27FC236}">
                <a16:creationId xmlns:a16="http://schemas.microsoft.com/office/drawing/2014/main" id="{5E71FD45-6349-4E6F-BEF4-20E016F6734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537494" y="2831622"/>
            <a:ext cx="6107501" cy="3322606"/>
          </a:xfrm>
          <a:prstGeom prst="rect">
            <a:avLst/>
          </a:prstGeom>
        </p:spPr>
      </p:pic>
    </p:spTree>
    <p:extLst>
      <p:ext uri="{BB962C8B-B14F-4D97-AF65-F5344CB8AC3E}">
        <p14:creationId xmlns:p14="http://schemas.microsoft.com/office/powerpoint/2010/main" val="1141635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4BAFA-09AD-468B-9BEB-450E36BC24E2}"/>
              </a:ext>
            </a:extLst>
          </p:cNvPr>
          <p:cNvSpPr>
            <a:spLocks noGrp="1"/>
          </p:cNvSpPr>
          <p:nvPr>
            <p:ph type="title"/>
          </p:nvPr>
        </p:nvSpPr>
        <p:spPr>
          <a:xfrm>
            <a:off x="841985" y="351380"/>
            <a:ext cx="4426755" cy="761271"/>
          </a:xfrm>
        </p:spPr>
        <p:txBody>
          <a:bodyPr>
            <a:normAutofit/>
          </a:bodyPr>
          <a:lstStyle/>
          <a:p>
            <a:r>
              <a:rPr lang="en-US" sz="3200">
                <a:cs typeface="Calibri Light"/>
              </a:rPr>
              <a:t>      </a:t>
            </a:r>
            <a:r>
              <a:rPr lang="en-US" sz="3200" b="1">
                <a:cs typeface="Calibri Light"/>
              </a:rPr>
              <a:t>Food</a:t>
            </a:r>
          </a:p>
        </p:txBody>
      </p:sp>
      <p:sp>
        <p:nvSpPr>
          <p:cNvPr id="31" name="Oval 29">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descr="A small brown animal&#10;&#10;Description generated with high confidence">
            <a:extLst>
              <a:ext uri="{FF2B5EF4-FFF2-40B4-BE49-F238E27FC236}">
                <a16:creationId xmlns:a16="http://schemas.microsoft.com/office/drawing/2014/main" id="{BB9FB61E-A5C1-4503-A337-C5B9F27C134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0874" r="2459"/>
          <a:stretch/>
        </p:blipFill>
        <p:spPr>
          <a:xfrm>
            <a:off x="5630143" y="200790"/>
            <a:ext cx="1967164" cy="1984384"/>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 name="Content Placeholder 2">
            <a:extLst>
              <a:ext uri="{FF2B5EF4-FFF2-40B4-BE49-F238E27FC236}">
                <a16:creationId xmlns:a16="http://schemas.microsoft.com/office/drawing/2014/main" id="{771B4E10-9052-4176-8405-E8454045BDFC}"/>
              </a:ext>
            </a:extLst>
          </p:cNvPr>
          <p:cNvSpPr>
            <a:spLocks noGrp="1"/>
          </p:cNvSpPr>
          <p:nvPr>
            <p:ph idx="1"/>
          </p:nvPr>
        </p:nvSpPr>
        <p:spPr>
          <a:xfrm>
            <a:off x="698212" y="1319966"/>
            <a:ext cx="4426757" cy="2020825"/>
          </a:xfrm>
        </p:spPr>
        <p:txBody>
          <a:bodyPr vert="horz" lIns="91440" tIns="45720" rIns="91440" bIns="45720" rtlCol="0" anchor="t">
            <a:noAutofit/>
          </a:bodyPr>
          <a:lstStyle/>
          <a:p>
            <a:r>
              <a:rPr lang="en-US" sz="2400" dirty="0">
                <a:cs typeface="Calibri"/>
              </a:rPr>
              <a:t>The Maidu tribe ate food from nature. They hunt, fished, and gathered. They at deer, elks, insects, ducks, meat, and rabbits. They didn’t eat eagles because they were prey animals. For the plants, they also ate roots, leaves, stems, and seeds of plants.</a:t>
            </a:r>
          </a:p>
        </p:txBody>
      </p:sp>
      <p:sp>
        <p:nvSpPr>
          <p:cNvPr id="33" name="Freeform: Shape 31">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3">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7" descr="A swan swimming in a body of water&#10;&#10;Description generated with very high confidence">
            <a:extLst>
              <a:ext uri="{FF2B5EF4-FFF2-40B4-BE49-F238E27FC236}">
                <a16:creationId xmlns:a16="http://schemas.microsoft.com/office/drawing/2014/main" id="{DDF97BF2-F824-4694-A2BF-9F3CC3235277}"/>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4213" r="15786" b="-1"/>
          <a:stretch/>
        </p:blipFill>
        <p:spPr>
          <a:xfrm>
            <a:off x="5933788" y="2715337"/>
            <a:ext cx="2743200" cy="2743200"/>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4" name="Picture 4" descr="A deer standing in a grassy field&#10;&#10;Description generated with very high confidence">
            <a:extLst>
              <a:ext uri="{FF2B5EF4-FFF2-40B4-BE49-F238E27FC236}">
                <a16:creationId xmlns:a16="http://schemas.microsoft.com/office/drawing/2014/main" id="{7F9E6FCB-2355-44BE-963A-28BBA1567DA9}"/>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1229" r="3369" b="1"/>
          <a:stretch/>
        </p:blipFill>
        <p:spPr>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37" name="Freeform: Shape 35">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7">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5" descr="A close up of a green plant&#10;&#10;Description generated with very high confidence">
            <a:extLst>
              <a:ext uri="{FF2B5EF4-FFF2-40B4-BE49-F238E27FC236}">
                <a16:creationId xmlns:a16="http://schemas.microsoft.com/office/drawing/2014/main" id="{1C49CBC5-1B05-4D91-8B4B-9D3CA4367A39}"/>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16844" r="28398" b="-4"/>
          <a:stretch/>
        </p:blipFill>
        <p:spPr>
          <a:xfrm>
            <a:off x="20" y="4414950"/>
            <a:ext cx="1568072" cy="1847088"/>
          </a:xfrm>
          <a:custGeom>
            <a:avLst/>
            <a:gdLst>
              <a:gd name="connsiteX0" fmla="*/ 644548 w 1568092"/>
              <a:gd name="connsiteY0" fmla="*/ 0 h 1847088"/>
              <a:gd name="connsiteX1" fmla="*/ 1568092 w 1568092"/>
              <a:gd name="connsiteY1" fmla="*/ 923544 h 1847088"/>
              <a:gd name="connsiteX2" fmla="*/ 644548 w 1568092"/>
              <a:gd name="connsiteY2" fmla="*/ 1847088 h 1847088"/>
              <a:gd name="connsiteX3" fmla="*/ 128186 w 1568092"/>
              <a:gd name="connsiteY3" fmla="*/ 1689361 h 1847088"/>
              <a:gd name="connsiteX4" fmla="*/ 0 w 1568092"/>
              <a:gd name="connsiteY4" fmla="*/ 1583598 h 1847088"/>
              <a:gd name="connsiteX5" fmla="*/ 0 w 1568092"/>
              <a:gd name="connsiteY5" fmla="*/ 263490 h 1847088"/>
              <a:gd name="connsiteX6" fmla="*/ 128186 w 1568092"/>
              <a:gd name="connsiteY6" fmla="*/ 157727 h 1847088"/>
              <a:gd name="connsiteX7" fmla="*/ 644548 w 1568092"/>
              <a:gd name="connsiteY7"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21" name="Picture 21" descr="A close up of a fish&#10;&#10;Description generated with very high confidence">
            <a:extLst>
              <a:ext uri="{FF2B5EF4-FFF2-40B4-BE49-F238E27FC236}">
                <a16:creationId xmlns:a16="http://schemas.microsoft.com/office/drawing/2014/main" id="{F1A7A092-E463-40B2-8B27-A75B9C958A60}"/>
              </a:ext>
            </a:extLst>
          </p:cNvPr>
          <p:cNvPicPr>
            <a:picLocks noChangeAspect="1"/>
          </p:cNvPicPr>
          <p:nvPr/>
        </p:nvPicPr>
        <p:blipFill rotWithShape="1">
          <a:blip r:embed="rId10">
            <a:extLst>
              <a:ext uri="{837473B0-CC2E-450A-ABE3-18F120FF3D39}">
                <a1611:picAttrSrcUrl xmlns:a1611="http://schemas.microsoft.com/office/drawing/2016/11/main" r:id="rId11"/>
              </a:ext>
            </a:extLst>
          </a:blip>
          <a:srcRect l="11149" r="20285" b="-1"/>
          <a:stretch/>
        </p:blipFill>
        <p:spPr>
          <a:xfrm>
            <a:off x="1866382" y="4769536"/>
            <a:ext cx="3950208" cy="2088462"/>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41" name="Freeform: Shape 39">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3" descr="A deer standing on a lush green field&#10;&#10;Description generated with very high confidence">
            <a:extLst>
              <a:ext uri="{FF2B5EF4-FFF2-40B4-BE49-F238E27FC236}">
                <a16:creationId xmlns:a16="http://schemas.microsoft.com/office/drawing/2014/main" id="{409710BE-6AEC-48DA-8A55-E99636C15691}"/>
              </a:ext>
            </a:extLst>
          </p:cNvPr>
          <p:cNvPicPr>
            <a:picLocks noChangeAspect="1"/>
          </p:cNvPicPr>
          <p:nvPr/>
        </p:nvPicPr>
        <p:blipFill rotWithShape="1">
          <a:blip r:embed="rId12">
            <a:extLst>
              <a:ext uri="{837473B0-CC2E-450A-ABE3-18F120FF3D39}">
                <a1611:picAttrSrcUrl xmlns:a1611="http://schemas.microsoft.com/office/drawing/2016/11/main" r:id="rId13"/>
              </a:ext>
            </a:extLst>
          </a:blip>
          <a:srcRect l="9230" r="13236" b="2"/>
          <a:stretch/>
        </p:blipFill>
        <p:spPr>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35244352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0D009-DEE5-42D1-AB9F-D48D33A9B56B}"/>
              </a:ext>
            </a:extLst>
          </p:cNvPr>
          <p:cNvSpPr>
            <a:spLocks noGrp="1"/>
          </p:cNvSpPr>
          <p:nvPr>
            <p:ph type="title"/>
          </p:nvPr>
        </p:nvSpPr>
        <p:spPr>
          <a:xfrm>
            <a:off x="4471128" y="-176726"/>
            <a:ext cx="2071720" cy="933608"/>
          </a:xfrm>
        </p:spPr>
        <p:txBody>
          <a:bodyPr>
            <a:normAutofit/>
          </a:bodyPr>
          <a:lstStyle/>
          <a:p>
            <a:r>
              <a:rPr lang="en-US" sz="4800" b="1" dirty="0">
                <a:cs typeface="Calibri Light"/>
              </a:rPr>
              <a:t>Culture</a:t>
            </a:r>
          </a:p>
        </p:txBody>
      </p:sp>
      <p:pic>
        <p:nvPicPr>
          <p:cNvPr id="5" name="Picture 5" descr="A picture containing knife&#10;&#10;Description generated with very high confidence">
            <a:extLst>
              <a:ext uri="{FF2B5EF4-FFF2-40B4-BE49-F238E27FC236}">
                <a16:creationId xmlns:a16="http://schemas.microsoft.com/office/drawing/2014/main" id="{B47F3A8B-A998-43C5-9128-CC267656FEF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1486" r="2" b="11985"/>
          <a:stretch/>
        </p:blipFill>
        <p:spPr>
          <a:xfrm>
            <a:off x="20" y="10"/>
            <a:ext cx="4471396" cy="2231126"/>
          </a:xfrm>
          <a:prstGeom prst="rect">
            <a:avLst/>
          </a:prstGeom>
        </p:spPr>
      </p:pic>
      <p:pic>
        <p:nvPicPr>
          <p:cNvPr id="8" name="Picture 8" descr="A group of people that are standing in the grass&#10;&#10;Description generated with very high confidence">
            <a:extLst>
              <a:ext uri="{FF2B5EF4-FFF2-40B4-BE49-F238E27FC236}">
                <a16:creationId xmlns:a16="http://schemas.microsoft.com/office/drawing/2014/main" id="{E862E80A-CBE7-494A-863B-82257C5EDEDA}"/>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17864" r="-4" b="7713"/>
          <a:stretch/>
        </p:blipFill>
        <p:spPr>
          <a:xfrm>
            <a:off x="20" y="2322576"/>
            <a:ext cx="4471396" cy="2212848"/>
          </a:xfrm>
          <a:prstGeom prst="rect">
            <a:avLst/>
          </a:prstGeom>
        </p:spPr>
      </p:pic>
      <p:pic>
        <p:nvPicPr>
          <p:cNvPr id="4" name="Picture 4" descr="A close up of a bowl on a table&#10;&#10;Description generated with high confidence">
            <a:extLst>
              <a:ext uri="{FF2B5EF4-FFF2-40B4-BE49-F238E27FC236}">
                <a16:creationId xmlns:a16="http://schemas.microsoft.com/office/drawing/2014/main" id="{BC80903A-C72E-45AF-B78E-426E281B312B}"/>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21293" r="-4" b="4535"/>
          <a:stretch/>
        </p:blipFill>
        <p:spPr>
          <a:xfrm>
            <a:off x="20" y="4636008"/>
            <a:ext cx="4471396" cy="2221992"/>
          </a:xfrm>
          <a:prstGeom prst="rect">
            <a:avLst/>
          </a:prstGeom>
        </p:spPr>
      </p:pic>
      <p:sp>
        <p:nvSpPr>
          <p:cNvPr id="3" name="Content Placeholder 2">
            <a:extLst>
              <a:ext uri="{FF2B5EF4-FFF2-40B4-BE49-F238E27FC236}">
                <a16:creationId xmlns:a16="http://schemas.microsoft.com/office/drawing/2014/main" id="{2433593B-2F00-4D2F-AFAA-863E821F1CBC}"/>
              </a:ext>
            </a:extLst>
          </p:cNvPr>
          <p:cNvSpPr>
            <a:spLocks noGrp="1"/>
          </p:cNvSpPr>
          <p:nvPr>
            <p:ph idx="1"/>
          </p:nvPr>
        </p:nvSpPr>
        <p:spPr>
          <a:xfrm>
            <a:off x="5060600" y="597408"/>
            <a:ext cx="6729984" cy="4050792"/>
          </a:xfrm>
        </p:spPr>
        <p:txBody>
          <a:bodyPr vert="horz" lIns="91440" tIns="45720" rIns="91440" bIns="45720" rtlCol="0" anchor="t">
            <a:normAutofit/>
          </a:bodyPr>
          <a:lstStyle/>
          <a:p>
            <a:r>
              <a:rPr lang="en-US" dirty="0">
                <a:cs typeface="Calibri"/>
              </a:rPr>
              <a:t>The tribe had an interesting culture. They made baskets, bundles of 3 slender, stem, knives, arrowheads, and spear. A spear is a stick that you can catch fish with. The Maidu tribe had dances and used a rattle called </a:t>
            </a:r>
            <a:r>
              <a:rPr lang="en-US" dirty="0" err="1">
                <a:cs typeface="Calibri"/>
              </a:rPr>
              <a:t>Wasoso</a:t>
            </a:r>
            <a:r>
              <a:rPr lang="en-US" dirty="0">
                <a:cs typeface="Calibri"/>
              </a:rPr>
              <a:t>;. They Traded clamshells. Clamshells were made into beads. They also traded Magnetite. (A type of stone.) </a:t>
            </a:r>
            <a:endParaRPr lang="en-US" dirty="0"/>
          </a:p>
        </p:txBody>
      </p:sp>
      <p:sp>
        <p:nvSpPr>
          <p:cNvPr id="7" name="TextBox 6">
            <a:extLst>
              <a:ext uri="{FF2B5EF4-FFF2-40B4-BE49-F238E27FC236}">
                <a16:creationId xmlns:a16="http://schemas.microsoft.com/office/drawing/2014/main" id="{67F4DB49-E186-4DE5-97C1-3AAC62D933DB}"/>
              </a:ext>
            </a:extLst>
          </p:cNvPr>
          <p:cNvSpPr txBox="1"/>
          <p:nvPr/>
        </p:nvSpPr>
        <p:spPr>
          <a:xfrm>
            <a:off x="2149947" y="2031081"/>
            <a:ext cx="232146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a:extLst>
                    <a:ext uri="{A12FA001-AC4F-418D-AE19-62706E023703}">
                      <ahyp:hlinkClr xmlns:ahyp="http://schemas.microsoft.com/office/drawing/2018/hyperlinkcolor" val="tx"/>
                    </a:ext>
                  </a:extLst>
                </a:hlinkClick>
              </a:rPr>
              <a:t>CC BY-SA</a:t>
            </a:r>
            <a:r>
              <a:rPr lang="en-US" sz="700">
                <a:solidFill>
                  <a:srgbClr val="FFFFFF"/>
                </a:solidFill>
              </a:rPr>
              <a:t>.</a:t>
            </a:r>
          </a:p>
        </p:txBody>
      </p:sp>
      <p:pic>
        <p:nvPicPr>
          <p:cNvPr id="10" name="Picture 10" descr="A close up of an animal&#10;&#10;Description generated with high confidence">
            <a:extLst>
              <a:ext uri="{FF2B5EF4-FFF2-40B4-BE49-F238E27FC236}">
                <a16:creationId xmlns:a16="http://schemas.microsoft.com/office/drawing/2014/main" id="{E126D428-CBB5-4040-BD72-98491D3AD235}"/>
              </a:ext>
            </a:extLst>
          </p:cNvPr>
          <p:cNvPicPr>
            <a:picLocks noChangeAspect="1"/>
          </p:cNvPicPr>
          <p:nvPr/>
        </p:nvPicPr>
        <p:blipFill>
          <a:blip r:embed="rId9"/>
          <a:stretch>
            <a:fillRect/>
          </a:stretch>
        </p:blipFill>
        <p:spPr>
          <a:xfrm>
            <a:off x="4465608" y="3963142"/>
            <a:ext cx="5834331" cy="2899867"/>
          </a:xfrm>
          <a:prstGeom prst="rect">
            <a:avLst/>
          </a:prstGeom>
        </p:spPr>
      </p:pic>
    </p:spTree>
    <p:extLst>
      <p:ext uri="{BB962C8B-B14F-4D97-AF65-F5344CB8AC3E}">
        <p14:creationId xmlns:p14="http://schemas.microsoft.com/office/powerpoint/2010/main" val="42098509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1FBD4BA0-5E13-4403-B4A7-40DF3A018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0">
            <a:extLst>
              <a:ext uri="{FF2B5EF4-FFF2-40B4-BE49-F238E27FC236}">
                <a16:creationId xmlns:a16="http://schemas.microsoft.com/office/drawing/2014/main" id="{622F0806-F5D8-4CCD-A924-6CC3D7BB26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C48C9CA8-31F2-4E7F-B5F8-52BB1996D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C590ED89-E9C6-402B-8700-DCDA669522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A6861F9-7385-40F8-BA83-B8DFF7F33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D41F8744-72EA-46E8-ABFE-852031D4A8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9F0E0968-3DB0-43C4-8318-A6D9119D4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33CE9E31-D43C-454C-BFBE-C030D98E2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3927A156-CD49-44E3-BA78-CE0AA02505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2B83C26B-3353-4E6D-86D4-9461A7A86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2FB70090-1FB7-4335-9B1E-1E7EC6A2FB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B862257F-455F-4E18-A480-B22E8EFE1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3C9DF0C4-8430-481B-B3E7-B8F79BC0F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91D50B8E-D94F-4944-9FD2-08DD35E29B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9B0A066C-DC3D-4E53-AC63-00DF45416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D2D040EF-76C0-496D-8C72-9DB143C3AD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15FC8221-21EA-4D83-809B-108B7E0C5B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5A181F7D-35FA-49F3-8BCB-5D7250BA4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188DFD0A-AECC-43FC-B06B-D2A8A2EB9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1769DE60-D3FA-40D0-96A4-6BEAD0C38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18E5EA87-065F-44FB-B99A-484483E31A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4" name="Picture 4" descr="A group of people standing in front of a crowd posing for the camera&#10;&#10;Description generated with very high confidence">
            <a:extLst>
              <a:ext uri="{FF2B5EF4-FFF2-40B4-BE49-F238E27FC236}">
                <a16:creationId xmlns:a16="http://schemas.microsoft.com/office/drawing/2014/main" id="{5B4975EA-E04B-43A2-A586-8D16A92BB45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5114" r="-1" b="-1"/>
          <a:stretch/>
        </p:blipFill>
        <p:spPr>
          <a:xfrm>
            <a:off x="20" y="10"/>
            <a:ext cx="12188932" cy="5696067"/>
          </a:xfrm>
          <a:custGeom>
            <a:avLst/>
            <a:gdLst>
              <a:gd name="connsiteX0" fmla="*/ 0 w 12188952"/>
              <a:gd name="connsiteY0" fmla="*/ 0 h 5696077"/>
              <a:gd name="connsiteX1" fmla="*/ 12188952 w 12188952"/>
              <a:gd name="connsiteY1" fmla="*/ 0 h 5696077"/>
              <a:gd name="connsiteX2" fmla="*/ 12188952 w 12188952"/>
              <a:gd name="connsiteY2" fmla="*/ 4710335 h 5696077"/>
              <a:gd name="connsiteX3" fmla="*/ 12113803 w 12188952"/>
              <a:gd name="connsiteY3" fmla="*/ 4718295 h 5696077"/>
              <a:gd name="connsiteX4" fmla="*/ 6753597 w 12188952"/>
              <a:gd name="connsiteY4" fmla="*/ 5041852 h 5696077"/>
              <a:gd name="connsiteX5" fmla="*/ 400746 w 12188952"/>
              <a:gd name="connsiteY5" fmla="*/ 4870509 h 5696077"/>
              <a:gd name="connsiteX6" fmla="*/ 3700 w 12188952"/>
              <a:gd name="connsiteY6" fmla="*/ 4833875 h 5696077"/>
              <a:gd name="connsiteX7" fmla="*/ 3700 w 12188952"/>
              <a:gd name="connsiteY7" fmla="*/ 5696077 h 5696077"/>
              <a:gd name="connsiteX8" fmla="*/ 0 w 12188952"/>
              <a:gd name="connsiteY8" fmla="*/ 5696077 h 569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8952" h="5696077">
                <a:moveTo>
                  <a:pt x="0" y="0"/>
                </a:moveTo>
                <a:lnTo>
                  <a:pt x="12188952" y="0"/>
                </a:lnTo>
                <a:lnTo>
                  <a:pt x="12188952" y="4710335"/>
                </a:lnTo>
                <a:lnTo>
                  <a:pt x="12113803" y="4718295"/>
                </a:lnTo>
                <a:cubicBezTo>
                  <a:pt x="10139508" y="4916244"/>
                  <a:pt x="8237152" y="5009247"/>
                  <a:pt x="6753597" y="5041852"/>
                </a:cubicBezTo>
                <a:cubicBezTo>
                  <a:pt x="4940362" y="5081701"/>
                  <a:pt x="2657278" y="5062371"/>
                  <a:pt x="400746" y="4870509"/>
                </a:cubicBezTo>
                <a:lnTo>
                  <a:pt x="3700" y="4833875"/>
                </a:lnTo>
                <a:lnTo>
                  <a:pt x="3700" y="5696077"/>
                </a:lnTo>
                <a:lnTo>
                  <a:pt x="0" y="5696077"/>
                </a:lnTo>
                <a:close/>
              </a:path>
            </a:pathLst>
          </a:custGeom>
        </p:spPr>
      </p:pic>
      <p:sp>
        <p:nvSpPr>
          <p:cNvPr id="2" name="Title 1">
            <a:extLst>
              <a:ext uri="{FF2B5EF4-FFF2-40B4-BE49-F238E27FC236}">
                <a16:creationId xmlns:a16="http://schemas.microsoft.com/office/drawing/2014/main" id="{BDA9371F-AE26-43D1-8BA8-8CA4943B1C9E}"/>
              </a:ext>
            </a:extLst>
          </p:cNvPr>
          <p:cNvSpPr>
            <a:spLocks noGrp="1"/>
          </p:cNvSpPr>
          <p:nvPr>
            <p:ph type="title"/>
          </p:nvPr>
        </p:nvSpPr>
        <p:spPr>
          <a:xfrm>
            <a:off x="1380744" y="5202936"/>
            <a:ext cx="9436608" cy="786384"/>
          </a:xfrm>
        </p:spPr>
        <p:txBody>
          <a:bodyPr vert="horz" lIns="91440" tIns="45720" rIns="91440" bIns="45720" rtlCol="0" anchor="ctr">
            <a:normAutofit/>
          </a:bodyPr>
          <a:lstStyle/>
          <a:p>
            <a:pPr algn="ctr"/>
            <a:r>
              <a:rPr lang="en-US" sz="4000">
                <a:solidFill>
                  <a:schemeClr val="bg1"/>
                </a:solidFill>
              </a:rPr>
              <a:t>Conclusion</a:t>
            </a:r>
          </a:p>
        </p:txBody>
      </p:sp>
      <p:sp>
        <p:nvSpPr>
          <p:cNvPr id="3" name="Content Placeholder 2">
            <a:extLst>
              <a:ext uri="{FF2B5EF4-FFF2-40B4-BE49-F238E27FC236}">
                <a16:creationId xmlns:a16="http://schemas.microsoft.com/office/drawing/2014/main" id="{14E50291-E0CC-49A0-BF3B-86B6946720EE}"/>
              </a:ext>
            </a:extLst>
          </p:cNvPr>
          <p:cNvSpPr>
            <a:spLocks noGrp="1"/>
          </p:cNvSpPr>
          <p:nvPr>
            <p:ph idx="1"/>
          </p:nvPr>
        </p:nvSpPr>
        <p:spPr>
          <a:xfrm>
            <a:off x="1755648" y="6007608"/>
            <a:ext cx="8677656" cy="402336"/>
          </a:xfrm>
        </p:spPr>
        <p:txBody>
          <a:bodyPr vert="horz" lIns="91440" tIns="45720" rIns="91440" bIns="45720" rtlCol="0">
            <a:normAutofit/>
          </a:bodyPr>
          <a:lstStyle/>
          <a:p>
            <a:pPr marL="0" indent="0" algn="ctr">
              <a:buNone/>
            </a:pPr>
            <a:r>
              <a:rPr lang="en-US" sz="2200">
                <a:solidFill>
                  <a:schemeClr val="bg1"/>
                </a:solidFill>
              </a:rPr>
              <a:t>By Fiona</a:t>
            </a:r>
          </a:p>
        </p:txBody>
      </p:sp>
    </p:spTree>
    <p:extLst>
      <p:ext uri="{BB962C8B-B14F-4D97-AF65-F5344CB8AC3E}">
        <p14:creationId xmlns:p14="http://schemas.microsoft.com/office/powerpoint/2010/main" val="10984133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6</Slides>
  <Notes>0</Notes>
  <HiddenSlides>0</HiddenSlide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Maidu tribe</vt:lpstr>
      <vt:lpstr>Geographical location </vt:lpstr>
      <vt:lpstr>Shelter</vt:lpstr>
      <vt:lpstr>      Food</vt:lpstr>
      <vt:lpstr>Culture</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127</cp:revision>
  <dcterms:created xsi:type="dcterms:W3CDTF">2019-12-05T18:19:59Z</dcterms:created>
  <dcterms:modified xsi:type="dcterms:W3CDTF">2019-12-12T17:41:44Z</dcterms:modified>
</cp:coreProperties>
</file>