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59" r:id="rId4"/>
    <p:sldId id="260" r:id="rId5"/>
    <p:sldId id="262" r:id="rId6"/>
    <p:sldId id="263" r:id="rId7"/>
    <p:sldId id="264" r:id="rId8"/>
    <p:sldId id="265" r:id="rId9"/>
    <p:sldId id="267" r:id="rId10"/>
    <p:sldId id="268" r:id="rId11"/>
    <p:sldId id="269" r:id="rId12"/>
    <p:sldId id="270"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382AF6-CEB2-44D8-B591-CED897BCBB80}" v="25" dt="2019-09-18T15:27:04.4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Myers" userId="2d6f6171bbbacf5b" providerId="LiveId" clId="{01382AF6-CEB2-44D8-B591-CED897BCBB80}"/>
    <pc:docChg chg="modSld">
      <pc:chgData name="Eric Myers" userId="2d6f6171bbbacf5b" providerId="LiveId" clId="{01382AF6-CEB2-44D8-B591-CED897BCBB80}" dt="2019-09-18T15:27:04.476" v="24" actId="1076"/>
      <pc:docMkLst>
        <pc:docMk/>
      </pc:docMkLst>
      <pc:sldChg chg="addSp delSp modSp setBg modAnim">
        <pc:chgData name="Eric Myers" userId="2d6f6171bbbacf5b" providerId="LiveId" clId="{01382AF6-CEB2-44D8-B591-CED897BCBB80}" dt="2019-09-18T15:27:04.476" v="24" actId="1076"/>
        <pc:sldMkLst>
          <pc:docMk/>
          <pc:sldMk cId="0" sldId="259"/>
        </pc:sldMkLst>
        <pc:spChg chg="mod">
          <ac:chgData name="Eric Myers" userId="2d6f6171bbbacf5b" providerId="LiveId" clId="{01382AF6-CEB2-44D8-B591-CED897BCBB80}" dt="2019-09-18T15:26:25.550" v="20" actId="20577"/>
          <ac:spMkLst>
            <pc:docMk/>
            <pc:sldMk cId="0" sldId="259"/>
            <ac:spMk id="5126" creationId="{00000000-0000-0000-0000-000000000000}"/>
          </ac:spMkLst>
        </pc:spChg>
        <pc:picChg chg="del">
          <ac:chgData name="Eric Myers" userId="2d6f6171bbbacf5b" providerId="LiveId" clId="{01382AF6-CEB2-44D8-B591-CED897BCBB80}" dt="2019-09-18T15:26:05.733" v="0" actId="478"/>
          <ac:picMkLst>
            <pc:docMk/>
            <pc:sldMk cId="0" sldId="259"/>
            <ac:picMk id="1026" creationId="{00000000-0000-0000-0000-000000000000}"/>
          </ac:picMkLst>
        </pc:picChg>
        <pc:picChg chg="add mod">
          <ac:chgData name="Eric Myers" userId="2d6f6171bbbacf5b" providerId="LiveId" clId="{01382AF6-CEB2-44D8-B591-CED897BCBB80}" dt="2019-09-18T15:27:04.476" v="24" actId="1076"/>
          <ac:picMkLst>
            <pc:docMk/>
            <pc:sldMk cId="0" sldId="259"/>
            <ac:picMk id="1027" creationId="{FF44A5FE-A162-47B2-BD32-623881AC568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638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3AFA12D-7810-469B-B896-6FF3257CEC7B}" type="slidenum">
              <a:rPr lang="en-US" altLang="en-US"/>
              <a:pPr/>
              <a:t>‹#›</a:t>
            </a:fld>
            <a:endParaRPr lang="en-US" altLang="en-US"/>
          </a:p>
        </p:txBody>
      </p:sp>
    </p:spTree>
    <p:extLst>
      <p:ext uri="{BB962C8B-B14F-4D97-AF65-F5344CB8AC3E}">
        <p14:creationId xmlns:p14="http://schemas.microsoft.com/office/powerpoint/2010/main" val="20380955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A21072-F717-44B5-A7C5-42DB3B5BC3A7}" type="slidenum">
              <a:rPr lang="en-US" altLang="en-US"/>
              <a:pPr/>
              <a:t>2</a:t>
            </a:fld>
            <a:endParaRPr lang="en-US" alt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ltLang="en-US"/>
              <a:t>http://instruct1.cit.cornell.edu/courses/govt307/Congress-Session.jpg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96A581-95E8-4D8C-8A7B-E1BD14463FE4}" type="slidenum">
              <a:rPr lang="en-US" altLang="en-US"/>
              <a:pPr/>
              <a:t>3</a:t>
            </a:fld>
            <a:endParaRPr lang="en-US" alt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ltLang="en-US"/>
              <a:t>http://www.house.gov/garymiller/images/GaryMiller_highres.jpg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D93C0F-350C-41F2-A7F0-5189420834B7}" type="slidenum">
              <a:rPr lang="en-US" altLang="en-US"/>
              <a:pPr/>
              <a:t>4</a:t>
            </a:fld>
            <a:endParaRPr lang="en-US" alt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US" altLang="en-US" dirty="0"/>
              <a:t>https://electdmarie.files.wordpress.com/2012/03/district-39-map.jpg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4A66EC-1D58-4BFB-AFCC-6DEDB6EDEB8F}" type="slidenum">
              <a:rPr lang="en-US" altLang="en-US"/>
              <a:pPr/>
              <a:t>5</a:t>
            </a:fld>
            <a:endParaRPr lang="en-US" alt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en-US" altLang="en-US"/>
              <a:t>http://boxer.senate.gov/news/i/photo_2005.jpg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C2613E-A6B3-4126-B73C-B834A425AE81}" type="slidenum">
              <a:rPr lang="en-US" altLang="en-US"/>
              <a:pPr/>
              <a:t>6</a:t>
            </a:fld>
            <a:endParaRPr lang="en-US" alt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US" altLang="en-US"/>
              <a:t>http://www.mypaycare.com/images/PayCare_check.jpg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42B89F-085E-410D-AFFB-C9E82A5FF516}" type="slidenum">
              <a:rPr lang="en-US" altLang="en-US"/>
              <a:pPr/>
              <a:t>9</a:t>
            </a:fld>
            <a:endParaRPr lang="en-US" alt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altLang="en-US"/>
              <a:t>http://www.smh.com.au/ffximage/2006/11/20/simpson_galanter_narrowweb__300x351,2.jpg</a:t>
            </a:r>
          </a:p>
          <a:p>
            <a:r>
              <a:rPr lang="en-US" altLang="en-US"/>
              <a:t>http://files.blog-city.com/files/A05/141484/p/f/cynthia_mckinney.jpg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1BFBFA-CC48-4DE2-9D60-8342F4C0BBB3}" type="slidenum">
              <a:rPr lang="en-US" altLang="en-US"/>
              <a:pPr/>
              <a:t>10</a:t>
            </a:fld>
            <a:endParaRPr lang="en-US" alt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ltLang="en-US"/>
              <a:t>http://www.nndb.com/people/928/000023859/strom.jpg</a:t>
            </a:r>
          </a:p>
          <a:p>
            <a:r>
              <a:rPr lang="en-US" altLang="en-US"/>
              <a:t>http://www.nospeedbumps.com/wp-images/racial_gerrymander.JPG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B1C69A-047A-45BF-BC57-83AD81A8DE5D}" type="slidenum">
              <a:rPr lang="en-US" altLang="en-US"/>
              <a:pPr/>
              <a:t>11</a:t>
            </a:fld>
            <a:endParaRPr lang="en-US"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ltLang="en-US"/>
              <a:t>http://www.c-spanstore.org/shop/images/Pictures/Programs/182730/182730-w.jpg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9E2012A-F0AC-4E26-87D6-101272ED02A2}"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77A8C116-A9DC-44D1-B43B-F4858D02C169}"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D64E11A-4D1A-4CD0-BAF6-4C3B78CD34D0}"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C6C70A6-081A-4715-B102-C5DAEC2391BF}"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1EE8A9D-10C3-4E29-97B4-73CF6C4A261C}" type="slidenum">
              <a:rPr lang="en-US" altLang="en-US" smtClean="0"/>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A098EF7-F783-4AA0-ABC8-FA775346E0A0}"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2141F510-6E6A-4EE8-B38B-C409B7611FF4}"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0BCA1CA5-3655-40C9-A730-941D6D5546D9}"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37C3EC5-2EF0-4C21-8711-F1B2DCB1EDDB}"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6BCFBBDA-535D-4B5A-8640-7F0362C659C6}" type="slidenum">
              <a:rPr lang="en-US" altLang="en-US" smtClean="0"/>
              <a:pPr/>
              <a:t>‹#›</a:t>
            </a:fld>
            <a:endParaRPr lang="en-US" alt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AC2BC303-1AF1-4F16-BEF9-6D48D1C789BA}"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39AD276-140E-4A20-9567-02461CF67B36}" type="slidenum">
              <a:rPr lang="en-US" altLang="en-US" smtClean="0"/>
              <a:pPr/>
              <a:t>‹#›</a:t>
            </a:fld>
            <a:endParaRPr lang="en-US"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endParaRPr lang="en-US"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6.wav"/><Relationship Id="rId7"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audio" Target="../media/audio18.wav"/><Relationship Id="rId4" Type="http://schemas.openxmlformats.org/officeDocument/2006/relationships/audio" Target="../media/audio17.wav"/></Relationships>
</file>

<file path=ppt/slides/_rels/slide11.xml.rels><?xml version="1.0" encoding="UTF-8" standalone="yes"?>
<Relationships xmlns="http://schemas.openxmlformats.org/package/2006/relationships"><Relationship Id="rId3" Type="http://schemas.openxmlformats.org/officeDocument/2006/relationships/audio" Target="../media/audio19.wav"/><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audio" Target="../media/audio20.wav"/></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audio" Target="../media/audio3.wav"/><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s://www.google.com/imgres?imgurl=https%3A%2F%2Fupload.wikimedia.org%2Fwikipedia%2Fcommons%2F5%2F50%2FGil_Cisneros_official_portrait.jpg&amp;imgrefurl=https%3A%2F%2Fen.wikipedia.org%2Fwiki%2FGil_Cisneros&amp;docid=KszSlGo-AiSRQM&amp;tbnid=CCcWrJjGSYnOxM%3A&amp;vet=10ahUKEwjCtJ-019rkAhWSsJ4KHf2sDasQMwhWKAAwAA..i&amp;w=2130&amp;h=3200&amp;safe=active&amp;bih=623&amp;biw=1366&amp;q=gil%20cisneros&amp;ved=0ahUKEwjCtJ-019rkAhWSsJ4KHf2sDasQMwhWKAAwAA&amp;iact=mrc&amp;uact=8" TargetMode="External"/><Relationship Id="rId4" Type="http://schemas.openxmlformats.org/officeDocument/2006/relationships/audio" Target="../media/audio4.wav"/></Relationships>
</file>

<file path=ppt/slides/_rels/slide4.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audio" Target="../media/audio6.wav"/></Relationships>
</file>

<file path=ppt/slides/_rels/slide6.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audio" Target="../media/audio8.wav"/></Relationships>
</file>

<file path=ppt/slides/_rels/slide7.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9.wav"/><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audio" Target="../media/audio12.wav"/><Relationship Id="rId2" Type="http://schemas.openxmlformats.org/officeDocument/2006/relationships/audio" Target="../media/audio11.wav"/><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audio" Target="../media/audio1.wav"/><Relationship Id="rId7"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audio" Target="../media/audio15.wav"/><Relationship Id="rId5" Type="http://schemas.openxmlformats.org/officeDocument/2006/relationships/audio" Target="../media/audio14.wav"/><Relationship Id="rId4" Type="http://schemas.openxmlformats.org/officeDocument/2006/relationships/audio" Target="../media/audio13.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t>Congressional Membership</a:t>
            </a:r>
          </a:p>
        </p:txBody>
      </p:sp>
      <p:sp>
        <p:nvSpPr>
          <p:cNvPr id="2051" name="Rectangle 3"/>
          <p:cNvSpPr>
            <a:spLocks noGrp="1" noChangeArrowheads="1"/>
          </p:cNvSpPr>
          <p:nvPr>
            <p:ph type="subTitle" idx="1"/>
          </p:nvPr>
        </p:nvSpPr>
        <p:spPr/>
        <p:txBody>
          <a:bodyPr/>
          <a:lstStyle/>
          <a:p>
            <a:r>
              <a:rPr lang="en-US" altLang="en-US"/>
              <a:t>Ch 5 sec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from="(-#ppt_w/2)" to="(#ppt_x)" calcmode="lin" valueType="num">
                                      <p:cBhvr>
                                        <p:cTn id="7" dur="600" fill="hold">
                                          <p:stCondLst>
                                            <p:cond delay="0"/>
                                          </p:stCondLst>
                                        </p:cTn>
                                        <p:tgtEl>
                                          <p:spTgt spid="2050"/>
                                        </p:tgtEl>
                                        <p:attrNameLst>
                                          <p:attrName>ppt_x</p:attrName>
                                        </p:attrNameLst>
                                      </p:cBhvr>
                                    </p:anim>
                                    <p:anim from="0" to="-1.0" calcmode="lin" valueType="num">
                                      <p:cBhvr>
                                        <p:cTn id="8" dur="200" decel="50000" autoRev="1" fill="hold">
                                          <p:stCondLst>
                                            <p:cond delay="600"/>
                                          </p:stCondLst>
                                        </p:cTn>
                                        <p:tgtEl>
                                          <p:spTgt spid="2050"/>
                                        </p:tgtEl>
                                        <p:attrNameLst>
                                          <p:attrName>xshear</p:attrName>
                                        </p:attrNameLst>
                                      </p:cBhvr>
                                    </p:anim>
                                    <p:animScale>
                                      <p:cBhvr>
                                        <p:cTn id="9" dur="200" decel="100000" autoRev="1" fill="hold">
                                          <p:stCondLst>
                                            <p:cond delay="600"/>
                                          </p:stCondLst>
                                        </p:cTn>
                                        <p:tgtEl>
                                          <p:spTgt spid="2050"/>
                                        </p:tgtEl>
                                      </p:cBhvr>
                                      <p:from x="100000" y="100000"/>
                                      <p:to x="80000" y="100000"/>
                                    </p:animScale>
                                    <p:anim by="(#ppt_h/3+#ppt_w*0.1)" calcmode="lin" valueType="num">
                                      <p:cBhvr additive="sum">
                                        <p:cTn id="10" dur="200" decel="100000" autoRev="1" fill="hold">
                                          <p:stCondLst>
                                            <p:cond delay="600"/>
                                          </p:stCondLst>
                                        </p:cTn>
                                        <p:tgtEl>
                                          <p:spTgt spid="2050"/>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fade">
                                      <p:cBhvr>
                                        <p:cTn id="15" dur="1000"/>
                                        <p:tgtEl>
                                          <p:spTgt spid="2051">
                                            <p:txEl>
                                              <p:pRg st="0" end="0"/>
                                            </p:txEl>
                                          </p:spTgt>
                                        </p:tgtEl>
                                      </p:cBhvr>
                                    </p:animEffect>
                                    <p:anim calcmode="lin" valueType="num">
                                      <p:cBhvr>
                                        <p:cTn id="16"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05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051">
                                            <p:txEl>
                                              <p:pRg st="0" end="0"/>
                                            </p:txEl>
                                          </p:spTgt>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IV.  The Members of Congress</a:t>
            </a:r>
          </a:p>
        </p:txBody>
      </p:sp>
      <p:sp>
        <p:nvSpPr>
          <p:cNvPr id="14339" name="Rectangle 3"/>
          <p:cNvSpPr>
            <a:spLocks noGrp="1" noChangeArrowheads="1"/>
          </p:cNvSpPr>
          <p:nvPr>
            <p:ph idx="1"/>
          </p:nvPr>
        </p:nvSpPr>
        <p:spPr>
          <a:xfrm>
            <a:off x="0" y="1600200"/>
            <a:ext cx="4800600" cy="4876800"/>
          </a:xfrm>
        </p:spPr>
        <p:txBody>
          <a:bodyPr/>
          <a:lstStyle/>
          <a:p>
            <a:r>
              <a:rPr lang="en-US" altLang="en-US"/>
              <a:t>Most incumbent members of Congress win reelection to office because they are well known, find it easier to raise campaign money, and often represent districts gerrymandered in favor of their parties.</a:t>
            </a:r>
          </a:p>
        </p:txBody>
      </p:sp>
      <p:pic>
        <p:nvPicPr>
          <p:cNvPr id="14341" name="Picture 5" descr="stro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1752600"/>
            <a:ext cx="3359150" cy="4114800"/>
          </a:xfrm>
          <a:prstGeom prst="rect">
            <a:avLst/>
          </a:prstGeom>
          <a:noFill/>
          <a:extLst>
            <a:ext uri="{909E8E84-426E-40DD-AFC4-6F175D3DCCD1}">
              <a14:hiddenFill xmlns:a14="http://schemas.microsoft.com/office/drawing/2010/main">
                <a:solidFill>
                  <a:srgbClr val="FFFFFF"/>
                </a:solidFill>
              </a14:hiddenFill>
            </a:ext>
          </a:extLst>
        </p:spPr>
      </p:pic>
      <p:pic>
        <p:nvPicPr>
          <p:cNvPr id="14343" name="Picture 7" descr="racial_gerrymand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5800" y="1676400"/>
            <a:ext cx="4429125" cy="2562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500" fill="hold"/>
                                        <p:tgtEl>
                                          <p:spTgt spid="143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littlepeopl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49" presetClass="entr" presetSubtype="0" decel="100000" fill="hold" nodeType="clickEffect">
                                  <p:stCondLst>
                                    <p:cond delay="0"/>
                                  </p:stCondLst>
                                  <p:childTnLst>
                                    <p:set>
                                      <p:cBhvr>
                                        <p:cTn id="12" dur="1" fill="hold">
                                          <p:stCondLst>
                                            <p:cond delay="0"/>
                                          </p:stCondLst>
                                        </p:cTn>
                                        <p:tgtEl>
                                          <p:spTgt spid="14341"/>
                                        </p:tgtEl>
                                        <p:attrNameLst>
                                          <p:attrName>style.visibility</p:attrName>
                                        </p:attrNameLst>
                                      </p:cBhvr>
                                      <p:to>
                                        <p:strVal val="visible"/>
                                      </p:to>
                                    </p:set>
                                    <p:anim calcmode="lin" valueType="num">
                                      <p:cBhvr>
                                        <p:cTn id="13" dur="500" fill="hold"/>
                                        <p:tgtEl>
                                          <p:spTgt spid="14341"/>
                                        </p:tgtEl>
                                        <p:attrNameLst>
                                          <p:attrName>ppt_w</p:attrName>
                                        </p:attrNameLst>
                                      </p:cBhvr>
                                      <p:tavLst>
                                        <p:tav tm="0">
                                          <p:val>
                                            <p:fltVal val="0"/>
                                          </p:val>
                                        </p:tav>
                                        <p:tav tm="100000">
                                          <p:val>
                                            <p:strVal val="#ppt_w"/>
                                          </p:val>
                                        </p:tav>
                                      </p:tavLst>
                                    </p:anim>
                                    <p:anim calcmode="lin" valueType="num">
                                      <p:cBhvr>
                                        <p:cTn id="14" dur="500" fill="hold"/>
                                        <p:tgtEl>
                                          <p:spTgt spid="14341"/>
                                        </p:tgtEl>
                                        <p:attrNameLst>
                                          <p:attrName>ppt_h</p:attrName>
                                        </p:attrNameLst>
                                      </p:cBhvr>
                                      <p:tavLst>
                                        <p:tav tm="0">
                                          <p:val>
                                            <p:fltVal val="0"/>
                                          </p:val>
                                        </p:tav>
                                        <p:tav tm="100000">
                                          <p:val>
                                            <p:strVal val="#ppt_h"/>
                                          </p:val>
                                        </p:tav>
                                      </p:tavLst>
                                    </p:anim>
                                    <p:anim calcmode="lin" valueType="num">
                                      <p:cBhvr>
                                        <p:cTn id="15" dur="500" fill="hold"/>
                                        <p:tgtEl>
                                          <p:spTgt spid="14341"/>
                                        </p:tgtEl>
                                        <p:attrNameLst>
                                          <p:attrName>style.rotation</p:attrName>
                                        </p:attrNameLst>
                                      </p:cBhvr>
                                      <p:tavLst>
                                        <p:tav tm="0">
                                          <p:val>
                                            <p:fltVal val="360"/>
                                          </p:val>
                                        </p:tav>
                                        <p:tav tm="100000">
                                          <p:val>
                                            <p:fltVal val="0"/>
                                          </p:val>
                                        </p:tav>
                                      </p:tavLst>
                                    </p:anim>
                                    <p:animEffect transition="in" filter="fade">
                                      <p:cBhvr>
                                        <p:cTn id="16" dur="500"/>
                                        <p:tgtEl>
                                          <p:spTgt spid="14341"/>
                                        </p:tgtEl>
                                      </p:cBhvr>
                                    </p:animEffect>
                                  </p:childTnLst>
                                  <p:subTnLst>
                                    <p:audio>
                                      <p:cMediaNode>
                                        <p:cTn display="0" masterRel="sameClick">
                                          <p:stCondLst>
                                            <p:cond evt="begin" delay="0">
                                              <p:tn val="11"/>
                                            </p:cond>
                                          </p:stCondLst>
                                          <p:endCondLst>
                                            <p:cond evt="onStopAudio" delay="0">
                                              <p:tgtEl>
                                                <p:sldTgt/>
                                              </p:tgtEl>
                                            </p:cond>
                                          </p:endCondLst>
                                        </p:cTn>
                                        <p:tgtEl>
                                          <p:sndTgt r:embed="rId4" name="aquascum.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26" presetClass="entr" presetSubtype="0" fill="hold" nodeType="clickEffect">
                                  <p:stCondLst>
                                    <p:cond delay="0"/>
                                  </p:stCondLst>
                                  <p:childTnLst>
                                    <p:set>
                                      <p:cBhvr>
                                        <p:cTn id="20" dur="1" fill="hold">
                                          <p:stCondLst>
                                            <p:cond delay="0"/>
                                          </p:stCondLst>
                                        </p:cTn>
                                        <p:tgtEl>
                                          <p:spTgt spid="14343"/>
                                        </p:tgtEl>
                                        <p:attrNameLst>
                                          <p:attrName>style.visibility</p:attrName>
                                        </p:attrNameLst>
                                      </p:cBhvr>
                                      <p:to>
                                        <p:strVal val="visible"/>
                                      </p:to>
                                    </p:set>
                                    <p:animEffect transition="in" filter="wipe(down)">
                                      <p:cBhvr>
                                        <p:cTn id="21" dur="580">
                                          <p:stCondLst>
                                            <p:cond delay="0"/>
                                          </p:stCondLst>
                                        </p:cTn>
                                        <p:tgtEl>
                                          <p:spTgt spid="14343"/>
                                        </p:tgtEl>
                                      </p:cBhvr>
                                    </p:animEffect>
                                    <p:anim calcmode="lin" valueType="num">
                                      <p:cBhvr>
                                        <p:cTn id="22" dur="1822" tmFilter="0,0; 0.14,0.36; 0.43,0.73; 0.71,0.91; 1.0,1.0">
                                          <p:stCondLst>
                                            <p:cond delay="0"/>
                                          </p:stCondLst>
                                        </p:cTn>
                                        <p:tgtEl>
                                          <p:spTgt spid="14343"/>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4343"/>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4343"/>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4343"/>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4343"/>
                                        </p:tgtEl>
                                        <p:attrNameLst>
                                          <p:attrName>ppt_y</p:attrName>
                                        </p:attrNameLst>
                                      </p:cBhvr>
                                      <p:tavLst>
                                        <p:tav tm="0" fmla="#ppt_y-sin(pi*$)/81">
                                          <p:val>
                                            <p:fltVal val="0"/>
                                          </p:val>
                                        </p:tav>
                                        <p:tav tm="100000">
                                          <p:val>
                                            <p:fltVal val="1"/>
                                          </p:val>
                                        </p:tav>
                                      </p:tavLst>
                                    </p:anim>
                                    <p:animScale>
                                      <p:cBhvr>
                                        <p:cTn id="27" dur="26">
                                          <p:stCondLst>
                                            <p:cond delay="650"/>
                                          </p:stCondLst>
                                        </p:cTn>
                                        <p:tgtEl>
                                          <p:spTgt spid="14343"/>
                                        </p:tgtEl>
                                      </p:cBhvr>
                                      <p:to x="100000" y="60000"/>
                                    </p:animScale>
                                    <p:animScale>
                                      <p:cBhvr>
                                        <p:cTn id="28" dur="166" decel="50000">
                                          <p:stCondLst>
                                            <p:cond delay="676"/>
                                          </p:stCondLst>
                                        </p:cTn>
                                        <p:tgtEl>
                                          <p:spTgt spid="14343"/>
                                        </p:tgtEl>
                                      </p:cBhvr>
                                      <p:to x="100000" y="100000"/>
                                    </p:animScale>
                                    <p:animScale>
                                      <p:cBhvr>
                                        <p:cTn id="29" dur="26">
                                          <p:stCondLst>
                                            <p:cond delay="1312"/>
                                          </p:stCondLst>
                                        </p:cTn>
                                        <p:tgtEl>
                                          <p:spTgt spid="14343"/>
                                        </p:tgtEl>
                                      </p:cBhvr>
                                      <p:to x="100000" y="80000"/>
                                    </p:animScale>
                                    <p:animScale>
                                      <p:cBhvr>
                                        <p:cTn id="30" dur="166" decel="50000">
                                          <p:stCondLst>
                                            <p:cond delay="1338"/>
                                          </p:stCondLst>
                                        </p:cTn>
                                        <p:tgtEl>
                                          <p:spTgt spid="14343"/>
                                        </p:tgtEl>
                                      </p:cBhvr>
                                      <p:to x="100000" y="100000"/>
                                    </p:animScale>
                                    <p:animScale>
                                      <p:cBhvr>
                                        <p:cTn id="31" dur="26">
                                          <p:stCondLst>
                                            <p:cond delay="1642"/>
                                          </p:stCondLst>
                                        </p:cTn>
                                        <p:tgtEl>
                                          <p:spTgt spid="14343"/>
                                        </p:tgtEl>
                                      </p:cBhvr>
                                      <p:to x="100000" y="90000"/>
                                    </p:animScale>
                                    <p:animScale>
                                      <p:cBhvr>
                                        <p:cTn id="32" dur="166" decel="50000">
                                          <p:stCondLst>
                                            <p:cond delay="1668"/>
                                          </p:stCondLst>
                                        </p:cTn>
                                        <p:tgtEl>
                                          <p:spTgt spid="14343"/>
                                        </p:tgtEl>
                                      </p:cBhvr>
                                      <p:to x="100000" y="100000"/>
                                    </p:animScale>
                                    <p:animScale>
                                      <p:cBhvr>
                                        <p:cTn id="33" dur="26">
                                          <p:stCondLst>
                                            <p:cond delay="1808"/>
                                          </p:stCondLst>
                                        </p:cTn>
                                        <p:tgtEl>
                                          <p:spTgt spid="14343"/>
                                        </p:tgtEl>
                                      </p:cBhvr>
                                      <p:to x="100000" y="95000"/>
                                    </p:animScale>
                                    <p:animScale>
                                      <p:cBhvr>
                                        <p:cTn id="34" dur="166" decel="50000">
                                          <p:stCondLst>
                                            <p:cond delay="1834"/>
                                          </p:stCondLst>
                                        </p:cTn>
                                        <p:tgtEl>
                                          <p:spTgt spid="14343"/>
                                        </p:tgtEl>
                                      </p:cBhvr>
                                      <p:to x="100000" y="100000"/>
                                    </p:animScale>
                                  </p:childTnLst>
                                  <p:subTnLst>
                                    <p:audio>
                                      <p:cMediaNode>
                                        <p:cTn display="0" masterRel="sameClick">
                                          <p:stCondLst>
                                            <p:cond evt="begin" delay="0">
                                              <p:tn val="19"/>
                                            </p:cond>
                                          </p:stCondLst>
                                          <p:endCondLst>
                                            <p:cond evt="onStopAudio" delay="0">
                                              <p:tgtEl>
                                                <p:sldTgt/>
                                              </p:tgtEl>
                                            </p:cond>
                                          </p:endCondLst>
                                        </p:cTn>
                                        <p:tgtEl>
                                          <p:sndTgt r:embed="rId5"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IV.  The Members of Congress</a:t>
            </a:r>
          </a:p>
        </p:txBody>
      </p:sp>
      <p:sp>
        <p:nvSpPr>
          <p:cNvPr id="15363" name="Rectangle 3"/>
          <p:cNvSpPr>
            <a:spLocks noGrp="1" noChangeArrowheads="1"/>
          </p:cNvSpPr>
          <p:nvPr>
            <p:ph idx="1"/>
          </p:nvPr>
        </p:nvSpPr>
        <p:spPr>
          <a:xfrm>
            <a:off x="228600" y="1600200"/>
            <a:ext cx="4343400" cy="4953000"/>
          </a:xfrm>
        </p:spPr>
        <p:txBody>
          <a:bodyPr/>
          <a:lstStyle/>
          <a:p>
            <a:pPr>
              <a:lnSpc>
                <a:spcPct val="90000"/>
              </a:lnSpc>
            </a:pPr>
            <a:r>
              <a:rPr lang="en-US" altLang="en-US"/>
              <a:t>In the 1990’s incumbents came under heavy criticism from the public, resulting in the greatest turnabout in membership in 50 years, though incumbents won again in the 1996 election.</a:t>
            </a:r>
          </a:p>
        </p:txBody>
      </p:sp>
      <p:pic>
        <p:nvPicPr>
          <p:cNvPr id="15365" name="Picture 5" descr="182730-w"/>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2667000"/>
            <a:ext cx="3352800" cy="2286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536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536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536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5363">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drugsarebad.wav"/>
                                        </p:tgtEl>
                                      </p:cMediaNode>
                                    </p:audio>
                                  </p:subTnLst>
                                </p:cTn>
                              </p:par>
                            </p:childTnLst>
                          </p:cTn>
                        </p:par>
                      </p:childTnLst>
                    </p:cTn>
                  </p:par>
                  <p:par>
                    <p:cTn id="12" fill="hold" nodeType="clickPar">
                      <p:stCondLst>
                        <p:cond delay="indefinite"/>
                      </p:stCondLst>
                      <p:childTnLst>
                        <p:par>
                          <p:cTn id="13" fill="hold" nodeType="withGroup">
                            <p:stCondLst>
                              <p:cond delay="0"/>
                            </p:stCondLst>
                            <p:childTnLst>
                              <p:par>
                                <p:cTn id="14" presetID="14" presetClass="entr" presetSubtype="10" fill="hold" nodeType="clickEffect">
                                  <p:stCondLst>
                                    <p:cond delay="0"/>
                                  </p:stCondLst>
                                  <p:childTnLst>
                                    <p:set>
                                      <p:cBhvr>
                                        <p:cTn id="15" dur="1" fill="hold">
                                          <p:stCondLst>
                                            <p:cond delay="0"/>
                                          </p:stCondLst>
                                        </p:cTn>
                                        <p:tgtEl>
                                          <p:spTgt spid="15365"/>
                                        </p:tgtEl>
                                        <p:attrNameLst>
                                          <p:attrName>style.visibility</p:attrName>
                                        </p:attrNameLst>
                                      </p:cBhvr>
                                      <p:to>
                                        <p:strVal val="visible"/>
                                      </p:to>
                                    </p:set>
                                    <p:animEffect transition="in" filter="randombar(horizontal)">
                                      <p:cBhvr>
                                        <p:cTn id="16" dur="500"/>
                                        <p:tgtEl>
                                          <p:spTgt spid="15365"/>
                                        </p:tgtEl>
                                      </p:cBhvr>
                                    </p:animEffect>
                                  </p:childTnLst>
                                  <p:subTnLst>
                                    <p:audio>
                                      <p:cMediaNode>
                                        <p:cTn display="0" masterRel="sameClick">
                                          <p:stCondLst>
                                            <p:cond evt="begin" delay="0">
                                              <p:tn val="14"/>
                                            </p:cond>
                                          </p:stCondLst>
                                          <p:endCondLst>
                                            <p:cond evt="onStopAudio" delay="0">
                                              <p:tgtEl>
                                                <p:sldTgt/>
                                              </p:tgtEl>
                                            </p:cond>
                                          </p:endCondLst>
                                        </p:cTn>
                                        <p:tgtEl>
                                          <p:sndTgt r:embed="rId4" name="noth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a:t>In your notebooks</a:t>
            </a:r>
          </a:p>
        </p:txBody>
      </p:sp>
      <p:sp>
        <p:nvSpPr>
          <p:cNvPr id="25603" name="Rectangle 3"/>
          <p:cNvSpPr>
            <a:spLocks noGrp="1" noChangeArrowheads="1"/>
          </p:cNvSpPr>
          <p:nvPr>
            <p:ph idx="1"/>
          </p:nvPr>
        </p:nvSpPr>
        <p:spPr/>
        <p:txBody>
          <a:bodyPr/>
          <a:lstStyle/>
          <a:p>
            <a:r>
              <a:rPr lang="en-US" altLang="en-US"/>
              <a:t>Draw an advertisement to recruit members of Congress.  Include the qualifications for being a Senator and Representative.  Use color pictures and descriptions.  Full page, with color.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blinds(horizontal)">
                                      <p:cBhvr>
                                        <p:cTn id="7" dur="5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box(in)">
                                      <p:cBhvr>
                                        <p:cTn id="12" dur="500"/>
                                        <p:tgtEl>
                                          <p:spTgt spid="256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a:t>I.  Congressional Sessions</a:t>
            </a:r>
          </a:p>
        </p:txBody>
      </p:sp>
      <p:sp>
        <p:nvSpPr>
          <p:cNvPr id="3075" name="Rectangle 3"/>
          <p:cNvSpPr>
            <a:spLocks noGrp="1" noChangeArrowheads="1"/>
          </p:cNvSpPr>
          <p:nvPr>
            <p:ph idx="1"/>
          </p:nvPr>
        </p:nvSpPr>
        <p:spPr>
          <a:xfrm>
            <a:off x="457200" y="1600200"/>
            <a:ext cx="4191000" cy="4525963"/>
          </a:xfrm>
        </p:spPr>
        <p:txBody>
          <a:bodyPr/>
          <a:lstStyle/>
          <a:p>
            <a:r>
              <a:rPr lang="en-US" altLang="en-US"/>
              <a:t>Each term of Congress has two sessions.</a:t>
            </a:r>
          </a:p>
          <a:p>
            <a:r>
              <a:rPr lang="en-US" altLang="en-US"/>
              <a:t>Sessions last until Congress votes to adjourn.</a:t>
            </a:r>
          </a:p>
        </p:txBody>
      </p:sp>
      <p:pic>
        <p:nvPicPr>
          <p:cNvPr id="3077" name="Picture 5" descr="Congress-Sess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1752600"/>
            <a:ext cx="4286250" cy="3067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from="(-#ppt_w/2)" to="(#ppt_x)" calcmode="lin" valueType="num">
                                      <p:cBhvr>
                                        <p:cTn id="7" dur="600" fill="hold">
                                          <p:stCondLst>
                                            <p:cond delay="0"/>
                                          </p:stCondLst>
                                        </p:cTn>
                                        <p:tgtEl>
                                          <p:spTgt spid="3074"/>
                                        </p:tgtEl>
                                        <p:attrNameLst>
                                          <p:attrName>ppt_x</p:attrName>
                                        </p:attrNameLst>
                                      </p:cBhvr>
                                    </p:anim>
                                    <p:anim from="0" to="-1.0" calcmode="lin" valueType="num">
                                      <p:cBhvr>
                                        <p:cTn id="8" dur="200" decel="50000" autoRev="1" fill="hold">
                                          <p:stCondLst>
                                            <p:cond delay="600"/>
                                          </p:stCondLst>
                                        </p:cTn>
                                        <p:tgtEl>
                                          <p:spTgt spid="3074"/>
                                        </p:tgtEl>
                                        <p:attrNameLst>
                                          <p:attrName>xshear</p:attrName>
                                        </p:attrNameLst>
                                      </p:cBhvr>
                                    </p:anim>
                                    <p:animScale>
                                      <p:cBhvr>
                                        <p:cTn id="9" dur="200" decel="100000" autoRev="1" fill="hold">
                                          <p:stCondLst>
                                            <p:cond delay="600"/>
                                          </p:stCondLst>
                                        </p:cTn>
                                        <p:tgtEl>
                                          <p:spTgt spid="3074"/>
                                        </p:tgtEl>
                                      </p:cBhvr>
                                      <p:from x="100000" y="100000"/>
                                      <p:to x="80000" y="100000"/>
                                    </p:animScale>
                                    <p:anim by="(#ppt_h/3+#ppt_w*0.1)" calcmode="lin" valueType="num">
                                      <p:cBhvr additive="sum">
                                        <p:cTn id="10" dur="200" decel="100000" autoRev="1" fill="hold">
                                          <p:stCondLst>
                                            <p:cond delay="600"/>
                                          </p:stCondLst>
                                        </p:cTn>
                                        <p:tgtEl>
                                          <p:spTgt spid="3074"/>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54" presetClass="entr" presetSubtype="0" accel="100000" fill="hold" grpId="0" nodeType="click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anim calcmode="lin" valueType="num">
                                      <p:cBhvr>
                                        <p:cTn id="15" dur="500" fill="hold"/>
                                        <p:tgtEl>
                                          <p:spTgt spid="3075">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075">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075">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075">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075">
                                            <p:txEl>
                                              <p:pRg st="0" end="0"/>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4" name="hereforsheep.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54" presetClass="entr" presetSubtype="0" accel="100000" fill="hold" grpId="0" nodeType="clickEffect">
                                  <p:stCondLst>
                                    <p:cond delay="0"/>
                                  </p:stCondLst>
                                  <p:childTnLst>
                                    <p:set>
                                      <p:cBhvr>
                                        <p:cTn id="23" dur="1" fill="hold">
                                          <p:stCondLst>
                                            <p:cond delay="0"/>
                                          </p:stCondLst>
                                        </p:cTn>
                                        <p:tgtEl>
                                          <p:spTgt spid="3075">
                                            <p:txEl>
                                              <p:pRg st="1" end="1"/>
                                            </p:txEl>
                                          </p:spTgt>
                                        </p:tgtEl>
                                        <p:attrNameLst>
                                          <p:attrName>style.visibility</p:attrName>
                                        </p:attrNameLst>
                                      </p:cBhvr>
                                      <p:to>
                                        <p:strVal val="visible"/>
                                      </p:to>
                                    </p:set>
                                    <p:anim calcmode="lin" valueType="num">
                                      <p:cBhvr>
                                        <p:cTn id="24" dur="500" fill="hold"/>
                                        <p:tgtEl>
                                          <p:spTgt spid="3075">
                                            <p:txEl>
                                              <p:pRg st="1" end="1"/>
                                            </p:txEl>
                                          </p:spTgt>
                                        </p:tgtEl>
                                        <p:attrNameLst>
                                          <p:attrName>ppt_w</p:attrName>
                                        </p:attrNameLst>
                                      </p:cBhvr>
                                      <p:tavLst>
                                        <p:tav tm="0">
                                          <p:val>
                                            <p:strVal val="#ppt_w*0.05"/>
                                          </p:val>
                                        </p:tav>
                                        <p:tav tm="100000">
                                          <p:val>
                                            <p:strVal val="#ppt_w"/>
                                          </p:val>
                                        </p:tav>
                                      </p:tavLst>
                                    </p:anim>
                                    <p:anim calcmode="lin" valueType="num">
                                      <p:cBhvr>
                                        <p:cTn id="25" dur="500" fill="hold"/>
                                        <p:tgtEl>
                                          <p:spTgt spid="3075">
                                            <p:txEl>
                                              <p:pRg st="1" end="1"/>
                                            </p:txEl>
                                          </p:spTgt>
                                        </p:tgtEl>
                                        <p:attrNameLst>
                                          <p:attrName>ppt_h</p:attrName>
                                        </p:attrNameLst>
                                      </p:cBhvr>
                                      <p:tavLst>
                                        <p:tav tm="0">
                                          <p:val>
                                            <p:strVal val="#ppt_h"/>
                                          </p:val>
                                        </p:tav>
                                        <p:tav tm="100000">
                                          <p:val>
                                            <p:strVal val="#ppt_h"/>
                                          </p:val>
                                        </p:tav>
                                      </p:tavLst>
                                    </p:anim>
                                    <p:anim calcmode="lin" valueType="num">
                                      <p:cBhvr>
                                        <p:cTn id="26" dur="500" fill="hold"/>
                                        <p:tgtEl>
                                          <p:spTgt spid="3075">
                                            <p:txEl>
                                              <p:pRg st="1" end="1"/>
                                            </p:txEl>
                                          </p:spTgt>
                                        </p:tgtEl>
                                        <p:attrNameLst>
                                          <p:attrName>ppt_x</p:attrName>
                                        </p:attrNameLst>
                                      </p:cBhvr>
                                      <p:tavLst>
                                        <p:tav tm="0">
                                          <p:val>
                                            <p:strVal val="#ppt_x-.2"/>
                                          </p:val>
                                        </p:tav>
                                        <p:tav tm="100000">
                                          <p:val>
                                            <p:strVal val="#ppt_x"/>
                                          </p:val>
                                        </p:tav>
                                      </p:tavLst>
                                    </p:anim>
                                    <p:anim calcmode="lin" valueType="num">
                                      <p:cBhvr>
                                        <p:cTn id="27" dur="500" fill="hold"/>
                                        <p:tgtEl>
                                          <p:spTgt spid="3075">
                                            <p:txEl>
                                              <p:pRg st="1" end="1"/>
                                            </p:txEl>
                                          </p:spTgt>
                                        </p:tgtEl>
                                        <p:attrNameLst>
                                          <p:attrName>ppt_y</p:attrName>
                                        </p:attrNameLst>
                                      </p:cBhvr>
                                      <p:tavLst>
                                        <p:tav tm="0">
                                          <p:val>
                                            <p:strVal val="#ppt_y"/>
                                          </p:val>
                                        </p:tav>
                                        <p:tav tm="100000">
                                          <p:val>
                                            <p:strVal val="#ppt_y"/>
                                          </p:val>
                                        </p:tav>
                                      </p:tavLst>
                                    </p:anim>
                                    <p:animEffect transition="in" filter="fade">
                                      <p:cBhvr>
                                        <p:cTn id="28" dur="500"/>
                                        <p:tgtEl>
                                          <p:spTgt spid="3075">
                                            <p:txEl>
                                              <p:pRg st="1" end="1"/>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4" name="hereforsheep.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3077"/>
                                        </p:tgtEl>
                                        <p:attrNameLst>
                                          <p:attrName>style.visibility</p:attrName>
                                        </p:attrNameLst>
                                      </p:cBhvr>
                                      <p:to>
                                        <p:strVal val="visible"/>
                                      </p:to>
                                    </p:set>
                                    <p:animEffect transition="in" filter="checkerboard(across)">
                                      <p:cBhvr>
                                        <p:cTn id="33" dur="500"/>
                                        <p:tgtEl>
                                          <p:spTgt spid="3077"/>
                                        </p:tgtEl>
                                      </p:cBhvr>
                                    </p:animEffect>
                                  </p:childTnLst>
                                  <p:subTnLst>
                                    <p:audio>
                                      <p:cMediaNode>
                                        <p:cTn display="0" masterRel="sameClick">
                                          <p:stCondLst>
                                            <p:cond evt="begin" delay="0">
                                              <p:tn val="31"/>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II.  Membership of the House</a:t>
            </a:r>
          </a:p>
        </p:txBody>
      </p:sp>
      <p:sp>
        <p:nvSpPr>
          <p:cNvPr id="5123" name="Rectangle 3"/>
          <p:cNvSpPr>
            <a:spLocks noGrp="1" noChangeArrowheads="1"/>
          </p:cNvSpPr>
          <p:nvPr>
            <p:ph idx="1"/>
          </p:nvPr>
        </p:nvSpPr>
        <p:spPr>
          <a:xfrm>
            <a:off x="457200" y="1600200"/>
            <a:ext cx="4114800" cy="4525963"/>
          </a:xfrm>
        </p:spPr>
        <p:txBody>
          <a:bodyPr/>
          <a:lstStyle/>
          <a:p>
            <a:r>
              <a:rPr lang="en-US" altLang="en-US"/>
              <a:t>Members must be at least 25 years old, citizens for at least 7 years, and residents of their states.</a:t>
            </a:r>
          </a:p>
          <a:p>
            <a:r>
              <a:rPr lang="en-US" altLang="en-US"/>
              <a:t>Members serve for 2 year terms.</a:t>
            </a:r>
          </a:p>
        </p:txBody>
      </p:sp>
      <p:sp>
        <p:nvSpPr>
          <p:cNvPr id="5126" name="Text Box 6"/>
          <p:cNvSpPr txBox="1">
            <a:spLocks noChangeArrowheads="1"/>
          </p:cNvSpPr>
          <p:nvPr/>
        </p:nvSpPr>
        <p:spPr bwMode="auto">
          <a:xfrm>
            <a:off x="5105400" y="5474732"/>
            <a:ext cx="3200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Rep. Gil Cisneros 39</a:t>
            </a:r>
            <a:r>
              <a:rPr lang="en-US" altLang="en-US" baseline="30000" dirty="0"/>
              <a:t>th</a:t>
            </a:r>
            <a:r>
              <a:rPr lang="en-US" altLang="en-US" dirty="0"/>
              <a:t> District</a:t>
            </a:r>
          </a:p>
        </p:txBody>
      </p:sp>
      <p:pic>
        <p:nvPicPr>
          <p:cNvPr id="1027" name="Picture 3" descr="Image result for gil cisneros">
            <a:hlinkClick r:id="rId5"/>
            <a:extLst>
              <a:ext uri="{FF2B5EF4-FFF2-40B4-BE49-F238E27FC236}">
                <a16:creationId xmlns:a16="http://schemas.microsoft.com/office/drawing/2014/main" id="{FF44A5FE-A162-47B2-BD32-623881AC56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6400" y="1828800"/>
            <a:ext cx="2286000" cy="343524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from="(-#ppt_w/2)" to="(#ppt_x)" calcmode="lin" valueType="num">
                                      <p:cBhvr>
                                        <p:cTn id="7" dur="600" fill="hold">
                                          <p:stCondLst>
                                            <p:cond delay="0"/>
                                          </p:stCondLst>
                                        </p:cTn>
                                        <p:tgtEl>
                                          <p:spTgt spid="5122"/>
                                        </p:tgtEl>
                                        <p:attrNameLst>
                                          <p:attrName>ppt_x</p:attrName>
                                        </p:attrNameLst>
                                      </p:cBhvr>
                                    </p:anim>
                                    <p:anim from="0" to="-1.0" calcmode="lin" valueType="num">
                                      <p:cBhvr>
                                        <p:cTn id="8" dur="200" decel="50000" autoRev="1" fill="hold">
                                          <p:stCondLst>
                                            <p:cond delay="600"/>
                                          </p:stCondLst>
                                        </p:cTn>
                                        <p:tgtEl>
                                          <p:spTgt spid="5122"/>
                                        </p:tgtEl>
                                        <p:attrNameLst>
                                          <p:attrName>xshear</p:attrName>
                                        </p:attrNameLst>
                                      </p:cBhvr>
                                    </p:anim>
                                    <p:animScale>
                                      <p:cBhvr>
                                        <p:cTn id="9" dur="200" decel="100000" autoRev="1" fill="hold">
                                          <p:stCondLst>
                                            <p:cond delay="600"/>
                                          </p:stCondLst>
                                        </p:cTn>
                                        <p:tgtEl>
                                          <p:spTgt spid="5122"/>
                                        </p:tgtEl>
                                      </p:cBhvr>
                                      <p:from x="100000" y="100000"/>
                                      <p:to x="80000" y="100000"/>
                                    </p:animScale>
                                    <p:anim by="(#ppt_h/3+#ppt_w*0.1)" calcmode="lin" valueType="num">
                                      <p:cBhvr additive="sum">
                                        <p:cTn id="10" dur="200" decel="100000" autoRev="1" fill="hold">
                                          <p:stCondLst>
                                            <p:cond delay="600"/>
                                          </p:stCondLst>
                                        </p:cTn>
                                        <p:tgtEl>
                                          <p:spTgt spid="5122"/>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123">
                                            <p:txEl>
                                              <p:pRg st="0" end="0"/>
                                            </p:txEl>
                                          </p:spTgt>
                                        </p:tgtEl>
                                        <p:attrNameLst>
                                          <p:attrName>style.visibility</p:attrName>
                                        </p:attrNameLst>
                                      </p:cBhvr>
                                      <p:to>
                                        <p:strVal val="visible"/>
                                      </p:to>
                                    </p:set>
                                    <p:animEffect transition="in" filter="wipe(down)">
                                      <p:cBhvr>
                                        <p:cTn id="15" dur="580">
                                          <p:stCondLst>
                                            <p:cond delay="0"/>
                                          </p:stCondLst>
                                        </p:cTn>
                                        <p:tgtEl>
                                          <p:spTgt spid="5123">
                                            <p:txEl>
                                              <p:pRg st="0" end="0"/>
                                            </p:txEl>
                                          </p:spTgt>
                                        </p:tgtEl>
                                      </p:cBhvr>
                                    </p:animEffect>
                                    <p:anim calcmode="lin" valueType="num">
                                      <p:cBhvr>
                                        <p:cTn id="16" dur="1822" tmFilter="0,0; 0.14,0.36; 0.43,0.73; 0.71,0.91; 1.0,1.0">
                                          <p:stCondLst>
                                            <p:cond delay="0"/>
                                          </p:stCondLst>
                                        </p:cTn>
                                        <p:tgtEl>
                                          <p:spTgt spid="512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12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12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12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12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5123">
                                            <p:txEl>
                                              <p:pRg st="0" end="0"/>
                                            </p:txEl>
                                          </p:spTgt>
                                        </p:tgtEl>
                                      </p:cBhvr>
                                      <p:to x="100000" y="60000"/>
                                    </p:animScale>
                                    <p:animScale>
                                      <p:cBhvr>
                                        <p:cTn id="22" dur="166" decel="50000">
                                          <p:stCondLst>
                                            <p:cond delay="676"/>
                                          </p:stCondLst>
                                        </p:cTn>
                                        <p:tgtEl>
                                          <p:spTgt spid="5123">
                                            <p:txEl>
                                              <p:pRg st="0" end="0"/>
                                            </p:txEl>
                                          </p:spTgt>
                                        </p:tgtEl>
                                      </p:cBhvr>
                                      <p:to x="100000" y="100000"/>
                                    </p:animScale>
                                    <p:animScale>
                                      <p:cBhvr>
                                        <p:cTn id="23" dur="26">
                                          <p:stCondLst>
                                            <p:cond delay="1312"/>
                                          </p:stCondLst>
                                        </p:cTn>
                                        <p:tgtEl>
                                          <p:spTgt spid="5123">
                                            <p:txEl>
                                              <p:pRg st="0" end="0"/>
                                            </p:txEl>
                                          </p:spTgt>
                                        </p:tgtEl>
                                      </p:cBhvr>
                                      <p:to x="100000" y="80000"/>
                                    </p:animScale>
                                    <p:animScale>
                                      <p:cBhvr>
                                        <p:cTn id="24" dur="166" decel="50000">
                                          <p:stCondLst>
                                            <p:cond delay="1338"/>
                                          </p:stCondLst>
                                        </p:cTn>
                                        <p:tgtEl>
                                          <p:spTgt spid="5123">
                                            <p:txEl>
                                              <p:pRg st="0" end="0"/>
                                            </p:txEl>
                                          </p:spTgt>
                                        </p:tgtEl>
                                      </p:cBhvr>
                                      <p:to x="100000" y="100000"/>
                                    </p:animScale>
                                    <p:animScale>
                                      <p:cBhvr>
                                        <p:cTn id="25" dur="26">
                                          <p:stCondLst>
                                            <p:cond delay="1642"/>
                                          </p:stCondLst>
                                        </p:cTn>
                                        <p:tgtEl>
                                          <p:spTgt spid="5123">
                                            <p:txEl>
                                              <p:pRg st="0" end="0"/>
                                            </p:txEl>
                                          </p:spTgt>
                                        </p:tgtEl>
                                      </p:cBhvr>
                                      <p:to x="100000" y="90000"/>
                                    </p:animScale>
                                    <p:animScale>
                                      <p:cBhvr>
                                        <p:cTn id="26" dur="166" decel="50000">
                                          <p:stCondLst>
                                            <p:cond delay="1668"/>
                                          </p:stCondLst>
                                        </p:cTn>
                                        <p:tgtEl>
                                          <p:spTgt spid="5123">
                                            <p:txEl>
                                              <p:pRg st="0" end="0"/>
                                            </p:txEl>
                                          </p:spTgt>
                                        </p:tgtEl>
                                      </p:cBhvr>
                                      <p:to x="100000" y="100000"/>
                                    </p:animScale>
                                    <p:animScale>
                                      <p:cBhvr>
                                        <p:cTn id="27" dur="26">
                                          <p:stCondLst>
                                            <p:cond delay="1808"/>
                                          </p:stCondLst>
                                        </p:cTn>
                                        <p:tgtEl>
                                          <p:spTgt spid="5123">
                                            <p:txEl>
                                              <p:pRg st="0" end="0"/>
                                            </p:txEl>
                                          </p:spTgt>
                                        </p:tgtEl>
                                      </p:cBhvr>
                                      <p:to x="100000" y="95000"/>
                                    </p:animScale>
                                    <p:animScale>
                                      <p:cBhvr>
                                        <p:cTn id="28" dur="166" decel="50000">
                                          <p:stCondLst>
                                            <p:cond delay="1834"/>
                                          </p:stCondLst>
                                        </p:cTn>
                                        <p:tgtEl>
                                          <p:spTgt spid="5123">
                                            <p:txEl>
                                              <p:pRg st="0" end="0"/>
                                            </p:txEl>
                                          </p:spTgt>
                                        </p:tgtEl>
                                      </p:cBhvr>
                                      <p:to x="100000" y="100000"/>
                                    </p:animScale>
                                  </p:childTnLst>
                                  <p:subTnLst>
                                    <p:audio>
                                      <p:cMediaNode>
                                        <p:cTn display="0" masterRel="sameClick">
                                          <p:stCondLst>
                                            <p:cond evt="begin" delay="0">
                                              <p:tn val="13"/>
                                            </p:cond>
                                          </p:stCondLst>
                                          <p:endCondLst>
                                            <p:cond evt="onStopAudio" delay="0">
                                              <p:tgtEl>
                                                <p:sldTgt/>
                                              </p:tgtEl>
                                            </p:cond>
                                          </p:endCondLst>
                                        </p:cTn>
                                        <p:tgtEl>
                                          <p:sndTgt r:embed="rId4" name="chimes.wav"/>
                                        </p:tgtEl>
                                      </p:cMediaNode>
                                    </p:audio>
                                  </p:subTnLst>
                                </p:cTn>
                              </p:par>
                            </p:childTnLst>
                          </p:cTn>
                        </p:par>
                      </p:childTnLst>
                    </p:cTn>
                  </p:par>
                  <p:par>
                    <p:cTn id="29" fill="hold" nodeType="clickPar">
                      <p:stCondLst>
                        <p:cond delay="indefinite"/>
                      </p:stCondLst>
                      <p:childTnLst>
                        <p:par>
                          <p:cTn id="30" fill="hold" nodeType="withGroup">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5123">
                                            <p:txEl>
                                              <p:pRg st="1" end="1"/>
                                            </p:txEl>
                                          </p:spTgt>
                                        </p:tgtEl>
                                        <p:attrNameLst>
                                          <p:attrName>style.visibility</p:attrName>
                                        </p:attrNameLst>
                                      </p:cBhvr>
                                      <p:to>
                                        <p:strVal val="visible"/>
                                      </p:to>
                                    </p:set>
                                    <p:animEffect transition="in" filter="wipe(down)">
                                      <p:cBhvr>
                                        <p:cTn id="33" dur="580">
                                          <p:stCondLst>
                                            <p:cond delay="0"/>
                                          </p:stCondLst>
                                        </p:cTn>
                                        <p:tgtEl>
                                          <p:spTgt spid="5123">
                                            <p:txEl>
                                              <p:pRg st="1" end="1"/>
                                            </p:txEl>
                                          </p:spTgt>
                                        </p:tgtEl>
                                      </p:cBhvr>
                                    </p:animEffect>
                                    <p:anim calcmode="lin" valueType="num">
                                      <p:cBhvr>
                                        <p:cTn id="34" dur="1822" tmFilter="0,0; 0.14,0.36; 0.43,0.73; 0.71,0.91; 1.0,1.0">
                                          <p:stCondLst>
                                            <p:cond delay="0"/>
                                          </p:stCondLst>
                                        </p:cTn>
                                        <p:tgtEl>
                                          <p:spTgt spid="5123">
                                            <p:txEl>
                                              <p:pRg st="1" end="1"/>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5123">
                                            <p:txEl>
                                              <p:pRg st="1" end="1"/>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5123">
                                            <p:txEl>
                                              <p:pRg st="1" end="1"/>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5123">
                                            <p:txEl>
                                              <p:pRg st="1" end="1"/>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5123">
                                            <p:txEl>
                                              <p:pRg st="1" end="1"/>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5123">
                                            <p:txEl>
                                              <p:pRg st="1" end="1"/>
                                            </p:txEl>
                                          </p:spTgt>
                                        </p:tgtEl>
                                      </p:cBhvr>
                                      <p:to x="100000" y="60000"/>
                                    </p:animScale>
                                    <p:animScale>
                                      <p:cBhvr>
                                        <p:cTn id="40" dur="166" decel="50000">
                                          <p:stCondLst>
                                            <p:cond delay="676"/>
                                          </p:stCondLst>
                                        </p:cTn>
                                        <p:tgtEl>
                                          <p:spTgt spid="5123">
                                            <p:txEl>
                                              <p:pRg st="1" end="1"/>
                                            </p:txEl>
                                          </p:spTgt>
                                        </p:tgtEl>
                                      </p:cBhvr>
                                      <p:to x="100000" y="100000"/>
                                    </p:animScale>
                                    <p:animScale>
                                      <p:cBhvr>
                                        <p:cTn id="41" dur="26">
                                          <p:stCondLst>
                                            <p:cond delay="1312"/>
                                          </p:stCondLst>
                                        </p:cTn>
                                        <p:tgtEl>
                                          <p:spTgt spid="5123">
                                            <p:txEl>
                                              <p:pRg st="1" end="1"/>
                                            </p:txEl>
                                          </p:spTgt>
                                        </p:tgtEl>
                                      </p:cBhvr>
                                      <p:to x="100000" y="80000"/>
                                    </p:animScale>
                                    <p:animScale>
                                      <p:cBhvr>
                                        <p:cTn id="42" dur="166" decel="50000">
                                          <p:stCondLst>
                                            <p:cond delay="1338"/>
                                          </p:stCondLst>
                                        </p:cTn>
                                        <p:tgtEl>
                                          <p:spTgt spid="5123">
                                            <p:txEl>
                                              <p:pRg st="1" end="1"/>
                                            </p:txEl>
                                          </p:spTgt>
                                        </p:tgtEl>
                                      </p:cBhvr>
                                      <p:to x="100000" y="100000"/>
                                    </p:animScale>
                                    <p:animScale>
                                      <p:cBhvr>
                                        <p:cTn id="43" dur="26">
                                          <p:stCondLst>
                                            <p:cond delay="1642"/>
                                          </p:stCondLst>
                                        </p:cTn>
                                        <p:tgtEl>
                                          <p:spTgt spid="5123">
                                            <p:txEl>
                                              <p:pRg st="1" end="1"/>
                                            </p:txEl>
                                          </p:spTgt>
                                        </p:tgtEl>
                                      </p:cBhvr>
                                      <p:to x="100000" y="90000"/>
                                    </p:animScale>
                                    <p:animScale>
                                      <p:cBhvr>
                                        <p:cTn id="44" dur="166" decel="50000">
                                          <p:stCondLst>
                                            <p:cond delay="1668"/>
                                          </p:stCondLst>
                                        </p:cTn>
                                        <p:tgtEl>
                                          <p:spTgt spid="5123">
                                            <p:txEl>
                                              <p:pRg st="1" end="1"/>
                                            </p:txEl>
                                          </p:spTgt>
                                        </p:tgtEl>
                                      </p:cBhvr>
                                      <p:to x="100000" y="100000"/>
                                    </p:animScale>
                                    <p:animScale>
                                      <p:cBhvr>
                                        <p:cTn id="45" dur="26">
                                          <p:stCondLst>
                                            <p:cond delay="1808"/>
                                          </p:stCondLst>
                                        </p:cTn>
                                        <p:tgtEl>
                                          <p:spTgt spid="5123">
                                            <p:txEl>
                                              <p:pRg st="1" end="1"/>
                                            </p:txEl>
                                          </p:spTgt>
                                        </p:tgtEl>
                                      </p:cBhvr>
                                      <p:to x="100000" y="95000"/>
                                    </p:animScale>
                                    <p:animScale>
                                      <p:cBhvr>
                                        <p:cTn id="46" dur="166" decel="50000">
                                          <p:stCondLst>
                                            <p:cond delay="1834"/>
                                          </p:stCondLst>
                                        </p:cTn>
                                        <p:tgtEl>
                                          <p:spTgt spid="5123">
                                            <p:txEl>
                                              <p:pRg st="1" end="1"/>
                                            </p:txEl>
                                          </p:spTgt>
                                        </p:tgtEl>
                                      </p:cBhvr>
                                      <p:to x="100000" y="100000"/>
                                    </p:animScale>
                                  </p:childTnLst>
                                  <p:subTnLst>
                                    <p:audio>
                                      <p:cMediaNode>
                                        <p:cTn display="0" masterRel="sameClick">
                                          <p:stCondLst>
                                            <p:cond evt="begin" delay="0">
                                              <p:tn val="31"/>
                                            </p:cond>
                                          </p:stCondLst>
                                          <p:endCondLst>
                                            <p:cond evt="onStopAudio" delay="0">
                                              <p:tgtEl>
                                                <p:sldTgt/>
                                              </p:tgtEl>
                                            </p:cond>
                                          </p:endCondLst>
                                        </p:cTn>
                                        <p:tgtEl>
                                          <p:sndTgt r:embed="rId4" name="chimes.wav"/>
                                        </p:tgtEl>
                                      </p:cMediaNode>
                                    </p:audio>
                                  </p:subTnLst>
                                </p:cTn>
                              </p:par>
                            </p:childTnLst>
                          </p:cTn>
                        </p:par>
                      </p:childTnLst>
                    </p:cTn>
                  </p:par>
                  <p:par>
                    <p:cTn id="47" fill="hold">
                      <p:stCondLst>
                        <p:cond delay="indefinite"/>
                      </p:stCondLst>
                      <p:childTnLst>
                        <p:par>
                          <p:cTn id="48" fill="hold">
                            <p:stCondLst>
                              <p:cond delay="0"/>
                            </p:stCondLst>
                            <p:childTnLst>
                              <p:par>
                                <p:cTn id="49" presetID="43" presetClass="entr" presetSubtype="0" fill="hold" grpId="0" nodeType="clickEffect">
                                  <p:stCondLst>
                                    <p:cond delay="0"/>
                                  </p:stCondLst>
                                  <p:childTnLst>
                                    <p:set>
                                      <p:cBhvr>
                                        <p:cTn id="50" dur="1" fill="hold">
                                          <p:stCondLst>
                                            <p:cond delay="0"/>
                                          </p:stCondLst>
                                        </p:cTn>
                                        <p:tgtEl>
                                          <p:spTgt spid="5126"/>
                                        </p:tgtEl>
                                        <p:attrNameLst>
                                          <p:attrName>style.visibility</p:attrName>
                                        </p:attrNameLst>
                                      </p:cBhvr>
                                      <p:to>
                                        <p:strVal val="visible"/>
                                      </p:to>
                                    </p:set>
                                    <p:animEffect transition="in" filter="fade">
                                      <p:cBhvr>
                                        <p:cTn id="51" dur="100"/>
                                        <p:tgtEl>
                                          <p:spTgt spid="5126"/>
                                        </p:tgtEl>
                                      </p:cBhvr>
                                    </p:animEffect>
                                    <p:anim calcmode="lin" valueType="num">
                                      <p:cBhvr>
                                        <p:cTn id="52" dur="400" fill="hold"/>
                                        <p:tgtEl>
                                          <p:spTgt spid="5126"/>
                                        </p:tgtEl>
                                        <p:attrNameLst>
                                          <p:attrName>ppt_x</p:attrName>
                                        </p:attrNameLst>
                                      </p:cBhvr>
                                      <p:tavLst>
                                        <p:tav tm="0">
                                          <p:val>
                                            <p:strVal val="#ppt_x"/>
                                          </p:val>
                                        </p:tav>
                                        <p:tav tm="100000">
                                          <p:val>
                                            <p:strVal val="#ppt_x"/>
                                          </p:val>
                                        </p:tav>
                                      </p:tavLst>
                                    </p:anim>
                                    <p:anim calcmode="lin" valueType="num">
                                      <p:cBhvr>
                                        <p:cTn id="53" dur="400" fill="hold"/>
                                        <p:tgtEl>
                                          <p:spTgt spid="5126"/>
                                        </p:tgtEl>
                                        <p:attrNameLst>
                                          <p:attrName>ppt_y</p:attrName>
                                        </p:attrNameLst>
                                      </p:cBhvr>
                                      <p:tavLst>
                                        <p:tav tm="0">
                                          <p:val>
                                            <p:strVal val="#ppt_y+0.31"/>
                                          </p:val>
                                        </p:tav>
                                        <p:tav tm="100000">
                                          <p:val>
                                            <p:strVal val="#ppt_y+0.31"/>
                                          </p:val>
                                        </p:tav>
                                      </p:tavLst>
                                    </p:anim>
                                    <p:anim calcmode="lin" valueType="num">
                                      <p:cBhvr>
                                        <p:cTn id="54" dur="600" decel="50000" fill="hold">
                                          <p:stCondLst>
                                            <p:cond delay="400"/>
                                          </p:stCondLst>
                                        </p:cTn>
                                        <p:tgtEl>
                                          <p:spTgt spid="512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5" dur="600" decel="50000" fill="hold">
                                          <p:stCondLst>
                                            <p:cond delay="400"/>
                                          </p:stCondLst>
                                        </p:cTn>
                                        <p:tgtEl>
                                          <p:spTgt spid="512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P spid="51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II.  Membership of the House</a:t>
            </a:r>
          </a:p>
        </p:txBody>
      </p:sp>
      <p:sp>
        <p:nvSpPr>
          <p:cNvPr id="6147" name="Rectangle 3"/>
          <p:cNvSpPr>
            <a:spLocks noGrp="1" noChangeArrowheads="1"/>
          </p:cNvSpPr>
          <p:nvPr>
            <p:ph idx="1"/>
          </p:nvPr>
        </p:nvSpPr>
        <p:spPr>
          <a:xfrm>
            <a:off x="0" y="1600200"/>
            <a:ext cx="3886200" cy="4525963"/>
          </a:xfrm>
        </p:spPr>
        <p:txBody>
          <a:bodyPr>
            <a:normAutofit fontScale="92500" lnSpcReduction="10000"/>
          </a:bodyPr>
          <a:lstStyle/>
          <a:p>
            <a:r>
              <a:rPr lang="en-US" altLang="en-US" sz="2800" dirty="0"/>
              <a:t>The number of representatives from each state is determined by the census population count every 10 years.</a:t>
            </a:r>
          </a:p>
          <a:p>
            <a:r>
              <a:rPr lang="en-US" altLang="en-US" sz="2800" dirty="0"/>
              <a:t>State legislatures set up congressional districts after the census count – one representative for each district.</a:t>
            </a:r>
          </a:p>
        </p:txBody>
      </p:sp>
      <p:pic>
        <p:nvPicPr>
          <p:cNvPr id="2050" name="Picture 2" descr="https://electdmarie.files.wordpress.com/2012/03/district-39-ma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2057400"/>
            <a:ext cx="4665610" cy="2971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Scale>
                                      <p:cBhvr>
                                        <p:cTn id="7" dur="1000" decel="50000" fill="hold">
                                          <p:stCondLst>
                                            <p:cond delay="0"/>
                                          </p:stCondLst>
                                        </p:cTn>
                                        <p:tgtEl>
                                          <p:spTgt spid="614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147">
                                            <p:txEl>
                                              <p:pRg st="0" end="0"/>
                                            </p:txEl>
                                          </p:spTgt>
                                        </p:tgtEl>
                                        <p:attrNameLst>
                                          <p:attrName>ppt_x</p:attrName>
                                          <p:attrName>ppt_y</p:attrName>
                                        </p:attrNameLst>
                                      </p:cBhvr>
                                    </p:animMotion>
                                    <p:animEffect transition="in" filter="fade">
                                      <p:cBhvr>
                                        <p:cTn id="9" dur="1000"/>
                                        <p:tgtEl>
                                          <p:spTgt spid="614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boing_1.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Scale>
                                      <p:cBhvr>
                                        <p:cTn id="14" dur="1000" decel="50000" fill="hold">
                                          <p:stCondLst>
                                            <p:cond delay="0"/>
                                          </p:stCondLst>
                                        </p:cTn>
                                        <p:tgtEl>
                                          <p:spTgt spid="6147">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6147">
                                            <p:txEl>
                                              <p:pRg st="1" end="1"/>
                                            </p:txEl>
                                          </p:spTgt>
                                        </p:tgtEl>
                                        <p:attrNameLst>
                                          <p:attrName>ppt_x</p:attrName>
                                          <p:attrName>ppt_y</p:attrName>
                                        </p:attrNameLst>
                                      </p:cBhvr>
                                    </p:animMotion>
                                    <p:animEffect transition="in" filter="fade">
                                      <p:cBhvr>
                                        <p:cTn id="16" dur="1000"/>
                                        <p:tgtEl>
                                          <p:spTgt spid="6147">
                                            <p:txEl>
                                              <p:pRg st="1" end="1"/>
                                            </p:txEl>
                                          </p:spTgt>
                                        </p:tgtEl>
                                      </p:cBhvr>
                                    </p:animEffect>
                                  </p:childTnLst>
                                  <p:subTnLst>
                                    <p:audio>
                                      <p:cMediaNode>
                                        <p:cTn display="0" masterRel="sameClick">
                                          <p:stCondLst>
                                            <p:cond evt="begin" delay="0">
                                              <p:tn val="12"/>
                                            </p:cond>
                                          </p:stCondLst>
                                          <p:endCondLst>
                                            <p:cond evt="onStopAudio" delay="0">
                                              <p:tgtEl>
                                                <p:sldTgt/>
                                              </p:tgtEl>
                                            </p:cond>
                                          </p:endCondLst>
                                        </p:cTn>
                                        <p:tgtEl>
                                          <p:sndTgt r:embed="rId3" name="boing_1.wav"/>
                                        </p:tgtEl>
                                      </p:cMediaNode>
                                    </p:audio>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fade">
                                      <p:cBhvr>
                                        <p:cTn id="21" dur="1000"/>
                                        <p:tgtEl>
                                          <p:spTgt spid="2050"/>
                                        </p:tgtEl>
                                      </p:cBhvr>
                                    </p:animEffect>
                                    <p:anim calcmode="lin" valueType="num">
                                      <p:cBhvr>
                                        <p:cTn id="22" dur="1000" fill="hold"/>
                                        <p:tgtEl>
                                          <p:spTgt spid="2050"/>
                                        </p:tgtEl>
                                        <p:attrNameLst>
                                          <p:attrName>ppt_x</p:attrName>
                                        </p:attrNameLst>
                                      </p:cBhvr>
                                      <p:tavLst>
                                        <p:tav tm="0">
                                          <p:val>
                                            <p:strVal val="#ppt_x"/>
                                          </p:val>
                                        </p:tav>
                                        <p:tav tm="100000">
                                          <p:val>
                                            <p:strVal val="#ppt_x"/>
                                          </p:val>
                                        </p:tav>
                                      </p:tavLst>
                                    </p:anim>
                                    <p:anim calcmode="lin" valueType="num">
                                      <p:cBhvr>
                                        <p:cTn id="23"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III.  Membership of the Senate</a:t>
            </a:r>
          </a:p>
        </p:txBody>
      </p:sp>
      <p:sp>
        <p:nvSpPr>
          <p:cNvPr id="8195" name="Rectangle 3"/>
          <p:cNvSpPr>
            <a:spLocks noGrp="1" noChangeArrowheads="1"/>
          </p:cNvSpPr>
          <p:nvPr>
            <p:ph idx="1"/>
          </p:nvPr>
        </p:nvSpPr>
        <p:spPr>
          <a:xfrm>
            <a:off x="0" y="1371600"/>
            <a:ext cx="5257800" cy="5257800"/>
          </a:xfrm>
        </p:spPr>
        <p:txBody>
          <a:bodyPr/>
          <a:lstStyle/>
          <a:p>
            <a:r>
              <a:rPr lang="en-US" altLang="en-US"/>
              <a:t>Senators must be at least 30 years old, citizens for at least 9 years, and residents of their states.</a:t>
            </a:r>
          </a:p>
          <a:p>
            <a:r>
              <a:rPr lang="en-US" altLang="en-US"/>
              <a:t>Senators serve for 6 years; one-third are elected every two years.</a:t>
            </a:r>
          </a:p>
          <a:p>
            <a:r>
              <a:rPr lang="en-US" altLang="en-US"/>
              <a:t>Each state elects two senators.</a:t>
            </a:r>
          </a:p>
        </p:txBody>
      </p:sp>
      <p:pic>
        <p:nvPicPr>
          <p:cNvPr id="1026" name="Picture 2" descr="https://upload.wikimedia.org/wikipedia/commons/thumb/3/36/Kamala_Harris_Official_Attorney_General_Photo.jpg/220px-Kamala_Harris_Official_Attorney_General_Phot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1828800"/>
            <a:ext cx="2438400" cy="365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from="(-#ppt_w/2)" to="(#ppt_x)" calcmode="lin" valueType="num">
                                      <p:cBhvr>
                                        <p:cTn id="7" dur="600" fill="hold">
                                          <p:stCondLst>
                                            <p:cond delay="0"/>
                                          </p:stCondLst>
                                        </p:cTn>
                                        <p:tgtEl>
                                          <p:spTgt spid="8194"/>
                                        </p:tgtEl>
                                        <p:attrNameLst>
                                          <p:attrName>ppt_x</p:attrName>
                                        </p:attrNameLst>
                                      </p:cBhvr>
                                    </p:anim>
                                    <p:anim from="0" to="-1.0" calcmode="lin" valueType="num">
                                      <p:cBhvr>
                                        <p:cTn id="8" dur="200" decel="50000" autoRev="1" fill="hold">
                                          <p:stCondLst>
                                            <p:cond delay="600"/>
                                          </p:stCondLst>
                                        </p:cTn>
                                        <p:tgtEl>
                                          <p:spTgt spid="8194"/>
                                        </p:tgtEl>
                                        <p:attrNameLst>
                                          <p:attrName>xshear</p:attrName>
                                        </p:attrNameLst>
                                      </p:cBhvr>
                                    </p:anim>
                                    <p:animScale>
                                      <p:cBhvr>
                                        <p:cTn id="9" dur="200" decel="100000" autoRev="1" fill="hold">
                                          <p:stCondLst>
                                            <p:cond delay="600"/>
                                          </p:stCondLst>
                                        </p:cTn>
                                        <p:tgtEl>
                                          <p:spTgt spid="8194"/>
                                        </p:tgtEl>
                                      </p:cBhvr>
                                      <p:from x="100000" y="100000"/>
                                      <p:to x="80000" y="100000"/>
                                    </p:animScale>
                                    <p:anim by="(#ppt_h/3+#ppt_w*0.1)" calcmode="lin" valueType="num">
                                      <p:cBhvr additive="sum">
                                        <p:cTn id="10" dur="200" decel="100000" autoRev="1" fill="hold">
                                          <p:stCondLst>
                                            <p:cond delay="600"/>
                                          </p:stCondLst>
                                        </p:cTn>
                                        <p:tgtEl>
                                          <p:spTgt spid="8194"/>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8195">
                                            <p:txEl>
                                              <p:pRg st="0" end="0"/>
                                            </p:txEl>
                                          </p:spTgt>
                                        </p:tgtEl>
                                        <p:attrNameLst>
                                          <p:attrName>style.visibility</p:attrName>
                                        </p:attrNameLst>
                                      </p:cBhvr>
                                      <p:to>
                                        <p:strVal val="visible"/>
                                      </p:to>
                                    </p:set>
                                    <p:anim calcmode="lin" valueType="num">
                                      <p:cBhvr>
                                        <p:cTn id="15"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8195">
                                            <p:txEl>
                                              <p:pRg st="0" end="0"/>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4" name="camera_rewind.wav"/>
                                        </p:tgtEl>
                                      </p:cMediaNode>
                                    </p:audio>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fade">
                                      <p:cBhvr>
                                        <p:cTn id="21" dur="1000"/>
                                        <p:tgtEl>
                                          <p:spTgt spid="1026"/>
                                        </p:tgtEl>
                                      </p:cBhvr>
                                    </p:animEffect>
                                    <p:anim calcmode="lin" valueType="num">
                                      <p:cBhvr>
                                        <p:cTn id="22" dur="1000" fill="hold"/>
                                        <p:tgtEl>
                                          <p:spTgt spid="1026"/>
                                        </p:tgtEl>
                                        <p:attrNameLst>
                                          <p:attrName>ppt_x</p:attrName>
                                        </p:attrNameLst>
                                      </p:cBhvr>
                                      <p:tavLst>
                                        <p:tav tm="0">
                                          <p:val>
                                            <p:strVal val="#ppt_x"/>
                                          </p:val>
                                        </p:tav>
                                        <p:tav tm="100000">
                                          <p:val>
                                            <p:strVal val="#ppt_x"/>
                                          </p:val>
                                        </p:tav>
                                      </p:tavLst>
                                    </p:anim>
                                    <p:anim calcmode="lin" valueType="num">
                                      <p:cBhvr>
                                        <p:cTn id="23"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8195">
                                            <p:txEl>
                                              <p:pRg st="1" end="1"/>
                                            </p:txEl>
                                          </p:spTgt>
                                        </p:tgtEl>
                                        <p:attrNameLst>
                                          <p:attrName>style.visibility</p:attrName>
                                        </p:attrNameLst>
                                      </p:cBhvr>
                                      <p:to>
                                        <p:strVal val="visible"/>
                                      </p:to>
                                    </p:set>
                                    <p:anim calcmode="lin" valueType="num">
                                      <p:cBhvr>
                                        <p:cTn id="28"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8195">
                                            <p:txEl>
                                              <p:pRg st="1" end="1"/>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6"/>
                                            </p:cond>
                                          </p:stCondLst>
                                          <p:endCondLst>
                                            <p:cond evt="onStopAudio" delay="0">
                                              <p:tgtEl>
                                                <p:sldTgt/>
                                              </p:tgtEl>
                                            </p:cond>
                                          </p:endCondLst>
                                        </p:cTn>
                                        <p:tgtEl>
                                          <p:sndTgt r:embed="rId4" name="camera_rewind.wav"/>
                                        </p:tgtEl>
                                      </p:cMediaNode>
                                    </p:audio>
                                  </p:sub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8195">
                                            <p:txEl>
                                              <p:pRg st="2" end="2"/>
                                            </p:txEl>
                                          </p:spTgt>
                                        </p:tgtEl>
                                        <p:attrNameLst>
                                          <p:attrName>style.visibility</p:attrName>
                                        </p:attrNameLst>
                                      </p:cBhvr>
                                      <p:to>
                                        <p:strVal val="visible"/>
                                      </p:to>
                                    </p:set>
                                    <p:anim calcmode="lin" valueType="num">
                                      <p:cBhvr>
                                        <p:cTn id="34"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8195">
                                            <p:txEl>
                                              <p:pRg st="2" end="2"/>
                                            </p:txEl>
                                          </p:spTgt>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2"/>
                                            </p:cond>
                                          </p:stCondLst>
                                          <p:endCondLst>
                                            <p:cond evt="onStopAudio" delay="0">
                                              <p:tgtEl>
                                                <p:sldTgt/>
                                              </p:tgtEl>
                                            </p:cond>
                                          </p:endCondLst>
                                        </p:cTn>
                                        <p:tgtEl>
                                          <p:sndTgt r:embed="rId4" name="camera_r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III.  Membership of the Senate</a:t>
            </a:r>
          </a:p>
        </p:txBody>
      </p:sp>
      <p:sp>
        <p:nvSpPr>
          <p:cNvPr id="9219" name="Rectangle 3"/>
          <p:cNvSpPr>
            <a:spLocks noGrp="1" noChangeArrowheads="1"/>
          </p:cNvSpPr>
          <p:nvPr>
            <p:ph idx="1"/>
          </p:nvPr>
        </p:nvSpPr>
        <p:spPr>
          <a:xfrm>
            <a:off x="0" y="1600200"/>
            <a:ext cx="4953000" cy="4953000"/>
          </a:xfrm>
        </p:spPr>
        <p:txBody>
          <a:bodyPr/>
          <a:lstStyle/>
          <a:p>
            <a:pPr>
              <a:lnSpc>
                <a:spcPct val="90000"/>
              </a:lnSpc>
            </a:pPr>
            <a:r>
              <a:rPr lang="en-US" altLang="en-US"/>
              <a:t>The Senate and the House set members’ salaries, and receive numerous benefits, allowances for office staffs and business trips, tax breaks for maintaining two residences, and pensions when they retire.</a:t>
            </a:r>
          </a:p>
        </p:txBody>
      </p:sp>
      <p:pic>
        <p:nvPicPr>
          <p:cNvPr id="9221" name="Picture 5" descr="PayCare_chec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447800"/>
            <a:ext cx="3810000" cy="3571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piperdwn.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9221"/>
                                        </p:tgtEl>
                                        <p:attrNameLst>
                                          <p:attrName>style.visibility</p:attrName>
                                        </p:attrNameLst>
                                      </p:cBhvr>
                                      <p:to>
                                        <p:strVal val="visible"/>
                                      </p:to>
                                    </p:set>
                                    <p:anim calcmode="lin" valueType="num">
                                      <p:cBhvr>
                                        <p:cTn id="14" dur="1000" fill="hold"/>
                                        <p:tgtEl>
                                          <p:spTgt spid="9221"/>
                                        </p:tgtEl>
                                        <p:attrNameLst>
                                          <p:attrName>ppt_w</p:attrName>
                                        </p:attrNameLst>
                                      </p:cBhvr>
                                      <p:tavLst>
                                        <p:tav tm="0">
                                          <p:val>
                                            <p:fltVal val="0"/>
                                          </p:val>
                                        </p:tav>
                                        <p:tav tm="100000">
                                          <p:val>
                                            <p:strVal val="#ppt_w"/>
                                          </p:val>
                                        </p:tav>
                                      </p:tavLst>
                                    </p:anim>
                                    <p:anim calcmode="lin" valueType="num">
                                      <p:cBhvr>
                                        <p:cTn id="15" dur="1000" fill="hold"/>
                                        <p:tgtEl>
                                          <p:spTgt spid="9221"/>
                                        </p:tgtEl>
                                        <p:attrNameLst>
                                          <p:attrName>ppt_h</p:attrName>
                                        </p:attrNameLst>
                                      </p:cBhvr>
                                      <p:tavLst>
                                        <p:tav tm="0">
                                          <p:val>
                                            <p:fltVal val="0"/>
                                          </p:val>
                                        </p:tav>
                                        <p:tav tm="100000">
                                          <p:val>
                                            <p:strVal val="#ppt_h"/>
                                          </p:val>
                                        </p:tav>
                                      </p:tavLst>
                                    </p:anim>
                                    <p:anim calcmode="lin" valueType="num">
                                      <p:cBhvr>
                                        <p:cTn id="16" dur="1000" fill="hold"/>
                                        <p:tgtEl>
                                          <p:spTgt spid="9221"/>
                                        </p:tgtEl>
                                        <p:attrNameLst>
                                          <p:attrName>style.rotation</p:attrName>
                                        </p:attrNameLst>
                                      </p:cBhvr>
                                      <p:tavLst>
                                        <p:tav tm="0">
                                          <p:val>
                                            <p:fltVal val="90"/>
                                          </p:val>
                                        </p:tav>
                                        <p:tav tm="100000">
                                          <p:val>
                                            <p:fltVal val="0"/>
                                          </p:val>
                                        </p:tav>
                                      </p:tavLst>
                                    </p:anim>
                                    <p:animEffect transition="in" filter="fade">
                                      <p:cBhvr>
                                        <p:cTn id="17" dur="1000"/>
                                        <p:tgtEl>
                                          <p:spTgt spid="9221"/>
                                        </p:tgtEl>
                                      </p:cBhvr>
                                    </p:animEffect>
                                  </p:childTnLst>
                                  <p:subTnLst>
                                    <p:audio>
                                      <p:cMediaNode>
                                        <p:cTn display="0" masterRel="sameClick">
                                          <p:stCondLst>
                                            <p:cond evt="begin" delay="0">
                                              <p:tn val="12"/>
                                            </p:cond>
                                          </p:stCondLst>
                                          <p:endCondLst>
                                            <p:cond evt="onStopAudio" delay="0">
                                              <p:tgtEl>
                                                <p:sldTgt/>
                                              </p:tgtEl>
                                            </p:cond>
                                          </p:endCondLst>
                                        </p:cTn>
                                        <p:tgtEl>
                                          <p:sndTgt r:embed="rId4"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III.  Membership of the Senate</a:t>
            </a:r>
          </a:p>
        </p:txBody>
      </p:sp>
      <p:sp>
        <p:nvSpPr>
          <p:cNvPr id="10243" name="Rectangle 3"/>
          <p:cNvSpPr>
            <a:spLocks noGrp="1" noChangeArrowheads="1"/>
          </p:cNvSpPr>
          <p:nvPr>
            <p:ph idx="1"/>
          </p:nvPr>
        </p:nvSpPr>
        <p:spPr>
          <a:xfrm>
            <a:off x="0" y="1600200"/>
            <a:ext cx="4800600" cy="4525963"/>
          </a:xfrm>
        </p:spPr>
        <p:txBody>
          <a:bodyPr/>
          <a:lstStyle/>
          <a:p>
            <a:r>
              <a:rPr lang="en-US" altLang="en-US"/>
              <a:t>Both House and Senate members enjoy immunity from arrest, in cases not involving a felony or treason, or being sued for libel when Congress is in session.</a:t>
            </a:r>
          </a:p>
        </p:txBody>
      </p:sp>
      <p:pic>
        <p:nvPicPr>
          <p:cNvPr id="10246" name="Picture 6" descr="clown_arres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219200"/>
            <a:ext cx="3562350" cy="5419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ohno.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10246"/>
                                        </p:tgtEl>
                                        <p:attrNameLst>
                                          <p:attrName>style.visibility</p:attrName>
                                        </p:attrNameLst>
                                      </p:cBhvr>
                                      <p:to>
                                        <p:strVal val="visible"/>
                                      </p:to>
                                    </p:set>
                                    <p:animEffect transition="in" filter="dissolve">
                                      <p:cBhvr>
                                        <p:cTn id="14" dur="500"/>
                                        <p:tgtEl>
                                          <p:spTgt spid="10246"/>
                                        </p:tgtEl>
                                      </p:cBhvr>
                                    </p:animEffect>
                                  </p:childTnLst>
                                  <p:subTnLst>
                                    <p:audio>
                                      <p:cMediaNode>
                                        <p:cTn display="0" masterRel="sameClick">
                                          <p:stCondLst>
                                            <p:cond evt="begin" delay="0">
                                              <p:tn val="12"/>
                                            </p:cond>
                                          </p:stCondLst>
                                          <p:endCondLst>
                                            <p:cond evt="onStopAudio" delay="0">
                                              <p:tgtEl>
                                                <p:sldTgt/>
                                              </p:tgtEl>
                                            </p:cond>
                                          </p:endCondLst>
                                        </p:cTn>
                                        <p:tgtEl>
                                          <p:sndTgt r:embed="rId3" name="droptheca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III.  Membership of the Senate</a:t>
            </a:r>
          </a:p>
        </p:txBody>
      </p:sp>
      <p:sp>
        <p:nvSpPr>
          <p:cNvPr id="11267" name="Rectangle 3"/>
          <p:cNvSpPr>
            <a:spLocks noGrp="1" noChangeArrowheads="1"/>
          </p:cNvSpPr>
          <p:nvPr>
            <p:ph idx="1"/>
          </p:nvPr>
        </p:nvSpPr>
        <p:spPr>
          <a:xfrm>
            <a:off x="457200" y="1600200"/>
            <a:ext cx="4267200" cy="4525963"/>
          </a:xfrm>
        </p:spPr>
        <p:txBody>
          <a:bodyPr/>
          <a:lstStyle/>
          <a:p>
            <a:r>
              <a:rPr lang="en-US" altLang="en-US"/>
              <a:t>Both the Senate and House may refuse to seat a member and may censure or even expel members.</a:t>
            </a:r>
          </a:p>
        </p:txBody>
      </p:sp>
      <p:pic>
        <p:nvPicPr>
          <p:cNvPr id="11269" name="Picture 5" descr="Kick_Out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3124200"/>
            <a:ext cx="4762500" cy="3238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edge">
                                      <p:cBhvr>
                                        <p:cTn id="7" dur="2000"/>
                                        <p:tgtEl>
                                          <p:spTgt spid="11267">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oriental_gong.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1269"/>
                                        </p:tgtEl>
                                        <p:attrNameLst>
                                          <p:attrName>style.visibility</p:attrName>
                                        </p:attrNameLst>
                                      </p:cBhvr>
                                      <p:to>
                                        <p:strVal val="visible"/>
                                      </p:to>
                                    </p:set>
                                    <p:anim calcmode="lin" valueType="num">
                                      <p:cBhvr additive="base">
                                        <p:cTn id="12" dur="500" fill="hold"/>
                                        <p:tgtEl>
                                          <p:spTgt spid="11269"/>
                                        </p:tgtEl>
                                        <p:attrNameLst>
                                          <p:attrName>ppt_x</p:attrName>
                                        </p:attrNameLst>
                                      </p:cBhvr>
                                      <p:tavLst>
                                        <p:tav tm="0">
                                          <p:val>
                                            <p:strVal val="#ppt_x"/>
                                          </p:val>
                                        </p:tav>
                                        <p:tav tm="100000">
                                          <p:val>
                                            <p:strVal val="#ppt_x"/>
                                          </p:val>
                                        </p:tav>
                                      </p:tavLst>
                                    </p:anim>
                                    <p:anim calcmode="lin" valueType="num">
                                      <p:cBhvr additive="base">
                                        <p:cTn id="13" dur="500" fill="hold"/>
                                        <p:tgtEl>
                                          <p:spTgt spid="1126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disgruntle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IV.  The Members of Congress</a:t>
            </a:r>
          </a:p>
        </p:txBody>
      </p:sp>
      <p:sp>
        <p:nvSpPr>
          <p:cNvPr id="13315" name="Rectangle 3"/>
          <p:cNvSpPr>
            <a:spLocks noGrp="1" noChangeArrowheads="1"/>
          </p:cNvSpPr>
          <p:nvPr>
            <p:ph idx="1"/>
          </p:nvPr>
        </p:nvSpPr>
        <p:spPr>
          <a:xfrm>
            <a:off x="0" y="1600200"/>
            <a:ext cx="4572000" cy="4953000"/>
          </a:xfrm>
        </p:spPr>
        <p:txBody>
          <a:bodyPr/>
          <a:lstStyle/>
          <a:p>
            <a:pPr>
              <a:lnSpc>
                <a:spcPct val="90000"/>
              </a:lnSpc>
            </a:pPr>
            <a:r>
              <a:rPr lang="en-US" altLang="en-US"/>
              <a:t>Nearly half of the members of Congress are lawyers.</a:t>
            </a:r>
          </a:p>
          <a:p>
            <a:pPr>
              <a:lnSpc>
                <a:spcPct val="90000"/>
              </a:lnSpc>
            </a:pPr>
            <a:r>
              <a:rPr lang="en-US" altLang="en-US"/>
              <a:t>White, middle-aged male members are being joined by members reflecting the ethnic, racial, and gender makeup of the general population.</a:t>
            </a:r>
          </a:p>
        </p:txBody>
      </p:sp>
      <p:pic>
        <p:nvPicPr>
          <p:cNvPr id="13317" name="Picture 5" descr="simpson_galanter_narrowweb__300x35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6400" y="1752600"/>
            <a:ext cx="2857500" cy="3343275"/>
          </a:xfrm>
          <a:prstGeom prst="rect">
            <a:avLst/>
          </a:prstGeom>
          <a:noFill/>
          <a:extLst>
            <a:ext uri="{909E8E84-426E-40DD-AFC4-6F175D3DCCD1}">
              <a14:hiddenFill xmlns:a14="http://schemas.microsoft.com/office/drawing/2010/main">
                <a:solidFill>
                  <a:srgbClr val="FFFFFF"/>
                </a:solidFill>
              </a14:hiddenFill>
            </a:ext>
          </a:extLst>
        </p:spPr>
      </p:pic>
      <p:pic>
        <p:nvPicPr>
          <p:cNvPr id="13319" name="Picture 7" descr="cynthia_mckinne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4600" y="4267200"/>
            <a:ext cx="2381250" cy="238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from="(-#ppt_w/2)" to="(#ppt_x)" calcmode="lin" valueType="num">
                                      <p:cBhvr>
                                        <p:cTn id="7" dur="600" fill="hold">
                                          <p:stCondLst>
                                            <p:cond delay="0"/>
                                          </p:stCondLst>
                                        </p:cTn>
                                        <p:tgtEl>
                                          <p:spTgt spid="13314"/>
                                        </p:tgtEl>
                                        <p:attrNameLst>
                                          <p:attrName>ppt_x</p:attrName>
                                        </p:attrNameLst>
                                      </p:cBhvr>
                                    </p:anim>
                                    <p:anim from="0" to="-1.0" calcmode="lin" valueType="num">
                                      <p:cBhvr>
                                        <p:cTn id="8" dur="200" decel="50000" autoRev="1" fill="hold">
                                          <p:stCondLst>
                                            <p:cond delay="600"/>
                                          </p:stCondLst>
                                        </p:cTn>
                                        <p:tgtEl>
                                          <p:spTgt spid="13314"/>
                                        </p:tgtEl>
                                        <p:attrNameLst>
                                          <p:attrName>xshear</p:attrName>
                                        </p:attrNameLst>
                                      </p:cBhvr>
                                    </p:anim>
                                    <p:animScale>
                                      <p:cBhvr>
                                        <p:cTn id="9" dur="200" decel="100000" autoRev="1" fill="hold">
                                          <p:stCondLst>
                                            <p:cond delay="600"/>
                                          </p:stCondLst>
                                        </p:cTn>
                                        <p:tgtEl>
                                          <p:spTgt spid="13314"/>
                                        </p:tgtEl>
                                      </p:cBhvr>
                                      <p:from x="100000" y="100000"/>
                                      <p:to x="80000" y="100000"/>
                                    </p:animScale>
                                    <p:anim by="(#ppt_h/3+#ppt_w*0.1)" calcmode="lin" valueType="num">
                                      <p:cBhvr additive="sum">
                                        <p:cTn id="10" dur="200" decel="100000" autoRev="1" fill="hold">
                                          <p:stCondLst>
                                            <p:cond delay="600"/>
                                          </p:stCondLst>
                                        </p:cTn>
                                        <p:tgtEl>
                                          <p:spTgt spid="13314"/>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Effect transition="in" filter="randombar(horizontal)">
                                      <p:cBhvr>
                                        <p:cTn id="15" dur="500"/>
                                        <p:tgtEl>
                                          <p:spTgt spid="13315">
                                            <p:txEl>
                                              <p:pRg st="0" end="0"/>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4" name="codered.wav"/>
                                        </p:tgtEl>
                                      </p:cMediaNode>
                                    </p:audio>
                                  </p:sub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13317"/>
                                        </p:tgtEl>
                                        <p:attrNameLst>
                                          <p:attrName>style.visibility</p:attrName>
                                        </p:attrNameLst>
                                      </p:cBhvr>
                                      <p:to>
                                        <p:strVal val="visible"/>
                                      </p:to>
                                    </p:set>
                                    <p:anim calcmode="lin" valueType="num">
                                      <p:cBhvr>
                                        <p:cTn id="20" dur="1000" fill="hold"/>
                                        <p:tgtEl>
                                          <p:spTgt spid="13317"/>
                                        </p:tgtEl>
                                        <p:attrNameLst>
                                          <p:attrName>ppt_w</p:attrName>
                                        </p:attrNameLst>
                                      </p:cBhvr>
                                      <p:tavLst>
                                        <p:tav tm="0">
                                          <p:val>
                                            <p:strVal val="#ppt_w*0.70"/>
                                          </p:val>
                                        </p:tav>
                                        <p:tav tm="100000">
                                          <p:val>
                                            <p:strVal val="#ppt_w"/>
                                          </p:val>
                                        </p:tav>
                                      </p:tavLst>
                                    </p:anim>
                                    <p:anim calcmode="lin" valueType="num">
                                      <p:cBhvr>
                                        <p:cTn id="21" dur="1000" fill="hold"/>
                                        <p:tgtEl>
                                          <p:spTgt spid="13317"/>
                                        </p:tgtEl>
                                        <p:attrNameLst>
                                          <p:attrName>ppt_h</p:attrName>
                                        </p:attrNameLst>
                                      </p:cBhvr>
                                      <p:tavLst>
                                        <p:tav tm="0">
                                          <p:val>
                                            <p:strVal val="#ppt_h"/>
                                          </p:val>
                                        </p:tav>
                                        <p:tav tm="100000">
                                          <p:val>
                                            <p:strVal val="#ppt_h"/>
                                          </p:val>
                                        </p:tav>
                                      </p:tavLst>
                                    </p:anim>
                                    <p:animEffect transition="in" filter="fade">
                                      <p:cBhvr>
                                        <p:cTn id="22" dur="1000"/>
                                        <p:tgtEl>
                                          <p:spTgt spid="13317"/>
                                        </p:tgtEl>
                                      </p:cBhvr>
                                    </p:animEffect>
                                  </p:childTnLst>
                                  <p:subTnLst>
                                    <p:audio>
                                      <p:cMediaNode>
                                        <p:cTn display="0" masterRel="sameClick">
                                          <p:stCondLst>
                                            <p:cond evt="begin" delay="0">
                                              <p:tn val="18"/>
                                            </p:cond>
                                          </p:stCondLst>
                                          <p:endCondLst>
                                            <p:cond evt="onStopAudio" delay="0">
                                              <p:tgtEl>
                                                <p:sldTgt/>
                                              </p:tgtEl>
                                            </p:cond>
                                          </p:endCondLst>
                                        </p:cTn>
                                        <p:tgtEl>
                                          <p:sndTgt r:embed="rId5" name="dontslap.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3315">
                                            <p:txEl>
                                              <p:pRg st="1" end="1"/>
                                            </p:txEl>
                                          </p:spTgt>
                                        </p:tgtEl>
                                        <p:attrNameLst>
                                          <p:attrName>style.visibility</p:attrName>
                                        </p:attrNameLst>
                                      </p:cBhvr>
                                      <p:to>
                                        <p:strVal val="visible"/>
                                      </p:to>
                                    </p:set>
                                    <p:animEffect transition="in" filter="randombar(horizontal)">
                                      <p:cBhvr>
                                        <p:cTn id="27" dur="500"/>
                                        <p:tgtEl>
                                          <p:spTgt spid="13315">
                                            <p:txEl>
                                              <p:pRg st="1" end="1"/>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4" name="codered.wav"/>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51" presetClass="entr" presetSubtype="0" fill="hold" nodeType="clickEffect">
                                  <p:stCondLst>
                                    <p:cond delay="0"/>
                                  </p:stCondLst>
                                  <p:childTnLst>
                                    <p:set>
                                      <p:cBhvr>
                                        <p:cTn id="31" dur="1" fill="hold">
                                          <p:stCondLst>
                                            <p:cond delay="0"/>
                                          </p:stCondLst>
                                        </p:cTn>
                                        <p:tgtEl>
                                          <p:spTgt spid="13319"/>
                                        </p:tgtEl>
                                        <p:attrNameLst>
                                          <p:attrName>style.visibility</p:attrName>
                                        </p:attrNameLst>
                                      </p:cBhvr>
                                      <p:to>
                                        <p:strVal val="visible"/>
                                      </p:to>
                                    </p:set>
                                    <p:animEffect transition="in" filter="fade">
                                      <p:cBhvr>
                                        <p:cTn id="32" dur="770" decel="100000"/>
                                        <p:tgtEl>
                                          <p:spTgt spid="13319"/>
                                        </p:tgtEl>
                                      </p:cBhvr>
                                    </p:animEffect>
                                    <p:animScale>
                                      <p:cBhvr>
                                        <p:cTn id="33" dur="770" decel="100000"/>
                                        <p:tgtEl>
                                          <p:spTgt spid="13319"/>
                                        </p:tgtEl>
                                      </p:cBhvr>
                                      <p:from x="10000" y="10000"/>
                                      <p:to x="200000" y="450000"/>
                                    </p:animScale>
                                    <p:animScale>
                                      <p:cBhvr>
                                        <p:cTn id="34" dur="1230" accel="100000" fill="hold">
                                          <p:stCondLst>
                                            <p:cond delay="770"/>
                                          </p:stCondLst>
                                        </p:cTn>
                                        <p:tgtEl>
                                          <p:spTgt spid="13319"/>
                                        </p:tgtEl>
                                      </p:cBhvr>
                                      <p:from x="200000" y="450000"/>
                                      <p:to x="100000" y="100000"/>
                                    </p:animScale>
                                    <p:set>
                                      <p:cBhvr>
                                        <p:cTn id="35" dur="770" fill="hold"/>
                                        <p:tgtEl>
                                          <p:spTgt spid="13319"/>
                                        </p:tgtEl>
                                        <p:attrNameLst>
                                          <p:attrName>ppt_x</p:attrName>
                                        </p:attrNameLst>
                                      </p:cBhvr>
                                      <p:to>
                                        <p:strVal val="(0.5)"/>
                                      </p:to>
                                    </p:set>
                                    <p:anim from="(0.5)" to="(#ppt_x)" calcmode="lin" valueType="num">
                                      <p:cBhvr>
                                        <p:cTn id="36" dur="1230" accel="100000" fill="hold">
                                          <p:stCondLst>
                                            <p:cond delay="770"/>
                                          </p:stCondLst>
                                        </p:cTn>
                                        <p:tgtEl>
                                          <p:spTgt spid="13319"/>
                                        </p:tgtEl>
                                        <p:attrNameLst>
                                          <p:attrName>ppt_x</p:attrName>
                                        </p:attrNameLst>
                                      </p:cBhvr>
                                    </p:anim>
                                    <p:set>
                                      <p:cBhvr>
                                        <p:cTn id="37" dur="770" fill="hold"/>
                                        <p:tgtEl>
                                          <p:spTgt spid="13319"/>
                                        </p:tgtEl>
                                        <p:attrNameLst>
                                          <p:attrName>ppt_y</p:attrName>
                                        </p:attrNameLst>
                                      </p:cBhvr>
                                      <p:to>
                                        <p:strVal val="(#ppt_y+0.4)"/>
                                      </p:to>
                                    </p:set>
                                    <p:anim from="(#ppt_y+0.4)" to="(#ppt_y)" calcmode="lin" valueType="num">
                                      <p:cBhvr>
                                        <p:cTn id="38" dur="1230" accel="100000" fill="hold">
                                          <p:stCondLst>
                                            <p:cond delay="770"/>
                                          </p:stCondLst>
                                        </p:cTn>
                                        <p:tgtEl>
                                          <p:spTgt spid="13319"/>
                                        </p:tgtEl>
                                        <p:attrNameLst>
                                          <p:attrName>ppt_y</p:attrName>
                                        </p:attrNameLst>
                                      </p:cBhvr>
                                    </p:anim>
                                  </p:childTnLst>
                                  <p:subTnLst>
                                    <p:audio>
                                      <p:cMediaNode>
                                        <p:cTn display="0" masterRel="sameClick">
                                          <p:stCondLst>
                                            <p:cond evt="begin" delay="0">
                                              <p:tn val="30"/>
                                            </p:cond>
                                          </p:stCondLst>
                                          <p:endCondLst>
                                            <p:cond evt="onStopAudio" delay="0">
                                              <p:tgtEl>
                                                <p:sldTgt/>
                                              </p:tgtEl>
                                            </p:cond>
                                          </p:endCondLst>
                                        </p:cTn>
                                        <p:tgtEl>
                                          <p:sndTgt r:embed="rId6" name="deadpeopl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524</TotalTime>
  <Words>592</Words>
  <Application>Microsoft Office PowerPoint</Application>
  <PresentationFormat>On-screen Show (4:3)</PresentationFormat>
  <Paragraphs>49</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Cambria</vt:lpstr>
      <vt:lpstr>Adjacency</vt:lpstr>
      <vt:lpstr>Congressional Membership</vt:lpstr>
      <vt:lpstr>I.  Congressional Sessions</vt:lpstr>
      <vt:lpstr>II.  Membership of the House</vt:lpstr>
      <vt:lpstr>II.  Membership of the House</vt:lpstr>
      <vt:lpstr>III.  Membership of the Senate</vt:lpstr>
      <vt:lpstr>III.  Membership of the Senate</vt:lpstr>
      <vt:lpstr>III.  Membership of the Senate</vt:lpstr>
      <vt:lpstr>III.  Membership of the Senate</vt:lpstr>
      <vt:lpstr>IV.  The Members of Congress</vt:lpstr>
      <vt:lpstr>IV.  The Members of Congress</vt:lpstr>
      <vt:lpstr>IV.  The Members of Congress</vt:lpstr>
      <vt:lpstr>In your notebooks</vt:lpstr>
    </vt:vector>
  </TitlesOfParts>
  <Company>Chino Hills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Legislative Branch</dc:title>
  <dc:creator>Eric</dc:creator>
  <cp:lastModifiedBy>Eric Myers</cp:lastModifiedBy>
  <cp:revision>10</cp:revision>
  <dcterms:created xsi:type="dcterms:W3CDTF">2006-12-12T06:41:08Z</dcterms:created>
  <dcterms:modified xsi:type="dcterms:W3CDTF">2019-09-18T15:27:10Z</dcterms:modified>
</cp:coreProperties>
</file>