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3A21E7-7119-B732-8E13-B6E707CFBE8A}" v="28" dt="2019-12-06T19:09:08.466"/>
    <p1510:client id="{56CA5258-B6DB-42D7-A707-94C596389BE5}" v="572" dt="2019-12-04T22:50:50.222"/>
    <p1510:client id="{5FA7CCD8-38AB-4BBE-B509-902812590512}" v="1996" dt="2019-12-06T17:54:27.675"/>
    <p1510:client id="{A5237B52-6E62-4F00-8FB1-6F2C813106F4}" v="109" dt="2019-12-09T21:03:16.760"/>
    <p1510:client id="{E03E4421-64C6-AD17-2534-44BC26325683}" v="160" dt="2019-12-06T22:39:03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7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5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99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2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6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3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95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4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8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0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82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cific_Fur_Compan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herebel68/213805869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Yurok-Plank-house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oast_Miwok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en.wikipedia.org/wiki/File:StripedBass.JPG" TargetMode="External"/><Relationship Id="rId7" Type="http://schemas.openxmlformats.org/officeDocument/2006/relationships/hyperlink" Target="https://en.wikipedia.org/wiki/Aesculus_glabra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matthewwills.com/tag/trees/page/15/" TargetMode="External"/><Relationship Id="rId4" Type="http://schemas.openxmlformats.org/officeDocument/2006/relationships/image" Target="../media/image6.jpeg"/><Relationship Id="rId9" Type="http://schemas.openxmlformats.org/officeDocument/2006/relationships/hyperlink" Target="http://www.rootsimple.com/2013/10/advanced-acorn-processin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iblegeography.com/the-most-beautiful-corn-in-the-world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Storage_basket,_Pomo_people,_Honolulu_Museum_of_Art,_2013-16-01.JPG" TargetMode="External"/><Relationship Id="rId7" Type="http://schemas.openxmlformats.org/officeDocument/2006/relationships/hyperlink" Target="https://commons.wikimedia.org/wiki/File:Pomo_19th_century_basket_1_CAC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en.wikipedia.org/wiki/Pomo_people" TargetMode="Externa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osaca.wordpress.com/sixth-grade/the-first-americans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231F4-92E6-4F7C-8EE6-14B7BD67E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cs typeface="Calibri Light"/>
              </a:rPr>
              <a:t>The Pomo Tribe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CB849-F5AA-494F-A154-397FC3270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>
                <a:cs typeface="Calibri"/>
              </a:rPr>
              <a:t>By kaedn wu</a:t>
            </a:r>
            <a:endParaRPr lang="en-US" sz="2000"/>
          </a:p>
        </p:txBody>
      </p:sp>
      <p:sp>
        <p:nvSpPr>
          <p:cNvPr id="12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9F9BB1C6-08EE-4ACE-A57B-A65CFECD5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046" r="11541" b="1"/>
          <a:stretch/>
        </p:blipFill>
        <p:spPr>
          <a:xfrm>
            <a:off x="28774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34FDA-D21E-46C8-A9E6-16A4218915B4}"/>
              </a:ext>
            </a:extLst>
          </p:cNvPr>
          <p:cNvSpPr txBox="1"/>
          <p:nvPr/>
        </p:nvSpPr>
        <p:spPr>
          <a:xfrm>
            <a:off x="9079777" y="7333681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01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07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2ECB18-D1F7-40EB-B67D-AB18E9CA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Location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D3D0130-24F2-407C-AB18-95799FED6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302" r="1" b="162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8F72CF5E-4B57-4132-8D17-F77E5CC75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The Pomo lived in North central California.</a:t>
            </a: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The Pomo lived near lakes, rivers, the ocean,  and mountains.</a:t>
            </a: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Weather was mild.</a:t>
            </a:r>
          </a:p>
        </p:txBody>
      </p:sp>
    </p:spTree>
    <p:extLst>
      <p:ext uri="{BB962C8B-B14F-4D97-AF65-F5344CB8AC3E}">
        <p14:creationId xmlns:p14="http://schemas.microsoft.com/office/powerpoint/2010/main" val="419825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1766-E06D-4AED-ACC0-3E0780AE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>
                <a:cs typeface="Calibri Light"/>
              </a:rPr>
              <a:t>Shelter</a:t>
            </a:r>
            <a:endParaRPr lang="en-US" sz="320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03DAC086-8408-432E-8D53-2283712FC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863" y="4167433"/>
            <a:ext cx="6007608" cy="2609201"/>
          </a:xfrm>
        </p:spPr>
        <p:txBody>
          <a:bodyPr anchor="ctr">
            <a:normAutofit lnSpcReduction="10000"/>
          </a:bodyPr>
          <a:lstStyle/>
          <a:p>
            <a:r>
              <a:rPr lang="en-US" dirty="0">
                <a:cs typeface="Calibri"/>
              </a:rPr>
              <a:t>The Pomo's shelter was made from poles covered in bark.</a:t>
            </a:r>
          </a:p>
          <a:p>
            <a:r>
              <a:rPr lang="en-US" dirty="0">
                <a:cs typeface="Calibri"/>
              </a:rPr>
              <a:t>Their home were made of tall grasses and plants.</a:t>
            </a:r>
          </a:p>
          <a:p>
            <a:r>
              <a:rPr lang="en-US" dirty="0">
                <a:cs typeface="Calibri"/>
              </a:rPr>
              <a:t>Their small round houses were built over a hole in the ground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4" name="Picture 4" descr="A giraffe in a zoo enclosure&#10;&#10;Description generated with high confidence">
            <a:extLst>
              <a:ext uri="{FF2B5EF4-FFF2-40B4-BE49-F238E27FC236}">
                <a16:creationId xmlns:a16="http://schemas.microsoft.com/office/drawing/2014/main" id="{582A7E6E-D975-41C7-AAF0-8541F9E5A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29" r="6797" b="2"/>
          <a:stretch/>
        </p:blipFill>
        <p:spPr>
          <a:xfrm>
            <a:off x="4" y="10"/>
            <a:ext cx="4884383" cy="3995918"/>
          </a:xfrm>
          <a:prstGeom prst="rect">
            <a:avLst/>
          </a:prstGeom>
        </p:spPr>
      </p:pic>
      <p:pic>
        <p:nvPicPr>
          <p:cNvPr id="8" name="Picture 8" descr="A group of people standing on a lush green field&#10;&#10;Description generated with high confidence">
            <a:extLst>
              <a:ext uri="{FF2B5EF4-FFF2-40B4-BE49-F238E27FC236}">
                <a16:creationId xmlns:a16="http://schemas.microsoft.com/office/drawing/2014/main" id="{30320621-457B-4514-A621-A34EDDC6F7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34" r="1488" b="2"/>
          <a:stretch/>
        </p:blipFill>
        <p:spPr>
          <a:xfrm>
            <a:off x="5074879" y="10"/>
            <a:ext cx="7117118" cy="39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F743D-98C3-4B7D-83C1-B55F037E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390"/>
            <a:ext cx="5257800" cy="1709928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Food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D8A4D-A640-48AB-866D-E900DB5AA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1494"/>
            <a:ext cx="5707565" cy="36354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From the ocean, they ate fish, shellfish, seals, sea lions, and seaweed.</a:t>
            </a:r>
          </a:p>
          <a:p>
            <a:r>
              <a:rPr lang="en-US" dirty="0">
                <a:cs typeface="Calibri"/>
              </a:rPr>
              <a:t>They also ate elk, deer, grass-hoppers, rabbits, squirrels, caterpillars, birds, and antelope.</a:t>
            </a:r>
          </a:p>
          <a:p>
            <a:r>
              <a:rPr lang="en-US" dirty="0">
                <a:cs typeface="Calibri"/>
              </a:rPr>
              <a:t>The Pomo gathered corn, bulbs, roots, seeds, berries, and buckeye nuts.</a:t>
            </a:r>
          </a:p>
        </p:txBody>
      </p:sp>
      <p:pic>
        <p:nvPicPr>
          <p:cNvPr id="8" name="Picture 8" descr="A close up of a fish&#10;&#10;Description generated with very high confidence">
            <a:extLst>
              <a:ext uri="{FF2B5EF4-FFF2-40B4-BE49-F238E27FC236}">
                <a16:creationId xmlns:a16="http://schemas.microsoft.com/office/drawing/2014/main" id="{59788852-0EC2-4995-BF91-BB0551480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3" b="1656"/>
          <a:stretch/>
        </p:blipFill>
        <p:spPr>
          <a:xfrm>
            <a:off x="5926239" y="10"/>
            <a:ext cx="6265760" cy="1709918"/>
          </a:xfrm>
          <a:custGeom>
            <a:avLst/>
            <a:gdLst>
              <a:gd name="connsiteX0" fmla="*/ 0 w 6265760"/>
              <a:gd name="connsiteY0" fmla="*/ 0 h 1709928"/>
              <a:gd name="connsiteX1" fmla="*/ 6265760 w 6265760"/>
              <a:gd name="connsiteY1" fmla="*/ 0 h 1709928"/>
              <a:gd name="connsiteX2" fmla="*/ 6265760 w 6265760"/>
              <a:gd name="connsiteY2" fmla="*/ 1709928 h 1709928"/>
              <a:gd name="connsiteX3" fmla="*/ 795246 w 6265760"/>
              <a:gd name="connsiteY3" fmla="*/ 1709928 h 1709928"/>
              <a:gd name="connsiteX4" fmla="*/ 790682 w 6265760"/>
              <a:gd name="connsiteY4" fmla="*/ 1700078 h 1709928"/>
              <a:gd name="connsiteX5" fmla="*/ 787724 w 6265760"/>
              <a:gd name="connsiteY5" fmla="*/ 1700078 h 17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60" h="1709928">
                <a:moveTo>
                  <a:pt x="0" y="0"/>
                </a:moveTo>
                <a:lnTo>
                  <a:pt x="6265760" y="0"/>
                </a:lnTo>
                <a:lnTo>
                  <a:pt x="6265760" y="1709928"/>
                </a:lnTo>
                <a:lnTo>
                  <a:pt x="795246" y="1709928"/>
                </a:lnTo>
                <a:lnTo>
                  <a:pt x="790682" y="1700078"/>
                </a:lnTo>
                <a:lnTo>
                  <a:pt x="787724" y="1700078"/>
                </a:lnTo>
                <a:close/>
              </a:path>
            </a:pathLst>
          </a:custGeom>
        </p:spPr>
      </p:pic>
      <p:pic>
        <p:nvPicPr>
          <p:cNvPr id="16" name="Picture 16" descr="A close up of fruit on a rock&#10;&#10;Description generated with very high confidence">
            <a:extLst>
              <a:ext uri="{FF2B5EF4-FFF2-40B4-BE49-F238E27FC236}">
                <a16:creationId xmlns:a16="http://schemas.microsoft.com/office/drawing/2014/main" id="{E3862670-E169-4A31-8D73-B67393156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081" r="-2" b="41385"/>
          <a:stretch/>
        </p:blipFill>
        <p:spPr>
          <a:xfrm>
            <a:off x="6721487" y="1709929"/>
            <a:ext cx="5470513" cy="1709928"/>
          </a:xfrm>
          <a:custGeom>
            <a:avLst/>
            <a:gdLst>
              <a:gd name="connsiteX0" fmla="*/ 0 w 5470513"/>
              <a:gd name="connsiteY0" fmla="*/ 0 h 1709928"/>
              <a:gd name="connsiteX1" fmla="*/ 5470513 w 5470513"/>
              <a:gd name="connsiteY1" fmla="*/ 0 h 1709928"/>
              <a:gd name="connsiteX2" fmla="*/ 5470513 w 5470513"/>
              <a:gd name="connsiteY2" fmla="*/ 1709928 h 1709928"/>
              <a:gd name="connsiteX3" fmla="*/ 792289 w 5470513"/>
              <a:gd name="connsiteY3" fmla="*/ 1709928 h 17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513" h="1709928">
                <a:moveTo>
                  <a:pt x="0" y="0"/>
                </a:moveTo>
                <a:lnTo>
                  <a:pt x="5470513" y="0"/>
                </a:lnTo>
                <a:lnTo>
                  <a:pt x="5470513" y="1709928"/>
                </a:lnTo>
                <a:lnTo>
                  <a:pt x="792289" y="1709928"/>
                </a:lnTo>
                <a:close/>
              </a:path>
            </a:pathLst>
          </a:custGeom>
        </p:spPr>
      </p:pic>
      <p:pic>
        <p:nvPicPr>
          <p:cNvPr id="12" name="Picture 12" descr="A picture containing shellfish, animal, cup, table&#10;&#10;Description generated with very high confidence">
            <a:extLst>
              <a:ext uri="{FF2B5EF4-FFF2-40B4-BE49-F238E27FC236}">
                <a16:creationId xmlns:a16="http://schemas.microsoft.com/office/drawing/2014/main" id="{0DEAB175-1CAB-4429-A45F-23DA330CD3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3382" r="1" b="21706"/>
          <a:stretch/>
        </p:blipFill>
        <p:spPr>
          <a:xfrm>
            <a:off x="7509464" y="3410554"/>
            <a:ext cx="4682536" cy="1709928"/>
          </a:xfrm>
          <a:custGeom>
            <a:avLst/>
            <a:gdLst>
              <a:gd name="connsiteX0" fmla="*/ 0 w 4682536"/>
              <a:gd name="connsiteY0" fmla="*/ 0 h 1709928"/>
              <a:gd name="connsiteX1" fmla="*/ 4682536 w 4682536"/>
              <a:gd name="connsiteY1" fmla="*/ 0 h 1709928"/>
              <a:gd name="connsiteX2" fmla="*/ 4682536 w 4682536"/>
              <a:gd name="connsiteY2" fmla="*/ 1709928 h 1709928"/>
              <a:gd name="connsiteX3" fmla="*/ 792291 w 4682536"/>
              <a:gd name="connsiteY3" fmla="*/ 1709928 h 1709928"/>
              <a:gd name="connsiteX4" fmla="*/ 404649 w 4682536"/>
              <a:gd name="connsiteY4" fmla="*/ 873316 h 1709928"/>
              <a:gd name="connsiteX5" fmla="*/ 404648 w 4682536"/>
              <a:gd name="connsiteY5" fmla="*/ 873316 h 17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2536" h="1709928">
                <a:moveTo>
                  <a:pt x="0" y="0"/>
                </a:moveTo>
                <a:lnTo>
                  <a:pt x="4682536" y="0"/>
                </a:lnTo>
                <a:lnTo>
                  <a:pt x="4682536" y="1709928"/>
                </a:lnTo>
                <a:lnTo>
                  <a:pt x="792291" y="1709928"/>
                </a:lnTo>
                <a:lnTo>
                  <a:pt x="404649" y="873316"/>
                </a:lnTo>
                <a:lnTo>
                  <a:pt x="404648" y="873316"/>
                </a:lnTo>
                <a:close/>
              </a:path>
            </a:pathLst>
          </a:custGeom>
        </p:spPr>
      </p:pic>
      <p:pic>
        <p:nvPicPr>
          <p:cNvPr id="4" name="Picture 4" descr="A pile of fruit&#10;&#10;Description generated with very high confidence">
            <a:extLst>
              <a:ext uri="{FF2B5EF4-FFF2-40B4-BE49-F238E27FC236}">
                <a16:creationId xmlns:a16="http://schemas.microsoft.com/office/drawing/2014/main" id="{227CA4DA-AF9B-47A5-B3E1-A6003C2162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1517" r="1" b="20617"/>
          <a:stretch/>
        </p:blipFill>
        <p:spPr>
          <a:xfrm>
            <a:off x="7352035" y="5120483"/>
            <a:ext cx="4839964" cy="1737518"/>
          </a:xfrm>
          <a:custGeom>
            <a:avLst/>
            <a:gdLst>
              <a:gd name="connsiteX0" fmla="*/ 949721 w 4839964"/>
              <a:gd name="connsiteY0" fmla="*/ 0 h 1737518"/>
              <a:gd name="connsiteX1" fmla="*/ 4839964 w 4839964"/>
              <a:gd name="connsiteY1" fmla="*/ 0 h 1737518"/>
              <a:gd name="connsiteX2" fmla="*/ 4839964 w 4839964"/>
              <a:gd name="connsiteY2" fmla="*/ 1737518 h 1737518"/>
              <a:gd name="connsiteX3" fmla="*/ 0 w 4839964"/>
              <a:gd name="connsiteY3" fmla="*/ 1737518 h 1737518"/>
              <a:gd name="connsiteX4" fmla="*/ 0 w 4839964"/>
              <a:gd name="connsiteY4" fmla="*/ 1737517 h 1737518"/>
              <a:gd name="connsiteX5" fmla="*/ 1750164 w 4839964"/>
              <a:gd name="connsiteY5" fmla="*/ 1737517 h 1737518"/>
              <a:gd name="connsiteX6" fmla="*/ 1750164 w 4839964"/>
              <a:gd name="connsiteY6" fmla="*/ 1737516 h 1737518"/>
              <a:gd name="connsiteX7" fmla="*/ 1754794 w 4839964"/>
              <a:gd name="connsiteY7" fmla="*/ 1737516 h 173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9964" h="1737518">
                <a:moveTo>
                  <a:pt x="949721" y="0"/>
                </a:moveTo>
                <a:lnTo>
                  <a:pt x="4839964" y="0"/>
                </a:lnTo>
                <a:lnTo>
                  <a:pt x="4839964" y="1737518"/>
                </a:lnTo>
                <a:lnTo>
                  <a:pt x="0" y="1737518"/>
                </a:lnTo>
                <a:lnTo>
                  <a:pt x="0" y="1737517"/>
                </a:lnTo>
                <a:lnTo>
                  <a:pt x="1750164" y="1737517"/>
                </a:lnTo>
                <a:lnTo>
                  <a:pt x="1750164" y="1737516"/>
                </a:lnTo>
                <a:lnTo>
                  <a:pt x="1754794" y="17375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0998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table, banana, food&#10;&#10;Description generated with very high confidence">
            <a:extLst>
              <a:ext uri="{FF2B5EF4-FFF2-40B4-BE49-F238E27FC236}">
                <a16:creationId xmlns:a16="http://schemas.microsoft.com/office/drawing/2014/main" id="{6600693F-BC59-41CB-A3D8-6EBDEF511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572"/>
          <a:stretch/>
        </p:blipFill>
        <p:spPr>
          <a:xfrm>
            <a:off x="-143754" y="-43122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5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food, corn, plate, small&#10;&#10;Description generated with very high confidence">
            <a:extLst>
              <a:ext uri="{FF2B5EF4-FFF2-40B4-BE49-F238E27FC236}">
                <a16:creationId xmlns:a16="http://schemas.microsoft.com/office/drawing/2014/main" id="{B5ACA399-CCB4-48D8-A223-888E2D00B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515" r="-1" b="114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4081-A045-4604-84A6-59B30E90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Culture</a:t>
            </a:r>
            <a:endParaRPr lang="en-US" sz="4000" dirty="0"/>
          </a:p>
        </p:txBody>
      </p:sp>
      <p:pic>
        <p:nvPicPr>
          <p:cNvPr id="4" name="Picture 4" descr="A close up of a basket&#10;&#10;Description generated with very high confidence">
            <a:extLst>
              <a:ext uri="{FF2B5EF4-FFF2-40B4-BE49-F238E27FC236}">
                <a16:creationId xmlns:a16="http://schemas.microsoft.com/office/drawing/2014/main" id="{22BC87AF-7DEA-42A8-B2EA-37ED94516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732" r="4429" b="-4"/>
          <a:stretch/>
        </p:blipFill>
        <p:spPr>
          <a:xfrm>
            <a:off x="20" y="10"/>
            <a:ext cx="2917436" cy="3407764"/>
          </a:xfrm>
          <a:prstGeom prst="rect">
            <a:avLst/>
          </a:prstGeom>
        </p:spPr>
      </p:pic>
      <p:pic>
        <p:nvPicPr>
          <p:cNvPr id="8" name="Picture 8" descr="A picture containing table, cake, sitting, hat&#10;&#10;Description generated with very high confidence">
            <a:extLst>
              <a:ext uri="{FF2B5EF4-FFF2-40B4-BE49-F238E27FC236}">
                <a16:creationId xmlns:a16="http://schemas.microsoft.com/office/drawing/2014/main" id="{92096779-8BCB-439F-9074-3A338D6A32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435" r="23635" b="-2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</p:spPr>
      </p:pic>
      <p:pic>
        <p:nvPicPr>
          <p:cNvPr id="12" name="Picture 12" descr="A close up of a basket on a table&#10;&#10;Description generated with high confidence">
            <a:extLst>
              <a:ext uri="{FF2B5EF4-FFF2-40B4-BE49-F238E27FC236}">
                <a16:creationId xmlns:a16="http://schemas.microsoft.com/office/drawing/2014/main" id="{22050053-8D6C-4794-9F2C-94937408B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4608" r="1" b="1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258CD-5FDE-468E-BD76-5DB9FA4FB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21408"/>
            <a:ext cx="5118756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cs typeface="Calibri"/>
              </a:rPr>
              <a:t>Their culture is unique.</a:t>
            </a:r>
          </a:p>
          <a:p>
            <a:r>
              <a:rPr lang="en-US" sz="3200" dirty="0">
                <a:cs typeface="Calibri"/>
              </a:rPr>
              <a:t>The men fished and hunted.</a:t>
            </a:r>
          </a:p>
          <a:p>
            <a:r>
              <a:rPr lang="en-US" sz="3200" dirty="0">
                <a:cs typeface="Calibri"/>
              </a:rPr>
              <a:t>The women planted and cooked.</a:t>
            </a:r>
          </a:p>
        </p:txBody>
      </p:sp>
    </p:spTree>
    <p:extLst>
      <p:ext uri="{BB962C8B-B14F-4D97-AF65-F5344CB8AC3E}">
        <p14:creationId xmlns:p14="http://schemas.microsoft.com/office/powerpoint/2010/main" val="3517807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1AF5D-50F2-4BAE-A339-ECB11508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Indians</a:t>
            </a:r>
          </a:p>
        </p:txBody>
      </p:sp>
      <p:pic>
        <p:nvPicPr>
          <p:cNvPr id="8" name="Picture 8" descr="A vintage photo of 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B1285BC-40C1-476C-B7EB-C3ECBDDD9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4434" b="1"/>
          <a:stretch/>
        </p:blipFill>
        <p:spPr>
          <a:xfrm>
            <a:off x="3363728" y="307731"/>
            <a:ext cx="5409444" cy="3997637"/>
          </a:xfrm>
          <a:prstGeom prst="rect">
            <a:avLst/>
          </a:prstGeom>
        </p:spPr>
      </p:pic>
      <p:cxnSp>
        <p:nvCxnSpPr>
          <p:cNvPr id="34" name="Straight Connector 3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0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8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The Pomo Tribe</vt:lpstr>
      <vt:lpstr>Location</vt:lpstr>
      <vt:lpstr>Shelter</vt:lpstr>
      <vt:lpstr>Food</vt:lpstr>
      <vt:lpstr>PowerPoint Presentation</vt:lpstr>
      <vt:lpstr>PowerPoint Presentation</vt:lpstr>
      <vt:lpstr>Culture</vt:lpstr>
      <vt:lpstr>Indians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783</cp:revision>
  <dcterms:created xsi:type="dcterms:W3CDTF">2019-12-04T22:20:02Z</dcterms:created>
  <dcterms:modified xsi:type="dcterms:W3CDTF">2019-12-12T20:48:28Z</dcterms:modified>
</cp:coreProperties>
</file>