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2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82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82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225488-B3C5-4A9D-914A-3C6DB22F6A7A}" type="datetimeFigureOut">
              <a:rPr lang="en-US"/>
              <a:t>5/8/2019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206375"/>
            <a:ext cx="987425" cy="555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793750"/>
            <a:ext cx="5486400" cy="64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565275"/>
            <a:ext cx="2971800" cy="82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1565275"/>
            <a:ext cx="2971800" cy="82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A6C1DD-4A21-4A95-AAA6-3EE81645D5B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59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6C1DD-4A21-4A95-AAA6-3EE81645D5B5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36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74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75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93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3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70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39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72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427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82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59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04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18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3.0/" TargetMode="External"/><Relationship Id="rId7" Type="http://schemas.openxmlformats.org/officeDocument/2006/relationships/hyperlink" Target="http://filmwonk.net/2009/11/15/roland-emmerichs-2012-does-what-it-says-on-the-tin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logdegeografiadejuan.blogspot.com/2015/11/comprender-los-tornados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en.wikibooks.org/wiki/User:RachelRussell32/sandbox" TargetMode="Externa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hysics.stackexchange.com/questions/273718/what-is-weight-mass-of-cumulus-clou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creativecommons.org/licenses/by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96" y="4571216"/>
            <a:ext cx="10906008" cy="1115415"/>
          </a:xfrm>
        </p:spPr>
        <p:txBody>
          <a:bodyPr>
            <a:normAutofit/>
          </a:bodyPr>
          <a:lstStyle/>
          <a:p>
            <a:r>
              <a:rPr lang="en-US" b="1" i="1" u="sng">
                <a:latin typeface="Batang"/>
                <a:ea typeface="Batang"/>
                <a:cs typeface="Calibri Light"/>
              </a:rPr>
              <a:t>Weather and Climate</a:t>
            </a:r>
            <a:endParaRPr lang="en-US" b="1" i="1" u="sng">
              <a:latin typeface="Batang"/>
              <a:ea typeface="Batang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96" y="5859140"/>
            <a:ext cx="10906008" cy="4972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Castellar"/>
                <a:cs typeface="Calibri"/>
              </a:rPr>
              <a:t>By: Noah D. and Bradley</a:t>
            </a:r>
            <a:endParaRPr lang="en-US">
              <a:latin typeface="Castellar"/>
            </a:endParaRPr>
          </a:p>
        </p:txBody>
      </p:sp>
      <p:pic>
        <p:nvPicPr>
          <p:cNvPr id="4" name="Picture 4" descr="A picture containing rainbow, nature, outdoor, sky&#10;&#10;Description generated with very high confidence">
            <a:extLst>
              <a:ext uri="{FF2B5EF4-FFF2-40B4-BE49-F238E27FC236}">
                <a16:creationId xmlns:a16="http://schemas.microsoft.com/office/drawing/2014/main" id="{5F7E35E7-8018-4A70-A060-849F4F799C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845" r="29888" b="1"/>
          <a:stretch/>
        </p:blipFill>
        <p:spPr>
          <a:xfrm>
            <a:off x="254393" y="320511"/>
            <a:ext cx="3794760" cy="3930978"/>
          </a:xfrm>
          <a:prstGeom prst="rect">
            <a:avLst/>
          </a:prstGeom>
        </p:spPr>
      </p:pic>
      <p:pic>
        <p:nvPicPr>
          <p:cNvPr id="12" name="Picture 12" descr="A close up of a snow covered slope&#10;&#10;Description generated with high confidence">
            <a:extLst>
              <a:ext uri="{FF2B5EF4-FFF2-40B4-BE49-F238E27FC236}">
                <a16:creationId xmlns:a16="http://schemas.microsoft.com/office/drawing/2014/main" id="{19A8355A-1E32-49B5-A6C7-C623E70AFF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9491" r="16555" b="1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5" name="Picture 6" descr="A person riding a wave on a waterfall&#10;&#10;Description generated with high confidence">
            <a:extLst>
              <a:ext uri="{FF2B5EF4-FFF2-40B4-BE49-F238E27FC236}">
                <a16:creationId xmlns:a16="http://schemas.microsoft.com/office/drawing/2014/main" id="{DC185718-2A7D-4C5B-A7CF-E12BE31203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41625" r="18072" b="1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AFAE11-FCAC-47CF-B70B-2B896EA9ED74}"/>
              </a:ext>
            </a:extLst>
          </p:cNvPr>
          <p:cNvSpPr txBox="1"/>
          <p:nvPr/>
        </p:nvSpPr>
        <p:spPr>
          <a:xfrm>
            <a:off x="9870532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11CE2-D431-4D96-B857-4AA8541B3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36" y="365125"/>
            <a:ext cx="4999798" cy="169279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stellar"/>
                <a:cs typeface="Calibri Light"/>
              </a:rPr>
              <a:t>Extreme Weather - Tsunami</a:t>
            </a:r>
            <a:endParaRPr lang="en-US">
              <a:latin typeface="Castellar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771C7-A947-4202-8ED4-D87C39943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>
                <a:latin typeface="Castellar"/>
                <a:cs typeface="Calibri" panose="020F0502020204030204"/>
              </a:rPr>
              <a:t>Tsunamis aren't caused by tidal waves.</a:t>
            </a:r>
          </a:p>
          <a:p>
            <a:r>
              <a:rPr lang="en-US" sz="2000" dirty="0">
                <a:latin typeface="Castellar"/>
                <a:cs typeface="Calibri" panose="020F0502020204030204"/>
              </a:rPr>
              <a:t>Tsunamis are caused by shifts in the bottom of the ocean, earthquakes, and volcanos.</a:t>
            </a:r>
          </a:p>
          <a:p>
            <a:r>
              <a:rPr lang="en-US" sz="2000" dirty="0">
                <a:latin typeface="Castellar"/>
                <a:cs typeface="Calibri" panose="020F0502020204030204"/>
              </a:rPr>
              <a:t>Two of a tsunami's crests can be 100 miles apart.</a:t>
            </a:r>
          </a:p>
          <a:p>
            <a:r>
              <a:rPr lang="en-US" sz="2000" dirty="0">
                <a:latin typeface="Castellar"/>
                <a:cs typeface="Calibri" panose="020F0502020204030204"/>
              </a:rPr>
              <a:t>When tsunamis reach the surface it forces energy to break down into smaller pieces.</a:t>
            </a:r>
          </a:p>
          <a:p>
            <a:endParaRPr lang="en-US" sz="2000" dirty="0">
              <a:latin typeface="Castellar"/>
              <a:cs typeface="Calibri" panose="020F0502020204030204"/>
            </a:endParaRPr>
          </a:p>
          <a:p>
            <a:endParaRPr lang="en-US" sz="2000" dirty="0">
              <a:latin typeface="Castellar"/>
              <a:cs typeface="Calibri" panose="020F0502020204030204"/>
            </a:endParaRPr>
          </a:p>
          <a:p>
            <a:endParaRPr lang="en-US" sz="1800">
              <a:cs typeface="Calibri" panose="020F0502020204030204"/>
            </a:endParaRPr>
          </a:p>
        </p:txBody>
      </p:sp>
      <p:pic>
        <p:nvPicPr>
          <p:cNvPr id="31" name="Picture 31" descr="A group of people on a beach with a mountain in the background&#10;&#10;Description generated with high confidence">
            <a:extLst>
              <a:ext uri="{FF2B5EF4-FFF2-40B4-BE49-F238E27FC236}">
                <a16:creationId xmlns:a16="http://schemas.microsoft.com/office/drawing/2014/main" id="{836890A4-BDDA-45A5-9ABB-FDBC31306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2848" r="1811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D142137-5823-4615-A5A5-EAE98A681A10}"/>
              </a:ext>
            </a:extLst>
          </p:cNvPr>
          <p:cNvSpPr txBox="1"/>
          <p:nvPr/>
        </p:nvSpPr>
        <p:spPr>
          <a:xfrm>
            <a:off x="11872129" y="7132398"/>
            <a:ext cx="391454" cy="200055"/>
          </a:xfrm>
          <a:prstGeom prst="rect">
            <a:avLst/>
          </a:prstGeom>
          <a:solidFill>
            <a:srgbClr val="000000"/>
          </a:solidFill>
        </p:spPr>
        <p:txBody>
          <a:bodyPr wrap="none" anchor="t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54284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73D27-4966-4F59-A81F-9D307EA88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stellar"/>
                <a:cs typeface="Calibri Light"/>
              </a:rPr>
              <a:t>Extreme Weather -Tornadoes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00EE3-90F2-470E-9625-112EDC6C2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400" dirty="0">
                <a:latin typeface="Castellar"/>
                <a:cs typeface="Calibri"/>
              </a:rPr>
              <a:t>Tornadoes form in flat lands, and in areas called fronts.</a:t>
            </a:r>
          </a:p>
          <a:p>
            <a:r>
              <a:rPr lang="en-US" sz="2400" dirty="0">
                <a:latin typeface="Castellar"/>
                <a:cs typeface="Calibri"/>
              </a:rPr>
              <a:t>A Tornado can spin to 300 mph.</a:t>
            </a:r>
          </a:p>
          <a:p>
            <a:r>
              <a:rPr lang="en-US" sz="2400" dirty="0">
                <a:latin typeface="Castellar"/>
                <a:cs typeface="Calibri"/>
              </a:rPr>
              <a:t>A tornado forms when 2 different mixtures of air collides</a:t>
            </a:r>
          </a:p>
          <a:p>
            <a:r>
              <a:rPr lang="en-US" sz="2400" dirty="0">
                <a:latin typeface="Castellar"/>
                <a:cs typeface="Calibri"/>
              </a:rPr>
              <a:t>Tornadoes uproot trees, destroy houses, and throw cars flying like toys.</a:t>
            </a:r>
          </a:p>
        </p:txBody>
      </p:sp>
      <p:sp>
        <p:nvSpPr>
          <p:cNvPr id="18" name="Freeform: Shape 1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5" descr="Clouds in the sky&#10;&#10;Description generated with very high confidence">
            <a:extLst>
              <a:ext uri="{FF2B5EF4-FFF2-40B4-BE49-F238E27FC236}">
                <a16:creationId xmlns:a16="http://schemas.microsoft.com/office/drawing/2014/main" id="{BE2FC489-5A28-40A4-AFA9-D356D73718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376" r="13208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36E282-82AA-40CA-9FCD-AE1A3C7332F1}"/>
              </a:ext>
            </a:extLst>
          </p:cNvPr>
          <p:cNvSpPr txBox="1"/>
          <p:nvPr/>
        </p:nvSpPr>
        <p:spPr>
          <a:xfrm>
            <a:off x="9737481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0268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25B26-8CE7-43C7-A312-50A5F6B6D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stellar"/>
                <a:cs typeface="Calibri Light"/>
              </a:rPr>
              <a:t>Extreme Weather-Hurricanes</a:t>
            </a:r>
            <a:endParaRPr lang="en-US" dirty="0">
              <a:latin typeface="Castellar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BD7FC-3E27-492D-AFB0-833F77623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717" y="2179386"/>
            <a:ext cx="6637259" cy="459799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latin typeface="Castellar"/>
                <a:cs typeface="Calibri"/>
              </a:rPr>
              <a:t>Hurricanes are huge spinning storms that develop in warm areas around the equator.</a:t>
            </a:r>
          </a:p>
          <a:p>
            <a:r>
              <a:rPr lang="en-US" sz="2400" dirty="0">
                <a:latin typeface="Castellar"/>
                <a:cs typeface="Calibri"/>
              </a:rPr>
              <a:t>Hurricanes are one of the three kinds of storms called tropical cyclones.</a:t>
            </a:r>
          </a:p>
          <a:p>
            <a:r>
              <a:rPr lang="en-US" sz="2400" dirty="0">
                <a:latin typeface="Castellar"/>
                <a:cs typeface="Calibri"/>
              </a:rPr>
              <a:t>Tropical storms are cyclones of heavy clouds and strong thunder storms that spin at steady wind speeds of 39 to 73 miles per hour.</a:t>
            </a:r>
          </a:p>
          <a:p>
            <a:r>
              <a:rPr lang="en-US" sz="2400" dirty="0">
                <a:latin typeface="Castellar"/>
                <a:cs typeface="Calibri"/>
              </a:rPr>
              <a:t>Most of the violent winds are in the eye of a hurricane.</a:t>
            </a:r>
          </a:p>
          <a:p>
            <a:pPr marL="0" indent="0">
              <a:buNone/>
            </a:pPr>
            <a:endParaRPr lang="en-US" sz="1800" dirty="0">
              <a:latin typeface="Castellar"/>
              <a:cs typeface="Calibri"/>
            </a:endParaRPr>
          </a:p>
          <a:p>
            <a:pPr marL="0" indent="0">
              <a:buNone/>
            </a:pPr>
            <a:endParaRPr lang="en-US" sz="1800" dirty="0">
              <a:latin typeface="Castellar"/>
              <a:cs typeface="Calibri"/>
            </a:endParaRPr>
          </a:p>
          <a:p>
            <a:endParaRPr lang="en-US" sz="1800" dirty="0">
              <a:latin typeface="Castellar"/>
              <a:cs typeface="Calibri"/>
            </a:endParaRPr>
          </a:p>
          <a:p>
            <a:endParaRPr lang="en-US" sz="1800" dirty="0">
              <a:latin typeface="Castellar"/>
              <a:cs typeface="Calibri"/>
            </a:endParaRPr>
          </a:p>
          <a:p>
            <a:endParaRPr lang="en-US" sz="1800" dirty="0">
              <a:latin typeface="Castellar"/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pPr marL="0" indent="0">
              <a:buNone/>
            </a:pPr>
            <a:endParaRPr lang="en-US" sz="1800">
              <a:cs typeface="Calibri"/>
            </a:endParaRPr>
          </a:p>
        </p:txBody>
      </p:sp>
      <p:pic>
        <p:nvPicPr>
          <p:cNvPr id="4" name="Picture 4" descr="A close up of clouds in the sky&#10;&#10;Description generated with very high confidence">
            <a:extLst>
              <a:ext uri="{FF2B5EF4-FFF2-40B4-BE49-F238E27FC236}">
                <a16:creationId xmlns:a16="http://schemas.microsoft.com/office/drawing/2014/main" id="{6CB31677-66BD-43DF-A083-449E5FEBC9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632" r="10195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40838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A large waterfall over some water&#10;&#10;Description generated with very high confidence">
            <a:extLst>
              <a:ext uri="{FF2B5EF4-FFF2-40B4-BE49-F238E27FC236}">
                <a16:creationId xmlns:a16="http://schemas.microsoft.com/office/drawing/2014/main" id="{869365BA-F5DB-4D19-804E-38B2FDD9DB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000"/>
          <a:stretch/>
        </p:blipFill>
        <p:spPr>
          <a:xfrm>
            <a:off x="66841" y="9"/>
            <a:ext cx="12192000" cy="6857990"/>
          </a:xfrm>
          <a:prstGeom prst="rect">
            <a:avLst/>
          </a:prstGeom>
        </p:spPr>
      </p:pic>
      <p:sp>
        <p:nvSpPr>
          <p:cNvPr id="35" name="Freeform: Shape 12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14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02662-8E11-4BA6-8E2D-BD243EE08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05" y="44779"/>
            <a:ext cx="4062643" cy="66909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300" dirty="0">
                <a:latin typeface="Castellar"/>
              </a:rPr>
              <a:t>Tropical Climate Zone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47B0AF-0BB4-48B1-B164-09DE3AC662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716" y="758373"/>
            <a:ext cx="4463695" cy="4237977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Castellar"/>
              </a:rPr>
              <a:t>Only cover around 2 percent of the total surface area of the Earth </a:t>
            </a:r>
            <a:endParaRPr lang="en-US" sz="2400">
              <a:latin typeface="Castellar"/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Castellar"/>
              </a:rPr>
              <a:t>But really about 50 % of the plants and animals on the Earth live there  </a:t>
            </a:r>
            <a:endParaRPr lang="en-US" sz="2400">
              <a:latin typeface="Castellar"/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>
                <a:latin typeface="Castellar"/>
              </a:rPr>
              <a:t>Rainforests are the  forests that </a:t>
            </a:r>
            <a:r>
              <a:rPr lang="en-US" sz="2400" dirty="0">
                <a:latin typeface="Castellar"/>
              </a:rPr>
              <a:t>receive high </a:t>
            </a:r>
            <a:r>
              <a:rPr lang="en-US" sz="2400">
                <a:latin typeface="Castellar"/>
              </a:rPr>
              <a:t>amounts of rainfall.</a:t>
            </a:r>
            <a:endParaRPr lang="en-US" sz="2400">
              <a:latin typeface="Castellar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035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14F93-E5AC-4058-9AD9-86250E592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48681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>
                <a:latin typeface="Castellar"/>
              </a:rPr>
              <a:t>Temperate Climate Zone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EB3E59-C3AF-49B6-96F7-364EEC02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53" y="1649664"/>
            <a:ext cx="4253044" cy="516236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stellar"/>
              </a:rPr>
              <a:t>Temperate climate  zones are those without extreme temperature and  precipitation </a:t>
            </a:r>
            <a:r>
              <a:rPr lang="en-US" sz="2000" b="1">
                <a:latin typeface="Castellar"/>
              </a:rPr>
              <a:t>(water and snow)</a:t>
            </a:r>
            <a:endParaRPr lang="en-US" sz="2000" b="1">
              <a:latin typeface="Castellar"/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stellar"/>
              </a:rPr>
              <a:t>The temperate zone has just moderate amount of rain and snow.</a:t>
            </a:r>
            <a:endParaRPr lang="en-US" sz="2000" b="1" dirty="0">
              <a:latin typeface="Castellar"/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stellar"/>
              </a:rPr>
              <a:t>Temperate climate zones are found around the sea or around warm water.</a:t>
            </a:r>
            <a:endParaRPr lang="en-US" sz="2000" b="1" dirty="0">
              <a:latin typeface="Castellar"/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 b="1" dirty="0">
              <a:latin typeface="Castellar"/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 dirty="0">
              <a:latin typeface="Castellar"/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 b="1" dirty="0">
              <a:latin typeface="Castellar"/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1800" b="1"/>
          </a:p>
        </p:txBody>
      </p:sp>
      <p:pic>
        <p:nvPicPr>
          <p:cNvPr id="13" name="Picture 13" descr="A lake surrounded by forest&#10;&#10;Description generated with very high confidence">
            <a:extLst>
              <a:ext uri="{FF2B5EF4-FFF2-40B4-BE49-F238E27FC236}">
                <a16:creationId xmlns:a16="http://schemas.microsoft.com/office/drawing/2014/main" id="{121CA540-F4AD-48B7-87A2-253F4D3A44C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973" r="13282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C6B10E-6646-45E0-A44D-E75B246BB1EF}"/>
              </a:ext>
            </a:extLst>
          </p:cNvPr>
          <p:cNvSpPr txBox="1"/>
          <p:nvPr/>
        </p:nvSpPr>
        <p:spPr>
          <a:xfrm>
            <a:off x="5183188" y="5861050"/>
            <a:ext cx="6172200" cy="317500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DB39F8-F6E5-4D98-BD91-6AE43ED739DF}"/>
              </a:ext>
            </a:extLst>
          </p:cNvPr>
          <p:cNvSpPr txBox="1"/>
          <p:nvPr/>
        </p:nvSpPr>
        <p:spPr>
          <a:xfrm>
            <a:off x="5183188" y="5861050"/>
            <a:ext cx="6172200" cy="317500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1325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DCDA9-DF57-4585-9575-E752F2D5D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27026"/>
            <a:ext cx="3290887" cy="2287588"/>
          </a:xfrm>
        </p:spPr>
        <p:txBody>
          <a:bodyPr anchor="ctr">
            <a:normAutofit/>
          </a:bodyPr>
          <a:lstStyle/>
          <a:p>
            <a:r>
              <a:rPr lang="en-US" sz="3600" dirty="0">
                <a:latin typeface="Castellar"/>
                <a:cs typeface="Calibri Light"/>
              </a:rPr>
              <a:t>Desert Climate Zone</a:t>
            </a:r>
            <a:endParaRPr lang="en-US" sz="3600">
              <a:latin typeface="Castellar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D01AB13-3DE3-4DCE-9D63-37209A37D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27026"/>
            <a:ext cx="7485413" cy="2287587"/>
          </a:xfrm>
        </p:spPr>
        <p:txBody>
          <a:bodyPr anchor="ctr">
            <a:normAutofit/>
          </a:bodyPr>
          <a:lstStyle/>
          <a:p>
            <a:r>
              <a:rPr lang="en-US" sz="2400" dirty="0">
                <a:latin typeface="Castellar"/>
                <a:cs typeface="Calibri"/>
              </a:rPr>
              <a:t>Deserts get less than 10in. Of rain a year.</a:t>
            </a:r>
          </a:p>
          <a:p>
            <a:r>
              <a:rPr lang="en-US" sz="2400">
                <a:latin typeface="Castellar"/>
                <a:cs typeface="Calibri"/>
              </a:rPr>
              <a:t>Deserts are the hottest places on earth.</a:t>
            </a:r>
            <a:endParaRPr lang="en-US" sz="2400" dirty="0">
              <a:latin typeface="Castellar"/>
              <a:cs typeface="Calibri"/>
            </a:endParaRPr>
          </a:p>
        </p:txBody>
      </p:sp>
      <p:pic>
        <p:nvPicPr>
          <p:cNvPr id="3" name="Picture 3" descr="A person standing on a beach&#10;&#10;Description generated with high confidence">
            <a:extLst>
              <a:ext uri="{FF2B5EF4-FFF2-40B4-BE49-F238E27FC236}">
                <a16:creationId xmlns:a16="http://schemas.microsoft.com/office/drawing/2014/main" id="{6236F34C-44A1-423B-B72A-5713EAB269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1022" b="18530"/>
          <a:stretch/>
        </p:blipFill>
        <p:spPr>
          <a:xfrm>
            <a:off x="-9168" y="2763151"/>
            <a:ext cx="12201168" cy="4093262"/>
          </a:xfrm>
          <a:custGeom>
            <a:avLst/>
            <a:gdLst>
              <a:gd name="connsiteX0" fmla="*/ 12201168 w 12201168"/>
              <a:gd name="connsiteY0" fmla="*/ 0 h 4093262"/>
              <a:gd name="connsiteX1" fmla="*/ 12201168 w 12201168"/>
              <a:gd name="connsiteY1" fmla="*/ 4093262 h 4093262"/>
              <a:gd name="connsiteX2" fmla="*/ 0 w 12201168"/>
              <a:gd name="connsiteY2" fmla="*/ 4093262 h 4093262"/>
              <a:gd name="connsiteX3" fmla="*/ 0 w 12201168"/>
              <a:gd name="connsiteY3" fmla="*/ 49771 h 4093262"/>
              <a:gd name="connsiteX4" fmla="*/ 344880 w 12201168"/>
              <a:gd name="connsiteY4" fmla="*/ 64399 h 4093262"/>
              <a:gd name="connsiteX5" fmla="*/ 9469555 w 12201168"/>
              <a:gd name="connsiteY5" fmla="*/ 167599 h 4093262"/>
              <a:gd name="connsiteX6" fmla="*/ 11750723 w 12201168"/>
              <a:gd name="connsiteY6" fmla="*/ 7961 h 409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315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B2B5B-D6CD-4022-97BE-E50BB68A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324" y="476138"/>
            <a:ext cx="63871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latin typeface="Castellar"/>
              </a:rPr>
              <a:t>Polar Climate Zone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9AF9C-CD7B-4E06-B94F-9841ED00AB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5542" y="1908699"/>
            <a:ext cx="6382657" cy="4144967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114300"/>
            <a:endParaRPr lang="en-US" sz="9600" dirty="0">
              <a:latin typeface="Algerian"/>
              <a:cs typeface="BrowalliaUPC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9600">
                <a:latin typeface="Castellar"/>
                <a:cs typeface="BrowalliaUPC"/>
              </a:rPr>
              <a:t>Polar climate zones are  the  coldest places on earth. </a:t>
            </a:r>
          </a:p>
          <a:p>
            <a:pPr marL="114300"/>
            <a:endParaRPr lang="en-US" sz="9600" dirty="0">
              <a:latin typeface="Castellar"/>
              <a:cs typeface="BrowalliaUPC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9600" dirty="0">
                <a:latin typeface="Castellar"/>
                <a:cs typeface="BrowalliaUPC"/>
              </a:rPr>
              <a:t>Regions with polar climate cover  than 20%  of the earth's surface area.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9600" dirty="0">
              <a:latin typeface="Castellar"/>
              <a:cs typeface="BrowalliaUPC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9600" dirty="0">
                <a:latin typeface="Castellar"/>
                <a:cs typeface="BrowalliaUPC"/>
              </a:rPr>
              <a:t>A polar climate consists of cool summers and very cold winters, which results with treeless tundra, glaciers, or a permanent or semi-permanent layer of ice.</a:t>
            </a:r>
            <a:endParaRPr lang="en-US" sz="9600">
              <a:latin typeface="Castellar"/>
              <a:cs typeface="BrowalliaUPC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8000" dirty="0">
              <a:latin typeface="Castellar"/>
              <a:cs typeface="Calibri"/>
            </a:endParaRPr>
          </a:p>
          <a:p>
            <a:pPr marL="114300" indent="-228600">
              <a:buFont typeface="Arial" panose="020B0604020202020204" pitchFamily="34" charset="0"/>
              <a:buChar char="•"/>
            </a:pPr>
            <a:endParaRPr lang="en-US" sz="8000" dirty="0">
              <a:latin typeface="Castellar"/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8000" dirty="0">
              <a:latin typeface="Castellar"/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8000" dirty="0">
              <a:latin typeface="Castellar"/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8000" dirty="0">
              <a:latin typeface="Castellar"/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8000" dirty="0">
              <a:latin typeface="Castellar"/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8000" dirty="0">
              <a:latin typeface="Castellar"/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960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960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960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960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960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960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960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960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960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960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960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960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960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40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40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40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40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40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/</a:t>
            </a:r>
            <a:endParaRPr lang="en-US" sz="2400" dirty="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40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40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40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40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50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50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50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50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50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50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50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50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50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50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50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50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50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50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50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50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50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50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50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50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50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50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50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50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50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500" dirty="0"/>
              <a:t>' </a:t>
            </a:r>
            <a:endParaRPr lang="en-US" sz="500" dirty="0">
              <a:cs typeface="Calibri"/>
            </a:endParaRPr>
          </a:p>
        </p:txBody>
      </p:sp>
      <p:sp>
        <p:nvSpPr>
          <p:cNvPr id="27" name="Freeform: Shape 12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A polar bear playing in the snow&#10;&#10;Description generated with very high confidence">
            <a:extLst>
              <a:ext uri="{FF2B5EF4-FFF2-40B4-BE49-F238E27FC236}">
                <a16:creationId xmlns:a16="http://schemas.microsoft.com/office/drawing/2014/main" id="{3E718742-0136-4815-8440-E50F6FCDC5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67" r="11983" b="3"/>
          <a:stretch/>
        </p:blipFill>
        <p:spPr>
          <a:xfrm>
            <a:off x="7689829" y="10"/>
            <a:ext cx="4502173" cy="344820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29" name="Freeform: Shape 14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8" descr="A close up of a snow covered slope&#10;&#10;Description generated with very high confidence">
            <a:extLst>
              <a:ext uri="{FF2B5EF4-FFF2-40B4-BE49-F238E27FC236}">
                <a16:creationId xmlns:a16="http://schemas.microsoft.com/office/drawing/2014/main" id="{423D4F2F-D7FA-428F-83BB-DC473690B23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177" r="9582"/>
          <a:stretch/>
        </p:blipFill>
        <p:spPr>
          <a:xfrm>
            <a:off x="8783204" y="4082141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007F24-0D30-425C-912A-930A3A77997B}"/>
              </a:ext>
            </a:extLst>
          </p:cNvPr>
          <p:cNvSpPr txBox="1"/>
          <p:nvPr/>
        </p:nvSpPr>
        <p:spPr>
          <a:xfrm>
            <a:off x="9870532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9480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9">
            <a:extLst>
              <a:ext uri="{FF2B5EF4-FFF2-40B4-BE49-F238E27FC236}">
                <a16:creationId xmlns:a16="http://schemas.microsoft.com/office/drawing/2014/main" id="{233F6408-E1FB-40EE-933F-488D38CCC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 23">
            <a:extLst>
              <a:ext uri="{FF2B5EF4-FFF2-40B4-BE49-F238E27FC236}">
                <a16:creationId xmlns:a16="http://schemas.microsoft.com/office/drawing/2014/main" id="{F055C0C5-567C-4C02-83F3-B427BC740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7FD697-4752-4EC3-8426-D3FD9A486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astellar"/>
                <a:cs typeface="Calibri Light"/>
              </a:rPr>
              <a:t>Cumulus Clouds</a:t>
            </a:r>
            <a:endParaRPr lang="en-US" sz="3200">
              <a:latin typeface="Castellar"/>
            </a:endParaRP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60FE0AE2-8F70-415E-9FB0-7C0DBDBD2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371798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Castellar"/>
                <a:cs typeface="Calibri" panose="020F0502020204030204"/>
              </a:rPr>
              <a:t>Cumulus are 5,000 ft high.</a:t>
            </a:r>
          </a:p>
          <a:p>
            <a:r>
              <a:rPr lang="en-US" sz="2400" dirty="0">
                <a:latin typeface="Castellar"/>
                <a:cs typeface="Calibri" panose="020F0502020204030204"/>
              </a:rPr>
              <a:t> They are large piles of white clouds that can billow </a:t>
            </a:r>
            <a:r>
              <a:rPr lang="en-US" sz="2400">
                <a:latin typeface="Castellar"/>
                <a:cs typeface="Calibri" panose="020F0502020204030204"/>
              </a:rPr>
              <a:t>high in the sky. </a:t>
            </a:r>
            <a:r>
              <a:rPr lang="en-US" sz="2400" dirty="0">
                <a:latin typeface="Castellar"/>
                <a:cs typeface="Calibri" panose="020F0502020204030204"/>
              </a:rPr>
              <a:t> they appear during fair weather</a:t>
            </a:r>
          </a:p>
          <a:p>
            <a:r>
              <a:rPr lang="en-US" sz="2400" dirty="0">
                <a:latin typeface="Castellar"/>
                <a:cs typeface="Calibri" panose="020F0502020204030204"/>
              </a:rPr>
              <a:t>The top of the cloud has rounded towers</a:t>
            </a:r>
          </a:p>
        </p:txBody>
      </p:sp>
      <p:sp>
        <p:nvSpPr>
          <p:cNvPr id="32" name="Rounded Rectangle 17">
            <a:extLst>
              <a:ext uri="{FF2B5EF4-FFF2-40B4-BE49-F238E27FC236}">
                <a16:creationId xmlns:a16="http://schemas.microsoft.com/office/drawing/2014/main" id="{E48B6BD6-5DED-4B86-A4B3-D35037F68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8945" y="958640"/>
            <a:ext cx="6269591" cy="4945244"/>
          </a:xfrm>
          <a:prstGeom prst="roundRect">
            <a:avLst>
              <a:gd name="adj" fmla="val 3513"/>
            </a:avLst>
          </a:prstGeom>
          <a:solidFill>
            <a:srgbClr val="FFFFFF"/>
          </a:solidFill>
          <a:ln w="15875">
            <a:solidFill>
              <a:srgbClr val="4D6D8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Clouds in a blue sky&#10;&#10;Description generated with very high confidence">
            <a:extLst>
              <a:ext uri="{FF2B5EF4-FFF2-40B4-BE49-F238E27FC236}">
                <a16:creationId xmlns:a16="http://schemas.microsoft.com/office/drawing/2014/main" id="{6D542DAA-2452-46CC-BB38-C6E2B6151E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865" r="8768" b="-3"/>
          <a:stretch/>
        </p:blipFill>
        <p:spPr>
          <a:xfrm>
            <a:off x="5603706" y="1258529"/>
            <a:ext cx="5638853" cy="43302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7CED96-11FD-4CC4-A272-345553C212DA}"/>
              </a:ext>
            </a:extLst>
          </p:cNvPr>
          <p:cNvSpPr txBox="1"/>
          <p:nvPr/>
        </p:nvSpPr>
        <p:spPr>
          <a:xfrm>
            <a:off x="8921091" y="5388679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7719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54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E4347F-46B4-42A2-B09D-15A2B456B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dirty="0">
                <a:solidFill>
                  <a:srgbClr val="FFFFFF"/>
                </a:solidFill>
                <a:latin typeface="Castellar"/>
              </a:rPr>
              <a:t>Cumulonimbus Clouds</a:t>
            </a:r>
          </a:p>
        </p:txBody>
      </p:sp>
      <p:pic>
        <p:nvPicPr>
          <p:cNvPr id="13" name="Picture 14" descr="Clouds in the sky&#10;&#10;Description generated with very high confidence">
            <a:extLst>
              <a:ext uri="{FF2B5EF4-FFF2-40B4-BE49-F238E27FC236}">
                <a16:creationId xmlns:a16="http://schemas.microsoft.com/office/drawing/2014/main" id="{2DF0165C-8702-4AEF-B7D3-435C1A9A05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" b="8360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2F4F18-6883-4441-8D41-783926C25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Castellar"/>
              </a:rPr>
              <a:t>Cumulonimbus clouds are found 5,000 ft. in the air. 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Castellar"/>
              </a:rPr>
              <a:t>Cumulonimbus clouds are dark towering clouds.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Castellar"/>
              </a:rPr>
              <a:t>They are known as thunder clouds because they bring thunder storms.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Castellar"/>
              </a:rPr>
              <a:t>Cumulonimbus cloud storms don't last more than an hour.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209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AC26A-C2DC-466A-A4F6-914E43DFF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27026"/>
            <a:ext cx="3745413" cy="2287588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latin typeface="Castellar"/>
              </a:rPr>
              <a:t>Stratus Clouds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496DF9EE-BC26-460F-A23B-2DF54E7D3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27026"/>
            <a:ext cx="7485413" cy="2287587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sz="2000" dirty="0">
                <a:latin typeface="Castellar"/>
              </a:rPr>
              <a:t>Stratus clouds could be around 1,000 ft or even to the ground.</a:t>
            </a:r>
            <a:endParaRPr lang="en-US" sz="2000">
              <a:latin typeface="Castellar"/>
              <a:cs typeface="Calibri"/>
            </a:endParaRPr>
          </a:p>
          <a:p>
            <a:r>
              <a:rPr lang="en-US" sz="2000" dirty="0">
                <a:latin typeface="Castellar"/>
                <a:cs typeface="Calibri"/>
              </a:rPr>
              <a:t>Stratus clouds are thick, low sheet clouds that cover the sky and are a sign of rainy weather.</a:t>
            </a:r>
          </a:p>
          <a:p>
            <a:r>
              <a:rPr lang="en-US" sz="2000" dirty="0">
                <a:latin typeface="Castellar"/>
                <a:cs typeface="Calibri"/>
              </a:rPr>
              <a:t>Stratus clouds are not rain clouds.</a:t>
            </a:r>
          </a:p>
          <a:p>
            <a:r>
              <a:rPr lang="en-US" sz="2000" dirty="0">
                <a:latin typeface="Castellar"/>
                <a:cs typeface="Calibri"/>
              </a:rPr>
              <a:t>Stratus clouds cover the whole sky.</a:t>
            </a:r>
          </a:p>
        </p:txBody>
      </p:sp>
      <p:pic>
        <p:nvPicPr>
          <p:cNvPr id="3" name="Picture 3" descr="Clouds in the sky at sunset&#10;&#10;Description generated with very high confidence">
            <a:extLst>
              <a:ext uri="{FF2B5EF4-FFF2-40B4-BE49-F238E27FC236}">
                <a16:creationId xmlns:a16="http://schemas.microsoft.com/office/drawing/2014/main" id="{BF1DCE8C-A858-4DD5-9719-2BC8340C9D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6811"/>
          <a:stretch/>
        </p:blipFill>
        <p:spPr>
          <a:xfrm>
            <a:off x="-9168" y="2763151"/>
            <a:ext cx="12201168" cy="4093262"/>
          </a:xfrm>
          <a:custGeom>
            <a:avLst/>
            <a:gdLst>
              <a:gd name="connsiteX0" fmla="*/ 12201168 w 12201168"/>
              <a:gd name="connsiteY0" fmla="*/ 0 h 4093262"/>
              <a:gd name="connsiteX1" fmla="*/ 12201168 w 12201168"/>
              <a:gd name="connsiteY1" fmla="*/ 4093262 h 4093262"/>
              <a:gd name="connsiteX2" fmla="*/ 0 w 12201168"/>
              <a:gd name="connsiteY2" fmla="*/ 4093262 h 4093262"/>
              <a:gd name="connsiteX3" fmla="*/ 0 w 12201168"/>
              <a:gd name="connsiteY3" fmla="*/ 49771 h 4093262"/>
              <a:gd name="connsiteX4" fmla="*/ 344880 w 12201168"/>
              <a:gd name="connsiteY4" fmla="*/ 64399 h 4093262"/>
              <a:gd name="connsiteX5" fmla="*/ 9469555 w 12201168"/>
              <a:gd name="connsiteY5" fmla="*/ 167599 h 4093262"/>
              <a:gd name="connsiteX6" fmla="*/ 11750723 w 12201168"/>
              <a:gd name="connsiteY6" fmla="*/ 7961 h 409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84658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7BA2E-4FB3-4523-81A5-ACB5C6568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err="1">
                <a:latin typeface="Castellar"/>
              </a:rPr>
              <a:t>Stratonimbus</a:t>
            </a:r>
            <a:r>
              <a:rPr lang="en-US" sz="4400" dirty="0">
                <a:latin typeface="Castellar"/>
              </a:rPr>
              <a:t> Clouds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764FA-BDCF-4583-9100-0B76828BB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279018"/>
            <a:ext cx="6277068" cy="460808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stellar"/>
                <a:cs typeface="Calibri"/>
              </a:rPr>
              <a:t>Stratonimbus</a:t>
            </a:r>
            <a:r>
              <a:rPr lang="en-US" sz="2400" dirty="0">
                <a:latin typeface="Castellar"/>
                <a:cs typeface="Calibri"/>
              </a:rPr>
              <a:t> usually have a thickness of about 2000m to 4000m.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Castellar"/>
                <a:cs typeface="Calibri"/>
              </a:rPr>
              <a:t>Often, when an altostratus cloud thickens and descends into lower altitudes, it will become a </a:t>
            </a:r>
            <a:r>
              <a:rPr lang="en-US" sz="2400" err="1">
                <a:latin typeface="Castellar"/>
                <a:cs typeface="Calibri"/>
              </a:rPr>
              <a:t>stratonimbus</a:t>
            </a:r>
            <a:r>
              <a:rPr lang="en-US" sz="2400">
                <a:latin typeface="Castellar"/>
                <a:cs typeface="Calibri"/>
              </a:rPr>
              <a:t> cloud.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Castellar"/>
                <a:cs typeface="Calibri"/>
              </a:rPr>
              <a:t>A </a:t>
            </a:r>
            <a:r>
              <a:rPr lang="en-US" sz="2400" err="1">
                <a:latin typeface="Castellar"/>
                <a:cs typeface="Calibri"/>
              </a:rPr>
              <a:t>stratonimbus</a:t>
            </a:r>
            <a:r>
              <a:rPr lang="en-US" sz="2400" dirty="0">
                <a:latin typeface="Castellar"/>
                <a:cs typeface="Calibri"/>
              </a:rPr>
              <a:t> storm last </a:t>
            </a:r>
            <a:r>
              <a:rPr lang="en-US" sz="2400">
                <a:latin typeface="Castellar"/>
                <a:cs typeface="Calibri"/>
              </a:rPr>
              <a:t>for hours and hours.</a:t>
            </a:r>
            <a:endParaRPr lang="en-US" sz="2400" dirty="0">
              <a:latin typeface="Castellar"/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Castellar"/>
                <a:cs typeface="Calibri"/>
              </a:rPr>
              <a:t>When </a:t>
            </a:r>
            <a:r>
              <a:rPr lang="en-US" sz="2400">
                <a:latin typeface="Castellar"/>
                <a:cs typeface="Calibri"/>
              </a:rPr>
              <a:t>temperatures</a:t>
            </a:r>
            <a:r>
              <a:rPr lang="en-US" sz="2400" dirty="0">
                <a:latin typeface="Castellar"/>
                <a:cs typeface="Calibri"/>
              </a:rPr>
              <a:t> are cold enough, these clouds may also contain ice particles and snow.</a:t>
            </a:r>
          </a:p>
          <a:p>
            <a:endParaRPr lang="en-US" sz="2400" dirty="0">
              <a:latin typeface="Castellar"/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>
              <a:latin typeface="Castellar"/>
              <a:cs typeface="Calibri"/>
            </a:endParaRPr>
          </a:p>
        </p:txBody>
      </p:sp>
      <p:sp>
        <p:nvSpPr>
          <p:cNvPr id="31" name="Freeform: Shape 32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6" descr="Clouds in the sky&#10;&#10;Description generated with very high confidence">
            <a:extLst>
              <a:ext uri="{FF2B5EF4-FFF2-40B4-BE49-F238E27FC236}">
                <a16:creationId xmlns:a16="http://schemas.microsoft.com/office/drawing/2014/main" id="{8B55B7C4-59ED-45B2-A71D-D353B8A54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6071" r="11756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52540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12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Weather and Climate</vt:lpstr>
      <vt:lpstr>Tropical Climate Zone</vt:lpstr>
      <vt:lpstr>Temperate Climate Zone</vt:lpstr>
      <vt:lpstr>Desert Climate Zone</vt:lpstr>
      <vt:lpstr>Polar Climate Zone</vt:lpstr>
      <vt:lpstr>Cumulus Clouds</vt:lpstr>
      <vt:lpstr>Cumulonimbus Clouds</vt:lpstr>
      <vt:lpstr>Stratus Clouds</vt:lpstr>
      <vt:lpstr>Stratonimbus Clouds</vt:lpstr>
      <vt:lpstr>Extreme Weather - Tsunami</vt:lpstr>
      <vt:lpstr>Extreme Weather -Tornadoes</vt:lpstr>
      <vt:lpstr>Extreme Weather-Hurricanes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and Climate</dc:title>
  <cp:revision>237</cp:revision>
  <dcterms:modified xsi:type="dcterms:W3CDTF">2019-05-08T23:01:52Z</dcterms:modified>
</cp:coreProperties>
</file>