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72" r:id="rId6"/>
    <p:sldId id="261" r:id="rId7"/>
    <p:sldId id="262" r:id="rId8"/>
    <p:sldId id="263" r:id="rId9"/>
    <p:sldId id="264" r:id="rId10"/>
    <p:sldId id="265" r:id="rId11"/>
    <p:sldId id="266" r:id="rId12"/>
    <p:sldId id="267" r:id="rId13"/>
    <p:sldId id="268" r:id="rId14"/>
    <p:sldId id="27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82782-CD65-41E3-91DE-E037131697BD}" type="datetimeFigureOut">
              <a:rPr lang="en-US"/>
              <a:t>5/8/2019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E0B64-D1CE-42AB-AF3F-B4DAEDD3E632}" type="slidenum">
              <a:rPr lang="en-US"/>
              <a:t>‹#›</a:t>
            </a:fld>
            <a:endParaRPr lang="en-US"/>
          </a:p>
        </p:txBody>
      </p:sp>
    </p:spTree>
    <p:extLst>
      <p:ext uri="{BB962C8B-B14F-4D97-AF65-F5344CB8AC3E}">
        <p14:creationId xmlns:p14="http://schemas.microsoft.com/office/powerpoint/2010/main" val="263509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EE0B64-D1CE-42AB-AF3F-B4DAEDD3E632}" type="slidenum">
              <a:rPr lang="en-US"/>
              <a:t>2</a:t>
            </a:fld>
            <a:endParaRPr lang="en-US"/>
          </a:p>
        </p:txBody>
      </p:sp>
    </p:spTree>
    <p:extLst>
      <p:ext uri="{BB962C8B-B14F-4D97-AF65-F5344CB8AC3E}">
        <p14:creationId xmlns:p14="http://schemas.microsoft.com/office/powerpoint/2010/main" val="25355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EE0B64-D1CE-42AB-AF3F-B4DAEDD3E632}" type="slidenum">
              <a:rPr lang="en-US"/>
              <a:t>15</a:t>
            </a:fld>
            <a:endParaRPr lang="en-US"/>
          </a:p>
        </p:txBody>
      </p:sp>
    </p:spTree>
    <p:extLst>
      <p:ext uri="{BB962C8B-B14F-4D97-AF65-F5344CB8AC3E}">
        <p14:creationId xmlns:p14="http://schemas.microsoft.com/office/powerpoint/2010/main" val="85652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tvnewsninja.blogspot.com/2010_06_01_archive.html" TargetMode="External"/><Relationship Id="rId3" Type="http://schemas.openxmlformats.org/officeDocument/2006/relationships/hyperlink" Target="https://creativecommons.org/licenses/by-nd/3.0/"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otherfood-devos.com/2012/05/no-fear.html" TargetMode="External"/><Relationship Id="rId5" Type="http://schemas.openxmlformats.org/officeDocument/2006/relationships/hyperlink" Target="https://creativecommons.org/licenses/by-sa/3.0/" TargetMode="External"/><Relationship Id="rId10" Type="http://schemas.openxmlformats.org/officeDocument/2006/relationships/hyperlink" Target="http://thegadabouttown.com/2015/12/02/it-was-a-dark-and-stormy-day/" TargetMode="External"/><Relationship Id="rId4" Type="http://schemas.openxmlformats.org/officeDocument/2006/relationships/hyperlink" Target="http://filmwonk.net/2009/11/15/roland-emmerichs-2012-does-what-it-says-on-the-tin/" TargetMode="External"/><Relationship Id="rId9" Type="http://schemas.openxmlformats.org/officeDocument/2006/relationships/hyperlink" Target="http://pomprint.deviantart.com/art/Stormy-Weather-31769108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7" Type="http://schemas.openxmlformats.org/officeDocument/2006/relationships/hyperlink" Target="http://en.wikipedia.org/wiki/File:Hurricane_Rita_Peak.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emkay-mlp.deviantart.com/art/Princess-Platinum-Interpretation-359920402" TargetMode="External"/><Relationship Id="rId5" Type="http://schemas.openxmlformats.org/officeDocument/2006/relationships/hyperlink" Target="https://creativecommons.org/licenses/by-nc/3.0/" TargetMode="External"/><Relationship Id="rId4" Type="http://schemas.openxmlformats.org/officeDocument/2006/relationships/hyperlink" Target="https://www.flickr.com/photos/nasamarshall/26622065542"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creativecommons.org/licenses/by-nc-nd/3.0/" TargetMode="External"/><Relationship Id="rId7" Type="http://schemas.openxmlformats.org/officeDocument/2006/relationships/hyperlink" Target="http://elsaelsi.wordpress.com/2011/03/12/kumpulan-foto-foto-gempa-dan-tsunami-jepang/"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hellasfrappe.blogspot.com/2013/03/greeks-develop-first-ever-tsunami-scale.html"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commons.wikimedia.org/wiki/File:Lightning_nice.jpg" TargetMode="External"/><Relationship Id="rId4" Type="http://schemas.openxmlformats.org/officeDocument/2006/relationships/hyperlink" Target="http://commons.wikimedia.org/wiki/File:Thunderstorm_in_sydney_2000x1500.p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allsbox.blogspot.com/2010_01_01_archive.html" TargetMode="External"/><Relationship Id="rId13" Type="http://schemas.openxmlformats.org/officeDocument/2006/relationships/hyperlink" Target="http://www.snowaddiction.org/2013/11/25-perfectly-captured-photos-of-animals-in-snow.html" TargetMode="External"/><Relationship Id="rId18" Type="http://schemas.openxmlformats.org/officeDocument/2006/relationships/hyperlink" Target="http://www.flickr.com/photos/kevharb/3609159422/" TargetMode="External"/><Relationship Id="rId3" Type="http://schemas.openxmlformats.org/officeDocument/2006/relationships/hyperlink" Target="https://creativecommons.org/licenses/by-nc-nd/3.0/" TargetMode="External"/><Relationship Id="rId7" Type="http://schemas.openxmlformats.org/officeDocument/2006/relationships/hyperlink" Target="http://thegreenmandiary.blogspot.com/2010/10/hello-again.html" TargetMode="External"/><Relationship Id="rId12" Type="http://schemas.openxmlformats.org/officeDocument/2006/relationships/hyperlink" Target="http://gamebanana.com/sprays/70156" TargetMode="External"/><Relationship Id="rId17" Type="http://schemas.openxmlformats.org/officeDocument/2006/relationships/hyperlink" Target="https://www.locationscout.net/thailand/9446-tropical-island-koh-nok" TargetMode="External"/><Relationship Id="rId2" Type="http://schemas.openxmlformats.org/officeDocument/2006/relationships/image" Target="../media/image3.jpeg"/><Relationship Id="rId16" Type="http://schemas.openxmlformats.org/officeDocument/2006/relationships/hyperlink" Target="http://icestories.exploratorium.edu/dispatches/is-there-hope-for-polar-bears/index.html" TargetMode="External"/><Relationship Id="rId1" Type="http://schemas.openxmlformats.org/officeDocument/2006/relationships/slideLayout" Target="../slideLayouts/slideLayout2.xml"/><Relationship Id="rId6" Type="http://schemas.openxmlformats.org/officeDocument/2006/relationships/hyperlink" Target="http://en.wikipedia.org/wiki/File:SMirC-hi.svg" TargetMode="External"/><Relationship Id="rId11" Type="http://schemas.openxmlformats.org/officeDocument/2006/relationships/hyperlink" Target="https://creativecommons.org/licenses/by/3.0/" TargetMode="External"/><Relationship Id="rId5" Type="http://schemas.openxmlformats.org/officeDocument/2006/relationships/hyperlink" Target="https://creativecommons.org/licenses/by-sa/3.0/" TargetMode="External"/><Relationship Id="rId15" Type="http://schemas.openxmlformats.org/officeDocument/2006/relationships/hyperlink" Target="https://creativecommons.org/licenses/by-nc-sa/3.0/" TargetMode="External"/><Relationship Id="rId10" Type="http://schemas.openxmlformats.org/officeDocument/2006/relationships/hyperlink" Target="http://irufort.deviantart.com/art/Five-Nights-At-Freddy-Origins-part-2-gif-518585909" TargetMode="External"/><Relationship Id="rId19" Type="http://schemas.openxmlformats.org/officeDocument/2006/relationships/hyperlink" Target="https://commons.wikimedia.org/wiki/File:Alaska_mountain_range.jpg" TargetMode="External"/><Relationship Id="rId4" Type="http://schemas.openxmlformats.org/officeDocument/2006/relationships/image" Target="../media/image15.jpeg"/><Relationship Id="rId9" Type="http://schemas.openxmlformats.org/officeDocument/2006/relationships/hyperlink" Target="http://kuren247.deviantart.com/art/vectored-hi-517964517" TargetMode="External"/><Relationship Id="rId14" Type="http://schemas.openxmlformats.org/officeDocument/2006/relationships/hyperlink" Target="http://scienceandenvironment1.blogspot.com/p/food-1st-year.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coclouds.com/436/cumulus/2012-07-26/" TargetMode="External"/><Relationship Id="rId3" Type="http://schemas.openxmlformats.org/officeDocument/2006/relationships/hyperlink" Target="https://creativecommons.org/licenses/by-nc-sa/3.0/" TargetMode="External"/><Relationship Id="rId7" Type="http://schemas.openxmlformats.org/officeDocument/2006/relationships/hyperlink" Target="https://commons.wikimedia.org/wiki/File:June_2005_dark_cloud.jpg"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creativecommons.org/licenses/by-sa/3.0/" TargetMode="External"/><Relationship Id="rId10" Type="http://schemas.openxmlformats.org/officeDocument/2006/relationships/hyperlink" Target="http://flickr.com/photos/thengineer/184600001" TargetMode="External"/><Relationship Id="rId4" Type="http://schemas.openxmlformats.org/officeDocument/2006/relationships/image" Target="../media/image17.jpeg"/><Relationship Id="rId9" Type="http://schemas.openxmlformats.org/officeDocument/2006/relationships/hyperlink" Target="http://commons.wikimedia.org/wiki/File:Death_valley_sand_dunes.jp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theoildrum.com/node/9997" TargetMode="External"/><Relationship Id="rId3" Type="http://schemas.openxmlformats.org/officeDocument/2006/relationships/image" Target="../media/image19.jpeg"/><Relationship Id="rId7" Type="http://schemas.openxmlformats.org/officeDocument/2006/relationships/hyperlink" Target="https://creativecommons.org/licenses/by-nc-sa/3.0/" TargetMode="External"/><Relationship Id="rId12"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6" Type="http://schemas.openxmlformats.org/officeDocument/2006/relationships/hyperlink" Target="http://thenomade.blogspot.com/2008/11/descodificant-el-canvi-climtic.html" TargetMode="Externa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hyperlink" Target="http://durpy.deviantart.com/art/Rainbowshine-BB-vector-344451299" TargetMode="External"/><Relationship Id="rId5" Type="http://schemas.openxmlformats.org/officeDocument/2006/relationships/image" Target="../media/image20.jpeg"/><Relationship Id="rId15" Type="http://schemas.openxmlformats.org/officeDocument/2006/relationships/hyperlink" Target="http://paling--seru.blogspot.com/2013/07/10-foto-petir-menyambar-paling-keren.html" TargetMode="External"/><Relationship Id="rId10" Type="http://schemas.openxmlformats.org/officeDocument/2006/relationships/hyperlink" Target="https://creativecommons.org/licenses/by-nc-nd/3.0/" TargetMode="External"/><Relationship Id="rId4" Type="http://schemas.openxmlformats.org/officeDocument/2006/relationships/hyperlink" Target="https://creativecommons.org/licenses/by-sa/3.0/" TargetMode="External"/><Relationship Id="rId9" Type="http://schemas.openxmlformats.org/officeDocument/2006/relationships/hyperlink" Target="http://thegreenmandiary.blogspot.com/2010/10/hello-again.html" TargetMode="External"/><Relationship Id="rId14" Type="http://schemas.openxmlformats.org/officeDocument/2006/relationships/hyperlink" Target="http://commons.wikimedia.org/wiki/File:Dimmitt_Tornado1_-_NOA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commons.wikimedia.org/wiki/File:Tropical_forest.JPG" TargetMode="Externa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7" Type="http://schemas.openxmlformats.org/officeDocument/2006/relationships/hyperlink" Target="http://www.flickr.com/photos/kevharb/3609159422/" TargetMode="External"/><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hyperlink" Target="http://chinablog.cc/2010/08/scenic-splendor-of-china-the-complete-gallery-of-114-most-beautiful-places/" TargetMode="External"/><Relationship Id="rId5" Type="http://schemas.openxmlformats.org/officeDocument/2006/relationships/hyperlink" Target="https://creativecommons.org/licenses/by-nc-sa/3.0/"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en.wikipedia.org/wiki/File:Rub_al_khalid_sunset_nov_07.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hyperlink" Target="http://www.snowaddiction.org/2013/11/25-perfectly-captured-photos-of-animals-in-snow.html" TargetMode="Externa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Swimming_Polar_Bear_2.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hyperlink" Target="http://aviation.stackexchange.com/questions/16700/why-is-the-cumulonimbus-cloud-formation-so-dangero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en.wikipedia.org/wiki/Nimbostratus_clou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hyperlink" Target="https://commons.wikimedia.org/wiki/File:Altostratus_undulatu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descr="A picture containing vector graphics&#10;&#10;Description generated with very high confidence">
            <a:extLst>
              <a:ext uri="{FF2B5EF4-FFF2-40B4-BE49-F238E27FC236}">
                <a16:creationId xmlns:a16="http://schemas.microsoft.com/office/drawing/2014/main" id="{93DA70E9-1032-4037-9E09-60625260C77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377" b="19365"/>
          <a:stretch/>
        </p:blipFill>
        <p:spPr>
          <a:xfrm>
            <a:off x="20" y="10"/>
            <a:ext cx="12191980" cy="6857990"/>
          </a:xfrm>
          <a:prstGeom prst="rect">
            <a:avLst/>
          </a:prstGeom>
        </p:spPr>
      </p:pic>
      <p:sp>
        <p:nvSpPr>
          <p:cNvPr id="4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b="1" i="1" u="sng">
                <a:latin typeface="Batang"/>
                <a:ea typeface="Batang"/>
                <a:cs typeface="Calibri Light"/>
              </a:rPr>
              <a:t>Weather and Climate</a:t>
            </a:r>
            <a:endParaRPr lang="en-US" sz="4000" b="1" i="1" u="sng">
              <a:latin typeface="Batang"/>
              <a:ea typeface="Batang"/>
            </a:endParaRPr>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a:cs typeface="Calibri"/>
              </a:rPr>
              <a:t>By: Sasha Ricardo and Krystal Ramirez. </a:t>
            </a:r>
            <a:endParaRPr lang="en-US" sz="2000"/>
          </a:p>
        </p:txBody>
      </p:sp>
      <p:cxnSp>
        <p:nvCxnSpPr>
          <p:cNvPr id="45" name="Straight Connector 4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A9E1BE-B807-478B-B1DE-F1324E020A75}"/>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2" name="TextBox 11">
            <a:extLst>
              <a:ext uri="{FF2B5EF4-FFF2-40B4-BE49-F238E27FC236}">
                <a16:creationId xmlns:a16="http://schemas.microsoft.com/office/drawing/2014/main" id="{FED11AC5-55D3-4CE9-9A93-A0DB01F8A4FA}"/>
              </a:ext>
            </a:extLst>
          </p:cNvPr>
          <p:cNvSpPr txBox="1"/>
          <p:nvPr/>
        </p:nvSpPr>
        <p:spPr>
          <a:xfrm>
            <a:off x="738407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6" name="TextBox 15">
            <a:extLst>
              <a:ext uri="{FF2B5EF4-FFF2-40B4-BE49-F238E27FC236}">
                <a16:creationId xmlns:a16="http://schemas.microsoft.com/office/drawing/2014/main" id="{BD759B83-7105-4841-B02F-1C6927E73B68}"/>
              </a:ext>
            </a:extLst>
          </p:cNvPr>
          <p:cNvSpPr txBox="1"/>
          <p:nvPr/>
        </p:nvSpPr>
        <p:spPr>
          <a:xfrm>
            <a:off x="4897624"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6" name="TextBox 5">
            <a:extLst>
              <a:ext uri="{FF2B5EF4-FFF2-40B4-BE49-F238E27FC236}">
                <a16:creationId xmlns:a16="http://schemas.microsoft.com/office/drawing/2014/main" id="{01D44B03-9AA9-4F26-8FC5-9C61F8381D26}"/>
              </a:ext>
            </a:extLst>
          </p:cNvPr>
          <p:cNvSpPr txBox="1"/>
          <p:nvPr/>
        </p:nvSpPr>
        <p:spPr>
          <a:xfrm>
            <a:off x="2411170"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2ADA2563-5362-4603-B8DD-1EBCC959D26C}"/>
              </a:ext>
            </a:extLst>
          </p:cNvPr>
          <p:cNvSpPr txBox="1"/>
          <p:nvPr/>
        </p:nvSpPr>
        <p:spPr>
          <a:xfrm>
            <a:off x="7700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7" name="TextBox 16">
            <a:extLst>
              <a:ext uri="{FF2B5EF4-FFF2-40B4-BE49-F238E27FC236}">
                <a16:creationId xmlns:a16="http://schemas.microsoft.com/office/drawing/2014/main" id="{1A4DEA7F-1EEC-441C-829E-1E8AB4B0392E}"/>
              </a:ext>
            </a:extLst>
          </p:cNvPr>
          <p:cNvSpPr txBox="1"/>
          <p:nvPr/>
        </p:nvSpPr>
        <p:spPr>
          <a:xfrm>
            <a:off x="9870532" y="708345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22" name="TextBox 21">
            <a:extLst>
              <a:ext uri="{FF2B5EF4-FFF2-40B4-BE49-F238E27FC236}">
                <a16:creationId xmlns:a16="http://schemas.microsoft.com/office/drawing/2014/main" id="{E883FE72-747F-4AF9-BD57-3EE9397C85CA}"/>
              </a:ext>
            </a:extLst>
          </p:cNvPr>
          <p:cNvSpPr txBox="1"/>
          <p:nvPr/>
        </p:nvSpPr>
        <p:spPr>
          <a:xfrm>
            <a:off x="7517128" y="708345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BY-ND</a:t>
            </a:r>
            <a:r>
              <a:rPr lang="en-US" sz="700">
                <a:solidFill>
                  <a:srgbClr val="FFFFFF"/>
                </a:solidFill>
              </a:rPr>
              <a:t>.</a:t>
            </a:r>
          </a:p>
        </p:txBody>
      </p:sp>
      <p:sp>
        <p:nvSpPr>
          <p:cNvPr id="26" name="TextBox 25">
            <a:extLst>
              <a:ext uri="{FF2B5EF4-FFF2-40B4-BE49-F238E27FC236}">
                <a16:creationId xmlns:a16="http://schemas.microsoft.com/office/drawing/2014/main" id="{D3A1267E-E315-455A-8E65-FF0750FD9C4A}"/>
              </a:ext>
            </a:extLst>
          </p:cNvPr>
          <p:cNvSpPr txBox="1"/>
          <p:nvPr/>
        </p:nvSpPr>
        <p:spPr>
          <a:xfrm>
            <a:off x="5163724" y="708345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11CE2-D431-4D96-B857-4AA8541B300D}"/>
              </a:ext>
            </a:extLst>
          </p:cNvPr>
          <p:cNvSpPr>
            <a:spLocks noGrp="1"/>
          </p:cNvSpPr>
          <p:nvPr>
            <p:ph type="title"/>
          </p:nvPr>
        </p:nvSpPr>
        <p:spPr>
          <a:xfrm>
            <a:off x="8172027" y="643467"/>
            <a:ext cx="3363974" cy="1597315"/>
          </a:xfrm>
          <a:noFill/>
          <a:ln w="19050">
            <a:solidFill>
              <a:schemeClr val="bg1"/>
            </a:solidFill>
          </a:ln>
        </p:spPr>
        <p:txBody>
          <a:bodyPr wrap="square">
            <a:normAutofit/>
          </a:bodyPr>
          <a:lstStyle/>
          <a:p>
            <a:pPr algn="ctr"/>
            <a:r>
              <a:rPr lang="en-US" sz="2800">
                <a:solidFill>
                  <a:schemeClr val="bg1"/>
                </a:solidFill>
                <a:cs typeface="Calibri Light"/>
              </a:rPr>
              <a:t>Hurricanes</a:t>
            </a:r>
          </a:p>
        </p:txBody>
      </p:sp>
      <p:pic>
        <p:nvPicPr>
          <p:cNvPr id="16" name="Picture 17" descr="A picture containing outdoor, nature, wave, water&#10;&#10;Description generated with very high confidence">
            <a:extLst>
              <a:ext uri="{FF2B5EF4-FFF2-40B4-BE49-F238E27FC236}">
                <a16:creationId xmlns:a16="http://schemas.microsoft.com/office/drawing/2014/main" id="{5300CF59-493F-4387-B7EE-00ED2A68E9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9563" y="1395201"/>
            <a:ext cx="6250769" cy="3906730"/>
          </a:xfrm>
          <a:prstGeom prst="rect">
            <a:avLst/>
          </a:prstGeom>
        </p:spPr>
      </p:pic>
      <p:sp>
        <p:nvSpPr>
          <p:cNvPr id="3" name="Content Placeholder 2">
            <a:extLst>
              <a:ext uri="{FF2B5EF4-FFF2-40B4-BE49-F238E27FC236}">
                <a16:creationId xmlns:a16="http://schemas.microsoft.com/office/drawing/2014/main" id="{1AE771C7-A947-4202-8ED4-D87C39943081}"/>
              </a:ext>
            </a:extLst>
          </p:cNvPr>
          <p:cNvSpPr>
            <a:spLocks noGrp="1"/>
          </p:cNvSpPr>
          <p:nvPr>
            <p:ph idx="1"/>
          </p:nvPr>
        </p:nvSpPr>
        <p:spPr>
          <a:xfrm>
            <a:off x="8172028" y="2638044"/>
            <a:ext cx="3363974" cy="3415622"/>
          </a:xfrm>
        </p:spPr>
        <p:txBody>
          <a:bodyPr vert="horz" lIns="91440" tIns="45720" rIns="91440" bIns="45720" rtlCol="0" anchor="t">
            <a:normAutofit lnSpcReduction="10000"/>
          </a:bodyPr>
          <a:lstStyle/>
          <a:p>
            <a:pPr marL="0" indent="0">
              <a:buNone/>
            </a:pPr>
            <a:r>
              <a:rPr lang="en-US">
                <a:solidFill>
                  <a:schemeClr val="bg1"/>
                </a:solidFill>
                <a:latin typeface="Gill Sans MT Condensed"/>
                <a:cs typeface="Calibri"/>
              </a:rPr>
              <a:t>Hurricanes are strong storms. Hurricanes are massive storm systems that form over warm ocean waters and move toward land. Threats from hurricanes include powerful winds, heavy rainfall, storm surges and coastal/ inland flooding. </a:t>
            </a:r>
            <a:endParaRPr lang="en-US">
              <a:solidFill>
                <a:schemeClr val="bg1"/>
              </a:solidFill>
              <a:latin typeface="Gill Sans MT Condensed"/>
            </a:endParaRPr>
          </a:p>
        </p:txBody>
      </p:sp>
      <p:sp>
        <p:nvSpPr>
          <p:cNvPr id="8" name="TextBox 7">
            <a:extLst>
              <a:ext uri="{FF2B5EF4-FFF2-40B4-BE49-F238E27FC236}">
                <a16:creationId xmlns:a16="http://schemas.microsoft.com/office/drawing/2014/main" id="{7A2418F3-D110-497E-9EF8-C37D4FE15905}"/>
              </a:ext>
            </a:extLst>
          </p:cNvPr>
          <p:cNvSpPr txBox="1"/>
          <p:nvPr/>
        </p:nvSpPr>
        <p:spPr>
          <a:xfrm>
            <a:off x="9857708"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9" name="TextBox 8">
            <a:extLst>
              <a:ext uri="{FF2B5EF4-FFF2-40B4-BE49-F238E27FC236}">
                <a16:creationId xmlns:a16="http://schemas.microsoft.com/office/drawing/2014/main" id="{783DA5D4-D2CC-4607-AFB2-34D23C766AE9}"/>
              </a:ext>
            </a:extLst>
          </p:cNvPr>
          <p:cNvSpPr txBox="1"/>
          <p:nvPr/>
        </p:nvSpPr>
        <p:spPr>
          <a:xfrm>
            <a:off x="7510715" y="6870700"/>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12" name="TextBox 11">
            <a:extLst>
              <a:ext uri="{FF2B5EF4-FFF2-40B4-BE49-F238E27FC236}">
                <a16:creationId xmlns:a16="http://schemas.microsoft.com/office/drawing/2014/main" id="{058F25A5-54A3-4729-9F2B-DE68F2830E52}"/>
              </a:ext>
            </a:extLst>
          </p:cNvPr>
          <p:cNvSpPr txBox="1"/>
          <p:nvPr/>
        </p:nvSpPr>
        <p:spPr>
          <a:xfrm>
            <a:off x="5186165" y="6870700"/>
            <a:ext cx="231185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20" name="TextBox 19">
            <a:extLst>
              <a:ext uri="{FF2B5EF4-FFF2-40B4-BE49-F238E27FC236}">
                <a16:creationId xmlns:a16="http://schemas.microsoft.com/office/drawing/2014/main" id="{61EE3FD5-BE64-435A-A8C3-829B658511ED}"/>
              </a:ext>
            </a:extLst>
          </p:cNvPr>
          <p:cNvSpPr txBox="1"/>
          <p:nvPr/>
        </p:nvSpPr>
        <p:spPr>
          <a:xfrm>
            <a:off x="2851997"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454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1" descr="A close up of a wave&#10;&#10;Description generated with high confidence">
            <a:extLst>
              <a:ext uri="{FF2B5EF4-FFF2-40B4-BE49-F238E27FC236}">
                <a16:creationId xmlns:a16="http://schemas.microsoft.com/office/drawing/2014/main" id="{A28BD982-8F2A-4892-9F5D-46FF234709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6204" b="2550"/>
          <a:stretch/>
        </p:blipFill>
        <p:spPr>
          <a:xfrm>
            <a:off x="-1" y="10"/>
            <a:ext cx="12192001" cy="4666928"/>
          </a:xfrm>
          <a:prstGeom prst="rect">
            <a:avLst/>
          </a:prstGeom>
        </p:spPr>
      </p:pic>
      <p:pic>
        <p:nvPicPr>
          <p:cNvPr id="19" name="Picture 1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Oval 2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73D27-4966-4F59-A81F-9D307EA88CE4}"/>
              </a:ext>
            </a:extLst>
          </p:cNvPr>
          <p:cNvSpPr>
            <a:spLocks noGrp="1"/>
          </p:cNvSpPr>
          <p:nvPr>
            <p:ph type="title"/>
          </p:nvPr>
        </p:nvSpPr>
        <p:spPr>
          <a:xfrm>
            <a:off x="804998" y="4551037"/>
            <a:ext cx="5021782" cy="1509931"/>
          </a:xfrm>
        </p:spPr>
        <p:txBody>
          <a:bodyPr>
            <a:normAutofit/>
          </a:bodyPr>
          <a:lstStyle/>
          <a:p>
            <a:r>
              <a:rPr lang="en-US" sz="4000">
                <a:solidFill>
                  <a:srgbClr val="000000"/>
                </a:solidFill>
                <a:cs typeface="Calibri Light"/>
              </a:rPr>
              <a:t>Tsunami!</a:t>
            </a:r>
          </a:p>
        </p:txBody>
      </p:sp>
      <p:sp>
        <p:nvSpPr>
          <p:cNvPr id="3" name="Content Placeholder 2">
            <a:extLst>
              <a:ext uri="{FF2B5EF4-FFF2-40B4-BE49-F238E27FC236}">
                <a16:creationId xmlns:a16="http://schemas.microsoft.com/office/drawing/2014/main" id="{D4C00EE3-90F2-470E-9625-112EDC6C2347}"/>
              </a:ext>
            </a:extLst>
          </p:cNvPr>
          <p:cNvSpPr>
            <a:spLocks noGrp="1"/>
          </p:cNvSpPr>
          <p:nvPr>
            <p:ph idx="1"/>
          </p:nvPr>
        </p:nvSpPr>
        <p:spPr>
          <a:xfrm>
            <a:off x="6470247" y="4551037"/>
            <a:ext cx="4926411" cy="1955633"/>
          </a:xfrm>
        </p:spPr>
        <p:txBody>
          <a:bodyPr vert="horz" lIns="91440" tIns="45720" rIns="91440" bIns="45720" rtlCol="0" anchor="ctr">
            <a:normAutofit lnSpcReduction="10000"/>
          </a:bodyPr>
          <a:lstStyle/>
          <a:p>
            <a:pPr marL="0" indent="0">
              <a:buNone/>
            </a:pPr>
            <a:r>
              <a:rPr lang="en-US" sz="2000" dirty="0">
                <a:solidFill>
                  <a:srgbClr val="000000"/>
                </a:solidFill>
                <a:latin typeface="Algerian"/>
                <a:cs typeface="Calibri"/>
              </a:rPr>
              <a:t>The word Nami is the Japanese word for 'wave. A tsunami is  known as a seismic sea wave. it is a series of waves in a water body caused by the displacement of a large volume of water, generally in an ocean or a large lake. </a:t>
            </a:r>
          </a:p>
        </p:txBody>
      </p:sp>
      <p:sp>
        <p:nvSpPr>
          <p:cNvPr id="6" name="TextBox 5">
            <a:extLst>
              <a:ext uri="{FF2B5EF4-FFF2-40B4-BE49-F238E27FC236}">
                <a16:creationId xmlns:a16="http://schemas.microsoft.com/office/drawing/2014/main" id="{FDA80147-4570-4E96-84C4-0FBF838F7FE6}"/>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CC9E6326-00DF-4DB0-904E-54FD16344EB7}"/>
              </a:ext>
            </a:extLst>
          </p:cNvPr>
          <p:cNvSpPr txBox="1"/>
          <p:nvPr/>
        </p:nvSpPr>
        <p:spPr>
          <a:xfrm>
            <a:off x="7403314"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73026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5B26-8CE7-43C7-A312-50A5F6B6D1B9}"/>
              </a:ext>
            </a:extLst>
          </p:cNvPr>
          <p:cNvSpPr>
            <a:spLocks noGrp="1"/>
          </p:cNvSpPr>
          <p:nvPr>
            <p:ph type="title"/>
          </p:nvPr>
        </p:nvSpPr>
        <p:spPr>
          <a:xfrm>
            <a:off x="648929" y="629266"/>
            <a:ext cx="3651467" cy="1676603"/>
          </a:xfrm>
        </p:spPr>
        <p:txBody>
          <a:bodyPr>
            <a:normAutofit/>
          </a:bodyPr>
          <a:lstStyle/>
          <a:p>
            <a:r>
              <a:rPr lang="en-US">
                <a:cs typeface="Calibri Light"/>
              </a:rPr>
              <a:t>Thunderstorms</a:t>
            </a:r>
          </a:p>
        </p:txBody>
      </p:sp>
      <p:sp>
        <p:nvSpPr>
          <p:cNvPr id="3" name="Content Placeholder 2">
            <a:extLst>
              <a:ext uri="{FF2B5EF4-FFF2-40B4-BE49-F238E27FC236}">
                <a16:creationId xmlns:a16="http://schemas.microsoft.com/office/drawing/2014/main" id="{AC1BD7FC-3E27-492D-AFB0-833F776234E8}"/>
              </a:ext>
            </a:extLst>
          </p:cNvPr>
          <p:cNvSpPr>
            <a:spLocks noGrp="1"/>
          </p:cNvSpPr>
          <p:nvPr>
            <p:ph idx="1"/>
          </p:nvPr>
        </p:nvSpPr>
        <p:spPr>
          <a:xfrm>
            <a:off x="648931" y="2438400"/>
            <a:ext cx="3651466" cy="3785419"/>
          </a:xfrm>
        </p:spPr>
        <p:txBody>
          <a:bodyPr vert="horz" lIns="91440" tIns="45720" rIns="91440" bIns="45720" rtlCol="0" anchor="t">
            <a:normAutofit lnSpcReduction="10000"/>
          </a:bodyPr>
          <a:lstStyle/>
          <a:p>
            <a:pPr marL="0" indent="0">
              <a:buNone/>
            </a:pPr>
            <a:r>
              <a:rPr lang="en-US">
                <a:latin typeface="Kristen ITC"/>
                <a:cs typeface="Calibri"/>
              </a:rPr>
              <a:t>A thunderstorm is a storm with lightning and thunder. It's produced by a cumulonimbus cloud, usually producing gusty winds, heavy rain and sometimes hail.</a:t>
            </a:r>
            <a:endParaRPr lang="en-US">
              <a:latin typeface="Kristen ITC"/>
              <a:cs typeface="Khmer UI"/>
            </a:endParaRPr>
          </a:p>
        </p:txBody>
      </p:sp>
      <p:pic>
        <p:nvPicPr>
          <p:cNvPr id="4" name="Picture 4" descr="A large body of water with a city in the background&#10;&#10;Description generated with high confidence">
            <a:extLst>
              <a:ext uri="{FF2B5EF4-FFF2-40B4-BE49-F238E27FC236}">
                <a16:creationId xmlns:a16="http://schemas.microsoft.com/office/drawing/2014/main" id="{52FD8E15-2CCA-4BAA-B1C9-355069C5DBB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147" r="8253"/>
          <a:stretch/>
        </p:blipFill>
        <p:spPr>
          <a:xfrm>
            <a:off x="4639056" y="10"/>
            <a:ext cx="7552944" cy="6857990"/>
          </a:xfrm>
          <a:prstGeom prst="rect">
            <a:avLst/>
          </a:prstGeom>
          <a:effectLst/>
        </p:spPr>
      </p:pic>
      <p:sp>
        <p:nvSpPr>
          <p:cNvPr id="6" name="TextBox 5">
            <a:extLst>
              <a:ext uri="{FF2B5EF4-FFF2-40B4-BE49-F238E27FC236}">
                <a16:creationId xmlns:a16="http://schemas.microsoft.com/office/drawing/2014/main" id="{868FE366-3EDE-4C86-8FE8-14DE68C7ACEA}"/>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E5D2AE34-9AFA-4FDC-8EB0-C940779ED800}"/>
              </a:ext>
            </a:extLst>
          </p:cNvPr>
          <p:cNvSpPr txBox="1"/>
          <p:nvPr/>
        </p:nvSpPr>
        <p:spPr>
          <a:xfrm>
            <a:off x="4724400" y="4343400"/>
            <a:ext cx="2743200"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3"/>
              </a:rPr>
              <a:t>CC BY-SA</a:t>
            </a:r>
            <a:r>
              <a:rPr lang="en-US"/>
              <a:t>.</a:t>
            </a:r>
          </a:p>
        </p:txBody>
      </p:sp>
    </p:spTree>
    <p:extLst>
      <p:ext uri="{BB962C8B-B14F-4D97-AF65-F5344CB8AC3E}">
        <p14:creationId xmlns:p14="http://schemas.microsoft.com/office/powerpoint/2010/main" val="384083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tree with a mountain in the background&#10;&#10;Description generated with very high confidence">
            <a:extLst>
              <a:ext uri="{FF2B5EF4-FFF2-40B4-BE49-F238E27FC236}">
                <a16:creationId xmlns:a16="http://schemas.microsoft.com/office/drawing/2014/main" id="{6D118609-A1B3-4C4F-B354-A39716C1EE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4632" y="1195840"/>
            <a:ext cx="6716272" cy="4466320"/>
          </a:xfrm>
          <a:prstGeom prst="rect">
            <a:avLst/>
          </a:prstGeom>
        </p:spPr>
      </p:pic>
      <p:pic>
        <p:nvPicPr>
          <p:cNvPr id="12" name="Picture 12" descr="A snow covered mountain&#10;&#10;Description generated with very high confidence">
            <a:extLst>
              <a:ext uri="{FF2B5EF4-FFF2-40B4-BE49-F238E27FC236}">
                <a16:creationId xmlns:a16="http://schemas.microsoft.com/office/drawing/2014/main" id="{D2F2DE7A-B5DD-461B-87DF-2AF0CE12415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34655" y="2031142"/>
            <a:ext cx="4172712" cy="2795717"/>
          </a:xfrm>
          <a:prstGeom prst="rect">
            <a:avLst/>
          </a:prstGeom>
        </p:spPr>
      </p:pic>
      <p:sp>
        <p:nvSpPr>
          <p:cNvPr id="6" name="TextBox 5">
            <a:extLst>
              <a:ext uri="{FF2B5EF4-FFF2-40B4-BE49-F238E27FC236}">
                <a16:creationId xmlns:a16="http://schemas.microsoft.com/office/drawing/2014/main" id="{4AF26C61-1AB5-4D0B-B6A2-76C275C8CE79}"/>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086660FB-FBF6-4384-BCC3-89BDB6E70290}"/>
              </a:ext>
            </a:extLst>
          </p:cNvPr>
          <p:cNvSpPr txBox="1"/>
          <p:nvPr/>
        </p:nvSpPr>
        <p:spPr>
          <a:xfrm>
            <a:off x="738407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7" name="TextBox 16">
            <a:extLst>
              <a:ext uri="{FF2B5EF4-FFF2-40B4-BE49-F238E27FC236}">
                <a16:creationId xmlns:a16="http://schemas.microsoft.com/office/drawing/2014/main" id="{1D1BB3E1-3396-4BEB-9CD1-DC5575DE36B1}"/>
              </a:ext>
            </a:extLst>
          </p:cNvPr>
          <p:cNvSpPr txBox="1"/>
          <p:nvPr/>
        </p:nvSpPr>
        <p:spPr>
          <a:xfrm>
            <a:off x="4897624"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21" name="TextBox 20">
            <a:extLst>
              <a:ext uri="{FF2B5EF4-FFF2-40B4-BE49-F238E27FC236}">
                <a16:creationId xmlns:a16="http://schemas.microsoft.com/office/drawing/2014/main" id="{0C96D016-8918-4223-89EE-ECD1FA9D40DF}"/>
              </a:ext>
            </a:extLst>
          </p:cNvPr>
          <p:cNvSpPr txBox="1"/>
          <p:nvPr/>
        </p:nvSpPr>
        <p:spPr>
          <a:xfrm>
            <a:off x="2411170"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6" name="TextBox 15">
            <a:extLst>
              <a:ext uri="{FF2B5EF4-FFF2-40B4-BE49-F238E27FC236}">
                <a16:creationId xmlns:a16="http://schemas.microsoft.com/office/drawing/2014/main" id="{2B854FFE-0D69-41F9-A037-7035D5815977}"/>
              </a:ext>
            </a:extLst>
          </p:cNvPr>
          <p:cNvSpPr txBox="1"/>
          <p:nvPr/>
        </p:nvSpPr>
        <p:spPr>
          <a:xfrm>
            <a:off x="19722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23" name="TextBox 22">
            <a:extLst>
              <a:ext uri="{FF2B5EF4-FFF2-40B4-BE49-F238E27FC236}">
                <a16:creationId xmlns:a16="http://schemas.microsoft.com/office/drawing/2014/main" id="{A57CF01A-065F-45B7-9FA0-41FC2929AA08}"/>
              </a:ext>
            </a:extLst>
          </p:cNvPr>
          <p:cNvSpPr txBox="1"/>
          <p:nvPr/>
        </p:nvSpPr>
        <p:spPr>
          <a:xfrm>
            <a:off x="9718246" y="708345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26" name="TextBox 25">
            <a:extLst>
              <a:ext uri="{FF2B5EF4-FFF2-40B4-BE49-F238E27FC236}">
                <a16:creationId xmlns:a16="http://schemas.microsoft.com/office/drawing/2014/main" id="{D92BB510-33C1-4334-B742-57D4939185EC}"/>
              </a:ext>
            </a:extLst>
          </p:cNvPr>
          <p:cNvSpPr txBox="1"/>
          <p:nvPr/>
        </p:nvSpPr>
        <p:spPr>
          <a:xfrm>
            <a:off x="7231792" y="708345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28" name="TextBox 27">
            <a:extLst>
              <a:ext uri="{FF2B5EF4-FFF2-40B4-BE49-F238E27FC236}">
                <a16:creationId xmlns:a16="http://schemas.microsoft.com/office/drawing/2014/main" id="{924C5D28-891F-43F7-8C06-CEE21DE54CAD}"/>
              </a:ext>
            </a:extLst>
          </p:cNvPr>
          <p:cNvSpPr txBox="1"/>
          <p:nvPr/>
        </p:nvSpPr>
        <p:spPr>
          <a:xfrm>
            <a:off x="5017848" y="708345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31" name="TextBox 30">
            <a:extLst>
              <a:ext uri="{FF2B5EF4-FFF2-40B4-BE49-F238E27FC236}">
                <a16:creationId xmlns:a16="http://schemas.microsoft.com/office/drawing/2014/main" id="{276ACD30-A814-40DA-B33A-3682DCFCF3C4}"/>
              </a:ext>
            </a:extLst>
          </p:cNvPr>
          <p:cNvSpPr txBox="1"/>
          <p:nvPr/>
        </p:nvSpPr>
        <p:spPr>
          <a:xfrm>
            <a:off x="2550630" y="708345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5">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33" name="TextBox 32">
            <a:extLst>
              <a:ext uri="{FF2B5EF4-FFF2-40B4-BE49-F238E27FC236}">
                <a16:creationId xmlns:a16="http://schemas.microsoft.com/office/drawing/2014/main" id="{C08CD1C6-FB10-43BE-9661-732AB8997CCD}"/>
              </a:ext>
            </a:extLst>
          </p:cNvPr>
          <p:cNvSpPr txBox="1"/>
          <p:nvPr/>
        </p:nvSpPr>
        <p:spPr>
          <a:xfrm>
            <a:off x="336686" y="708345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36" name="TextBox 35">
            <a:extLst>
              <a:ext uri="{FF2B5EF4-FFF2-40B4-BE49-F238E27FC236}">
                <a16:creationId xmlns:a16="http://schemas.microsoft.com/office/drawing/2014/main" id="{A58777EC-E125-4A75-8E6A-6DB43D72F7DC}"/>
              </a:ext>
            </a:extLst>
          </p:cNvPr>
          <p:cNvSpPr txBox="1"/>
          <p:nvPr/>
        </p:nvSpPr>
        <p:spPr>
          <a:xfrm>
            <a:off x="9737482" y="729621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5">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4" name="TextBox 3">
            <a:extLst>
              <a:ext uri="{FF2B5EF4-FFF2-40B4-BE49-F238E27FC236}">
                <a16:creationId xmlns:a16="http://schemas.microsoft.com/office/drawing/2014/main" id="{4B7ACC4D-AE98-4057-A3B4-FEC70BC2A352}"/>
              </a:ext>
            </a:extLst>
          </p:cNvPr>
          <p:cNvSpPr txBox="1"/>
          <p:nvPr/>
        </p:nvSpPr>
        <p:spPr>
          <a:xfrm>
            <a:off x="7251028" y="729621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9" name="TextBox 8">
            <a:extLst>
              <a:ext uri="{FF2B5EF4-FFF2-40B4-BE49-F238E27FC236}">
                <a16:creationId xmlns:a16="http://schemas.microsoft.com/office/drawing/2014/main" id="{3E9A367F-C80B-44A9-82FB-AF87346A2F59}"/>
              </a:ext>
            </a:extLst>
          </p:cNvPr>
          <p:cNvSpPr txBox="1"/>
          <p:nvPr/>
        </p:nvSpPr>
        <p:spPr>
          <a:xfrm>
            <a:off x="4764574" y="729621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9411D931-005C-490A-A5B9-7CEFD5856034}"/>
              </a:ext>
            </a:extLst>
          </p:cNvPr>
          <p:cNvSpPr txBox="1"/>
          <p:nvPr/>
        </p:nvSpPr>
        <p:spPr>
          <a:xfrm>
            <a:off x="2430406" y="729621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8707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5AB2-1C4F-4E50-AAAF-9BCD9D9DAAF0}"/>
              </a:ext>
            </a:extLst>
          </p:cNvPr>
          <p:cNvSpPr>
            <a:spLocks noGrp="1"/>
          </p:cNvSpPr>
          <p:nvPr>
            <p:ph type="title"/>
          </p:nvPr>
        </p:nvSpPr>
        <p:spPr>
          <a:xfrm>
            <a:off x="6940295" y="1396289"/>
            <a:ext cx="4668257" cy="1325563"/>
          </a:xfrm>
        </p:spPr>
        <p:txBody>
          <a:bodyPr>
            <a:normAutofit/>
          </a:bodyPr>
          <a:lstStyle/>
          <a:p>
            <a:endParaRPr lang="en-US"/>
          </a:p>
        </p:txBody>
      </p:sp>
      <p:sp>
        <p:nvSpPr>
          <p:cNvPr id="38" name="Freeform: Shape 37">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3">
            <a:extLst>
              <a:ext uri="{FF2B5EF4-FFF2-40B4-BE49-F238E27FC236}">
                <a16:creationId xmlns:a16="http://schemas.microsoft.com/office/drawing/2014/main" id="{E8F93E89-D07B-4478-91CC-0C131BD19FF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455" r="25793" b="-4"/>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4" descr="A group of clouds in the sky&#10;&#10;Description generated with very high confidence">
            <a:extLst>
              <a:ext uri="{FF2B5EF4-FFF2-40B4-BE49-F238E27FC236}">
                <a16:creationId xmlns:a16="http://schemas.microsoft.com/office/drawing/2014/main" id="{2DE2847E-7B11-46EE-AF8D-DC5CB659430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9874" r="2168" b="4"/>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33" name="Picture 10">
            <a:extLst>
              <a:ext uri="{FF2B5EF4-FFF2-40B4-BE49-F238E27FC236}">
                <a16:creationId xmlns:a16="http://schemas.microsoft.com/office/drawing/2014/main" id="{E6372FB3-157D-4BB0-8932-6780CD0558C2}"/>
              </a:ext>
            </a:extLst>
          </p:cNvPr>
          <p:cNvPicPr>
            <a:picLocks noChangeAspect="1"/>
          </p:cNvPicPr>
          <p:nvPr/>
        </p:nvPicPr>
        <p:blipFill rotWithShape="1">
          <a:blip r:embed="rId6">
            <a:extLst>
              <a:ext uri="{837473B0-CC2E-450A-ABE3-18F120FF3D39}">
                <a1611:picAttrSrcUrl xmlns:a1611="http://schemas.microsoft.com/office/drawing/2016/11/main" r:id="rId5"/>
              </a:ext>
            </a:extLst>
          </a:blip>
          <a:srcRect l="5675" r="11315" b="-5"/>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5" name="Content Placeholder 34">
            <a:extLst>
              <a:ext uri="{FF2B5EF4-FFF2-40B4-BE49-F238E27FC236}">
                <a16:creationId xmlns:a16="http://schemas.microsoft.com/office/drawing/2014/main" id="{7CF3AC01-17DD-4C4B-B60C-DCB92474C61C}"/>
              </a:ext>
            </a:extLst>
          </p:cNvPr>
          <p:cNvSpPr>
            <a:spLocks noGrp="1"/>
          </p:cNvSpPr>
          <p:nvPr>
            <p:ph idx="1"/>
          </p:nvPr>
        </p:nvSpPr>
        <p:spPr>
          <a:xfrm>
            <a:off x="6940296" y="2871982"/>
            <a:ext cx="4668256" cy="3181684"/>
          </a:xfrm>
        </p:spPr>
        <p:txBody>
          <a:bodyPr anchor="t">
            <a:normAutofit/>
          </a:bodyPr>
          <a:lstStyle/>
          <a:p>
            <a:endParaRPr lang="en-US" sz="1800"/>
          </a:p>
        </p:txBody>
      </p:sp>
      <p:sp>
        <p:nvSpPr>
          <p:cNvPr id="6" name="TextBox 5">
            <a:extLst>
              <a:ext uri="{FF2B5EF4-FFF2-40B4-BE49-F238E27FC236}">
                <a16:creationId xmlns:a16="http://schemas.microsoft.com/office/drawing/2014/main" id="{2B3EADE0-907F-4628-85ED-1826A850236E}"/>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0" name="TextBox 9">
            <a:extLst>
              <a:ext uri="{FF2B5EF4-FFF2-40B4-BE49-F238E27FC236}">
                <a16:creationId xmlns:a16="http://schemas.microsoft.com/office/drawing/2014/main" id="{E08DBEB7-A679-45EB-BEAD-BCCBED64CEFA}"/>
              </a:ext>
            </a:extLst>
          </p:cNvPr>
          <p:cNvSpPr txBox="1"/>
          <p:nvPr/>
        </p:nvSpPr>
        <p:spPr>
          <a:xfrm>
            <a:off x="7536364"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4" name="TextBox 13">
            <a:extLst>
              <a:ext uri="{FF2B5EF4-FFF2-40B4-BE49-F238E27FC236}">
                <a16:creationId xmlns:a16="http://schemas.microsoft.com/office/drawing/2014/main" id="{00D59389-E5BB-4B12-BB3C-5DD01ADCCC0F}"/>
              </a:ext>
            </a:extLst>
          </p:cNvPr>
          <p:cNvSpPr txBox="1"/>
          <p:nvPr/>
        </p:nvSpPr>
        <p:spPr>
          <a:xfrm>
            <a:off x="5202195"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5" name="TextBox 4">
            <a:extLst>
              <a:ext uri="{FF2B5EF4-FFF2-40B4-BE49-F238E27FC236}">
                <a16:creationId xmlns:a16="http://schemas.microsoft.com/office/drawing/2014/main" id="{118A43D6-FDD6-4655-A9EB-BD10B2453FCF}"/>
              </a:ext>
            </a:extLst>
          </p:cNvPr>
          <p:cNvSpPr txBox="1"/>
          <p:nvPr/>
        </p:nvSpPr>
        <p:spPr>
          <a:xfrm>
            <a:off x="2734977"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66876991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8A39-3CF9-47EE-8122-3CAC137B57CE}"/>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All the extreme Weathers!</a:t>
            </a:r>
          </a:p>
        </p:txBody>
      </p:sp>
      <p:pic>
        <p:nvPicPr>
          <p:cNvPr id="17" name="Picture 19" descr="A lot of smoke&#10;&#10;Description generated with high confidence">
            <a:extLst>
              <a:ext uri="{FF2B5EF4-FFF2-40B4-BE49-F238E27FC236}">
                <a16:creationId xmlns:a16="http://schemas.microsoft.com/office/drawing/2014/main" id="{ECAFAE41-BE20-4CD2-B8B7-851C17BC72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1946" y="2237211"/>
            <a:ext cx="2685705" cy="2014278"/>
          </a:xfrm>
          <a:prstGeom prst="rect">
            <a:avLst/>
          </a:prstGeom>
        </p:spPr>
      </p:pic>
      <p:pic>
        <p:nvPicPr>
          <p:cNvPr id="16" name="Picture 16" descr="A close up of clouds in the dark&#10;&#10;Description generated with high confidence">
            <a:extLst>
              <a:ext uri="{FF2B5EF4-FFF2-40B4-BE49-F238E27FC236}">
                <a16:creationId xmlns:a16="http://schemas.microsoft.com/office/drawing/2014/main" id="{40669D8D-F9FC-4558-9DDD-D62F14AE00AD}"/>
              </a:ext>
            </a:extLst>
          </p:cNvPr>
          <p:cNvPicPr>
            <a:picLocks noGrp="1" noChangeAspect="1"/>
          </p:cNvPicPr>
          <p:nvPr>
            <p:ph idx="1"/>
          </p:nvPr>
        </p:nvPicPr>
        <p:blipFill rotWithShape="1">
          <a:blip r:embed="rId5">
            <a:extLst>
              <a:ext uri="{837473B0-CC2E-450A-ABE3-18F120FF3D39}">
                <a1611:picAttrSrcUrl xmlns:a1611="http://schemas.microsoft.com/office/drawing/2016/11/main" r:id="rId4"/>
              </a:ext>
            </a:extLst>
          </a:blip>
          <a:srcRect t="13793"/>
          <a:stretch/>
        </p:blipFill>
        <p:spPr>
          <a:xfrm>
            <a:off x="3328518" y="2740769"/>
            <a:ext cx="2685705" cy="1510720"/>
          </a:xfrm>
          <a:prstGeom prst="rect">
            <a:avLst/>
          </a:prstGeom>
        </p:spPr>
      </p:pic>
      <p:pic>
        <p:nvPicPr>
          <p:cNvPr id="25" name="Picture 25" descr="A picture containing outdoor, snow, water, nature&#10;&#10;Description generated with very high confidence">
            <a:extLst>
              <a:ext uri="{FF2B5EF4-FFF2-40B4-BE49-F238E27FC236}">
                <a16:creationId xmlns:a16="http://schemas.microsoft.com/office/drawing/2014/main" id="{CC9444A4-6167-47E7-82D9-6A6ECB9D201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23000" y="2266548"/>
            <a:ext cx="2637795" cy="1984940"/>
          </a:xfrm>
          <a:prstGeom prst="rect">
            <a:avLst/>
          </a:prstGeom>
        </p:spPr>
      </p:pic>
      <p:pic>
        <p:nvPicPr>
          <p:cNvPr id="31" name="Picture 32" descr="A picture containing outdoor, sky, water, flying&#10;&#10;Description generated with very high confidence">
            <a:extLst>
              <a:ext uri="{FF2B5EF4-FFF2-40B4-BE49-F238E27FC236}">
                <a16:creationId xmlns:a16="http://schemas.microsoft.com/office/drawing/2014/main" id="{DC2E1E13-762E-413A-B29A-43DB338F33FC}"/>
              </a:ext>
            </a:extLst>
          </p:cNvPr>
          <p:cNvPicPr>
            <a:picLocks noChangeAspect="1"/>
          </p:cNvPicPr>
          <p:nvPr/>
        </p:nvPicPr>
        <p:blipFill>
          <a:blip r:embed="rId8">
            <a:extLst>
              <a:ext uri="{837473B0-CC2E-450A-ABE3-18F120FF3D39}">
                <a1611:picAttrSrcUrl xmlns:a1611="http://schemas.microsoft.com/office/drawing/2016/11/main" r:id="rId4"/>
              </a:ext>
            </a:extLst>
          </a:blip>
          <a:stretch>
            <a:fillRect/>
          </a:stretch>
        </p:blipFill>
        <p:spPr>
          <a:xfrm>
            <a:off x="9021662" y="2908635"/>
            <a:ext cx="2685706" cy="1342853"/>
          </a:xfrm>
          <a:prstGeom prst="rect">
            <a:avLst/>
          </a:prstGeom>
        </p:spPr>
      </p:pic>
      <p:cxnSp>
        <p:nvCxnSpPr>
          <p:cNvPr id="48" name="Straight Connector 47">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37FC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A126BA-143B-4317-B2B4-3DED7B47C8A7}"/>
              </a:ext>
            </a:extLst>
          </p:cNvPr>
          <p:cNvSpPr txBox="1"/>
          <p:nvPr/>
        </p:nvSpPr>
        <p:spPr>
          <a:xfrm>
            <a:off x="10480246" y="8351568"/>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4" name="TextBox 13">
            <a:extLst>
              <a:ext uri="{FF2B5EF4-FFF2-40B4-BE49-F238E27FC236}">
                <a16:creationId xmlns:a16="http://schemas.microsoft.com/office/drawing/2014/main" id="{2F345DEC-5E8E-4890-8E7D-622DC25A03DB}"/>
              </a:ext>
            </a:extLst>
          </p:cNvPr>
          <p:cNvSpPr txBox="1"/>
          <p:nvPr/>
        </p:nvSpPr>
        <p:spPr>
          <a:xfrm>
            <a:off x="7231792"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0" name="TextBox 9">
            <a:extLst>
              <a:ext uri="{FF2B5EF4-FFF2-40B4-BE49-F238E27FC236}">
                <a16:creationId xmlns:a16="http://schemas.microsoft.com/office/drawing/2014/main" id="{E23A552C-68EC-40A8-9489-3FBA784E1155}"/>
              </a:ext>
            </a:extLst>
          </p:cNvPr>
          <p:cNvSpPr txBox="1"/>
          <p:nvPr/>
        </p:nvSpPr>
        <p:spPr>
          <a:xfrm>
            <a:off x="4884800"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9" name="TextBox 8">
            <a:extLst>
              <a:ext uri="{FF2B5EF4-FFF2-40B4-BE49-F238E27FC236}">
                <a16:creationId xmlns:a16="http://schemas.microsoft.com/office/drawing/2014/main" id="{AE2C857E-AC69-4903-99D2-BE672AB1AE17}"/>
              </a:ext>
            </a:extLst>
          </p:cNvPr>
          <p:cNvSpPr txBox="1"/>
          <p:nvPr/>
        </p:nvSpPr>
        <p:spPr>
          <a:xfrm>
            <a:off x="2550631"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8" name="TextBox 17">
            <a:extLst>
              <a:ext uri="{FF2B5EF4-FFF2-40B4-BE49-F238E27FC236}">
                <a16:creationId xmlns:a16="http://schemas.microsoft.com/office/drawing/2014/main" id="{7BFEED95-5610-42D4-8CBF-15E58FE13380}"/>
              </a:ext>
            </a:extLst>
          </p:cNvPr>
          <p:cNvSpPr txBox="1"/>
          <p:nvPr/>
        </p:nvSpPr>
        <p:spPr>
          <a:xfrm>
            <a:off x="216462"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34" name="TextBox 33">
            <a:extLst>
              <a:ext uri="{FF2B5EF4-FFF2-40B4-BE49-F238E27FC236}">
                <a16:creationId xmlns:a16="http://schemas.microsoft.com/office/drawing/2014/main" id="{AED6A57A-744B-44C3-A006-45846AF52C05}"/>
              </a:ext>
            </a:extLst>
          </p:cNvPr>
          <p:cNvSpPr txBox="1"/>
          <p:nvPr/>
        </p:nvSpPr>
        <p:spPr>
          <a:xfrm>
            <a:off x="7220062" y="982953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27" name="TextBox 26">
            <a:extLst>
              <a:ext uri="{FF2B5EF4-FFF2-40B4-BE49-F238E27FC236}">
                <a16:creationId xmlns:a16="http://schemas.microsoft.com/office/drawing/2014/main" id="{8092C032-866E-4CCE-86C2-A87104CD556F}"/>
              </a:ext>
            </a:extLst>
          </p:cNvPr>
          <p:cNvSpPr txBox="1"/>
          <p:nvPr/>
        </p:nvSpPr>
        <p:spPr>
          <a:xfrm>
            <a:off x="6406277" y="4051433"/>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1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71243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2662-8E11-4BA6-8E2D-BD243EE08A77}"/>
              </a:ext>
            </a:extLst>
          </p:cNvPr>
          <p:cNvSpPr>
            <a:spLocks noGrp="1"/>
          </p:cNvSpPr>
          <p:nvPr>
            <p:ph type="title"/>
          </p:nvPr>
        </p:nvSpPr>
        <p:spPr>
          <a:xfrm>
            <a:off x="289495" y="514248"/>
            <a:ext cx="4456599" cy="1935395"/>
          </a:xfrm>
        </p:spPr>
        <p:txBody>
          <a:bodyPr vert="horz" lIns="91440" tIns="45720" rIns="91440" bIns="45720" rtlCol="0" anchor="ctr">
            <a:normAutofit/>
          </a:bodyPr>
          <a:lstStyle/>
          <a:p>
            <a:r>
              <a:rPr lang="en-US" sz="2800"/>
              <a:t>Tropical Climate Zone</a:t>
            </a:r>
          </a:p>
        </p:txBody>
      </p:sp>
      <p:sp>
        <p:nvSpPr>
          <p:cNvPr id="4" name="Text Placeholder 3">
            <a:extLst>
              <a:ext uri="{FF2B5EF4-FFF2-40B4-BE49-F238E27FC236}">
                <a16:creationId xmlns:a16="http://schemas.microsoft.com/office/drawing/2014/main" id="{D847B0AF-0BB4-48B1-B164-09DE3AC6624E}"/>
              </a:ext>
            </a:extLst>
          </p:cNvPr>
          <p:cNvSpPr>
            <a:spLocks noGrp="1"/>
          </p:cNvSpPr>
          <p:nvPr>
            <p:ph type="body" sz="half" idx="2"/>
          </p:nvPr>
        </p:nvSpPr>
        <p:spPr>
          <a:xfrm>
            <a:off x="217612" y="1633268"/>
            <a:ext cx="3953389" cy="4461154"/>
          </a:xfrm>
        </p:spPr>
        <p:txBody>
          <a:bodyPr vert="horz" lIns="91440" tIns="45720" rIns="91440" bIns="45720" rtlCol="0" anchor="t">
            <a:noAutofit/>
          </a:bodyPr>
          <a:lstStyle/>
          <a:p>
            <a:pPr marL="285750" indent="-228600">
              <a:buFont typeface="Arial" panose="020B0604020202020204" pitchFamily="34" charset="0"/>
              <a:buChar char="•"/>
            </a:pPr>
            <a:r>
              <a:rPr lang="en-US" sz="2000" b="1">
                <a:latin typeface="Aharoni"/>
                <a:cs typeface="Aharoni"/>
              </a:rPr>
              <a:t>Lush and green</a:t>
            </a:r>
          </a:p>
          <a:p>
            <a:pPr marL="285750" indent="-228600">
              <a:buFont typeface="Arial" panose="020B0604020202020204" pitchFamily="34" charset="0"/>
              <a:buChar char="•"/>
            </a:pPr>
            <a:r>
              <a:rPr lang="en-US" sz="2000" b="1">
                <a:latin typeface="Aharoni"/>
                <a:cs typeface="Aharoni"/>
              </a:rPr>
              <a:t>Very warm between 80 and 90 degrees</a:t>
            </a:r>
          </a:p>
          <a:p>
            <a:pPr marL="285750" indent="-228600">
              <a:buFont typeface="Arial" panose="020B0604020202020204" pitchFamily="34" charset="0"/>
              <a:buChar char="•"/>
            </a:pPr>
            <a:r>
              <a:rPr lang="en-US" sz="2000" b="1">
                <a:latin typeface="Aharoni"/>
                <a:cs typeface="Aharoni"/>
              </a:rPr>
              <a:t>Near the Equator</a:t>
            </a:r>
          </a:p>
          <a:p>
            <a:pPr marL="285750" indent="-228600">
              <a:buFont typeface="Arial" panose="020B0604020202020204" pitchFamily="34" charset="0"/>
              <a:buChar char="•"/>
            </a:pPr>
            <a:r>
              <a:rPr lang="en-US" sz="2000" b="1">
                <a:latin typeface="Aharoni"/>
                <a:cs typeface="Aharoni"/>
              </a:rPr>
              <a:t>No winter</a:t>
            </a:r>
          </a:p>
          <a:p>
            <a:pPr marL="285750" indent="-228600">
              <a:buFont typeface="Arial" panose="020B0604020202020204" pitchFamily="34" charset="0"/>
              <a:buChar char="•"/>
            </a:pPr>
            <a:r>
              <a:rPr lang="en-US" sz="2000" b="1">
                <a:latin typeface="Aharoni"/>
                <a:cs typeface="Aharoni"/>
              </a:rPr>
              <a:t>Tropical plants</a:t>
            </a:r>
          </a:p>
          <a:p>
            <a:pPr marL="285750" indent="-228600">
              <a:buFont typeface="Arial" panose="020B0604020202020204" pitchFamily="34" charset="0"/>
              <a:buChar char="•"/>
            </a:pPr>
            <a:r>
              <a:rPr lang="en-US" sz="2000" b="1">
                <a:latin typeface="Aharoni"/>
                <a:cs typeface="Aharoni"/>
              </a:rPr>
              <a:t>Never cold</a:t>
            </a:r>
          </a:p>
          <a:p>
            <a:pPr marL="285750" indent="-228600">
              <a:buFont typeface="Arial" panose="020B0604020202020204" pitchFamily="34" charset="0"/>
              <a:buChar char="•"/>
            </a:pPr>
            <a:r>
              <a:rPr lang="en-US" sz="2000" b="1">
                <a:latin typeface="Aharoni"/>
                <a:cs typeface="Aharoni"/>
              </a:rPr>
              <a:t>Plants grow in wet and dry areas</a:t>
            </a:r>
          </a:p>
        </p:txBody>
      </p:sp>
      <p:pic>
        <p:nvPicPr>
          <p:cNvPr id="5" name="Picture 5" descr="A tree in a forest&#10;&#10;Description generated with very high confidence">
            <a:extLst>
              <a:ext uri="{FF2B5EF4-FFF2-40B4-BE49-F238E27FC236}">
                <a16:creationId xmlns:a16="http://schemas.microsoft.com/office/drawing/2014/main" id="{51B51200-3B35-48C3-9984-3F7D64F45212}"/>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r="17400"/>
          <a:stretch/>
        </p:blipFill>
        <p:spPr>
          <a:xfrm>
            <a:off x="4236490" y="632614"/>
            <a:ext cx="7552944" cy="6857990"/>
          </a:xfrm>
          <a:prstGeom prst="rect">
            <a:avLst/>
          </a:prstGeom>
          <a:effectLst/>
        </p:spPr>
      </p:pic>
      <p:sp>
        <p:nvSpPr>
          <p:cNvPr id="7" name="TextBox 6">
            <a:extLst>
              <a:ext uri="{FF2B5EF4-FFF2-40B4-BE49-F238E27FC236}">
                <a16:creationId xmlns:a16="http://schemas.microsoft.com/office/drawing/2014/main" id="{E2BD28F2-4A3C-4A15-951E-4F1FF5130955}"/>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30503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tree with a mountain in the background&#10;&#10;Description generated with very high confidence">
            <a:extLst>
              <a:ext uri="{FF2B5EF4-FFF2-40B4-BE49-F238E27FC236}">
                <a16:creationId xmlns:a16="http://schemas.microsoft.com/office/drawing/2014/main" id="{5048A2E7-429D-4C66-BDC5-83716F0A701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1739" r="2" b="11137"/>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5" descr="A large green field with a mountain in the background&#10;&#10;Description generated with very high confidence">
            <a:extLst>
              <a:ext uri="{FF2B5EF4-FFF2-40B4-BE49-F238E27FC236}">
                <a16:creationId xmlns:a16="http://schemas.microsoft.com/office/drawing/2014/main" id="{4A4C4281-5A4B-4ABD-A0D3-C5089ADA4AA5}"/>
              </a:ext>
            </a:extLst>
          </p:cNvPr>
          <p:cNvPicPr>
            <a:picLocks noGrp="1" noChangeAspect="1"/>
          </p:cNvPicPr>
          <p:nvPr>
            <p:ph type="pic" idx="1"/>
          </p:nvPr>
        </p:nvPicPr>
        <p:blipFill rotWithShape="1">
          <a:blip r:embed="rId4">
            <a:extLst>
              <a:ext uri="{837473B0-CC2E-450A-ABE3-18F120FF3D39}">
                <a1611:picAttrSrcUrl xmlns:a1611="http://schemas.microsoft.com/office/drawing/2016/11/main" r:id="rId5"/>
              </a:ext>
            </a:extLst>
          </a:blip>
          <a:srcRect t="28545" r="-2" b="26399"/>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8"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014F93-E5AC-4058-9AD9-86250E592F7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Temperate Climate Zone</a:t>
            </a:r>
          </a:p>
        </p:txBody>
      </p:sp>
      <p:sp>
        <p:nvSpPr>
          <p:cNvPr id="4" name="Text Placeholder 3">
            <a:extLst>
              <a:ext uri="{FF2B5EF4-FFF2-40B4-BE49-F238E27FC236}">
                <a16:creationId xmlns:a16="http://schemas.microsoft.com/office/drawing/2014/main" id="{D5EB3E59-C3AF-49B6-96F7-364EEC027E6D}"/>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marL="285750" indent="-228600">
              <a:buFont typeface="Arial" panose="020B0604020202020204" pitchFamily="34" charset="0"/>
              <a:buChar char="•"/>
            </a:pPr>
            <a:r>
              <a:rPr lang="en-US" sz="2000">
                <a:latin typeface="Jokerman"/>
              </a:rPr>
              <a:t>All green</a:t>
            </a:r>
          </a:p>
          <a:p>
            <a:pPr marL="285750" indent="-228600">
              <a:buFont typeface="Arial" panose="020B0604020202020204" pitchFamily="34" charset="0"/>
              <a:buChar char="•"/>
            </a:pPr>
            <a:r>
              <a:rPr lang="en-US" sz="2000">
                <a:latin typeface="Jokerman"/>
              </a:rPr>
              <a:t>Pacific Northwest is cool and wet.</a:t>
            </a:r>
            <a:endParaRPr lang="en-US" sz="2000">
              <a:latin typeface="Jokerman"/>
              <a:cs typeface="Calibri"/>
            </a:endParaRPr>
          </a:p>
          <a:p>
            <a:pPr marL="285750" indent="-228600">
              <a:buFont typeface="Arial" panose="020B0604020202020204" pitchFamily="34" charset="0"/>
              <a:buChar char="•"/>
            </a:pPr>
            <a:r>
              <a:rPr lang="en-US" sz="2000">
                <a:latin typeface="Jokerman"/>
              </a:rPr>
              <a:t>Winters are cool and raining</a:t>
            </a:r>
            <a:endParaRPr lang="en-US" sz="2000">
              <a:latin typeface="Jokerman"/>
              <a:cs typeface="Calibri"/>
            </a:endParaRPr>
          </a:p>
          <a:p>
            <a:pPr marL="285750" indent="-228600">
              <a:buFont typeface="Arial" panose="020B0604020202020204" pitchFamily="34" charset="0"/>
              <a:buChar char="•"/>
            </a:pPr>
            <a:r>
              <a:rPr lang="en-US" sz="2000">
                <a:latin typeface="Jokerman"/>
              </a:rPr>
              <a:t>Summers are cool but often foggy.</a:t>
            </a:r>
            <a:endParaRPr lang="en-US" sz="2000">
              <a:latin typeface="Jokerman"/>
              <a:cs typeface="Calibri"/>
            </a:endParaRPr>
          </a:p>
          <a:p>
            <a:pPr marL="285750" indent="-228600">
              <a:buFont typeface="Arial" panose="020B0604020202020204" pitchFamily="34" charset="0"/>
              <a:buChar char="•"/>
            </a:pPr>
            <a:r>
              <a:rPr lang="en-US" sz="2000">
                <a:latin typeface="Jokerman"/>
              </a:rPr>
              <a:t>Have cumulus clouds</a:t>
            </a:r>
            <a:endParaRPr lang="en-US" sz="2000">
              <a:latin typeface="Jokerman"/>
              <a:cs typeface="Calibri"/>
            </a:endParaRPr>
          </a:p>
          <a:p>
            <a:pPr marL="285750" indent="-228600">
              <a:buFont typeface="Arial" panose="020B0604020202020204" pitchFamily="34" charset="0"/>
              <a:buChar char="•"/>
            </a:pPr>
            <a:r>
              <a:rPr lang="en-US" sz="2000">
                <a:latin typeface="Jokerman"/>
              </a:rPr>
              <a:t>It's not too cold and its not to hot.</a:t>
            </a:r>
            <a:endParaRPr lang="en-US" sz="2000">
              <a:latin typeface="Jokerman"/>
              <a:cs typeface="Calibri" panose="020F0502020204030204"/>
            </a:endParaRPr>
          </a:p>
          <a:p>
            <a:pPr marL="57150"/>
            <a:endParaRPr lang="en-US" sz="2000">
              <a:latin typeface="Jokerman"/>
              <a:cs typeface="Calibri" panose="020F0502020204030204"/>
            </a:endParaRPr>
          </a:p>
        </p:txBody>
      </p:sp>
      <p:sp>
        <p:nvSpPr>
          <p:cNvPr id="7" name="TextBox 6">
            <a:extLst>
              <a:ext uri="{FF2B5EF4-FFF2-40B4-BE49-F238E27FC236}">
                <a16:creationId xmlns:a16="http://schemas.microsoft.com/office/drawing/2014/main" id="{A56F6D01-8205-4192-B0FF-118045A95B30}"/>
              </a:ext>
            </a:extLst>
          </p:cNvPr>
          <p:cNvSpPr txBox="1"/>
          <p:nvPr/>
        </p:nvSpPr>
        <p:spPr>
          <a:xfrm>
            <a:off x="9737482"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11" name="TextBox 10">
            <a:extLst>
              <a:ext uri="{FF2B5EF4-FFF2-40B4-BE49-F238E27FC236}">
                <a16:creationId xmlns:a16="http://schemas.microsoft.com/office/drawing/2014/main" id="{122A3C06-B04D-43C2-B49D-EB24C03F3550}"/>
              </a:ext>
            </a:extLst>
          </p:cNvPr>
          <p:cNvSpPr txBox="1"/>
          <p:nvPr/>
        </p:nvSpPr>
        <p:spPr>
          <a:xfrm>
            <a:off x="725102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6913250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unset over a beach&#10;&#10;Description generated with very high confidence">
            <a:extLst>
              <a:ext uri="{FF2B5EF4-FFF2-40B4-BE49-F238E27FC236}">
                <a16:creationId xmlns:a16="http://schemas.microsoft.com/office/drawing/2014/main" id="{F65614CB-D66D-418B-90AD-33E17AC569B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25000"/>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85DCDA9-DF57-4585-9575-E752F2D5DFF1}"/>
              </a:ext>
            </a:extLst>
          </p:cNvPr>
          <p:cNvSpPr>
            <a:spLocks noGrp="1"/>
          </p:cNvSpPr>
          <p:nvPr>
            <p:ph type="title"/>
          </p:nvPr>
        </p:nvSpPr>
        <p:spPr>
          <a:xfrm>
            <a:off x="709448" y="1913950"/>
            <a:ext cx="4204137" cy="1342754"/>
          </a:xfrm>
        </p:spPr>
        <p:txBody>
          <a:bodyPr>
            <a:normAutofit/>
          </a:bodyPr>
          <a:lstStyle/>
          <a:p>
            <a:pPr algn="ctr"/>
            <a:r>
              <a:rPr lang="en-US" sz="3600">
                <a:cs typeface="Calibri Light"/>
              </a:rPr>
              <a:t>Desert Climate Zone</a:t>
            </a:r>
            <a:endParaRPr lang="en-US" sz="36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238438-2842-441E-A981-4292401FEEEB}"/>
              </a:ext>
            </a:extLst>
          </p:cNvPr>
          <p:cNvSpPr>
            <a:spLocks noGrp="1"/>
          </p:cNvSpPr>
          <p:nvPr>
            <p:ph idx="1"/>
          </p:nvPr>
        </p:nvSpPr>
        <p:spPr>
          <a:xfrm>
            <a:off x="525516" y="3417573"/>
            <a:ext cx="4593021" cy="2619839"/>
          </a:xfrm>
        </p:spPr>
        <p:txBody>
          <a:bodyPr vert="horz" lIns="91440" tIns="45720" rIns="91440" bIns="45720" rtlCol="0" anchor="ctr">
            <a:noAutofit/>
          </a:bodyPr>
          <a:lstStyle/>
          <a:p>
            <a:pPr marL="0" indent="0">
              <a:buNone/>
            </a:pPr>
            <a:r>
              <a:rPr lang="en-US" sz="2000">
                <a:latin typeface="Britannic Bold"/>
                <a:cs typeface="Calibri"/>
              </a:rPr>
              <a:t>Deserts are extremely hot during the day and cold at night. In fact the ground gets so hot it heats the air. Many deserts are sandy and barren. Not a lot of plants grow there. In the winter deserts gets very little rain.</a:t>
            </a:r>
          </a:p>
        </p:txBody>
      </p:sp>
      <p:sp>
        <p:nvSpPr>
          <p:cNvPr id="6" name="TextBox 5">
            <a:extLst>
              <a:ext uri="{FF2B5EF4-FFF2-40B4-BE49-F238E27FC236}">
                <a16:creationId xmlns:a16="http://schemas.microsoft.com/office/drawing/2014/main" id="{E501DB74-17FF-43A8-AFB9-B0B4F06C25D5}"/>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4931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A close up of a stuffed animal in the snow&#10;&#10;Description generated with high confidence">
            <a:extLst>
              <a:ext uri="{FF2B5EF4-FFF2-40B4-BE49-F238E27FC236}">
                <a16:creationId xmlns:a16="http://schemas.microsoft.com/office/drawing/2014/main" id="{CEEBAD32-35B4-425C-8DBB-F63B78A7BAB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23" name="Freeform: Shape 2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C54B3A-85C3-4199-8A56-D9A4E187405D}"/>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a:t>Polar Climate</a:t>
            </a:r>
          </a:p>
        </p:txBody>
      </p:sp>
      <p:sp>
        <p:nvSpPr>
          <p:cNvPr id="4" name="Text Placeholder 3">
            <a:extLst>
              <a:ext uri="{FF2B5EF4-FFF2-40B4-BE49-F238E27FC236}">
                <a16:creationId xmlns:a16="http://schemas.microsoft.com/office/drawing/2014/main" id="{3297A372-CB29-4326-A72B-ED9CEA847C5F}"/>
              </a:ext>
            </a:extLst>
          </p:cNvPr>
          <p:cNvSpPr>
            <a:spLocks noGrp="1"/>
          </p:cNvSpPr>
          <p:nvPr>
            <p:ph type="body" sz="half" idx="2"/>
          </p:nvPr>
        </p:nvSpPr>
        <p:spPr>
          <a:xfrm>
            <a:off x="520242" y="1774372"/>
            <a:ext cx="4062642" cy="2754086"/>
          </a:xfrm>
        </p:spPr>
        <p:txBody>
          <a:bodyPr vert="horz" lIns="91440" tIns="45720" rIns="91440" bIns="45720" rtlCol="0" anchor="t">
            <a:normAutofit/>
          </a:bodyPr>
          <a:lstStyle/>
          <a:p>
            <a:pPr indent="-228600">
              <a:buFont typeface="Arial" panose="020B0604020202020204" pitchFamily="34" charset="0"/>
              <a:buChar char="•"/>
            </a:pPr>
            <a:r>
              <a:rPr lang="en-US" sz="1800"/>
              <a:t>P</a:t>
            </a:r>
            <a:r>
              <a:rPr lang="en-US" sz="2000">
                <a:latin typeface="Jokerman"/>
              </a:rPr>
              <a:t>olar climate has a lot of snow but not a lot of rain. Some animals have blubber to help them keep warm. Some animals have black skin under there fur to soak up the sun. Summers and winters are always cold.   </a:t>
            </a:r>
            <a:endParaRPr lang="en-US" sz="2000">
              <a:latin typeface="Jokerman"/>
              <a:cs typeface="Calibri"/>
            </a:endParaRPr>
          </a:p>
        </p:txBody>
      </p:sp>
      <p:sp>
        <p:nvSpPr>
          <p:cNvPr id="8" name="TextBox 7">
            <a:extLst>
              <a:ext uri="{FF2B5EF4-FFF2-40B4-BE49-F238E27FC236}">
                <a16:creationId xmlns:a16="http://schemas.microsoft.com/office/drawing/2014/main" id="{E8FF798A-2F41-4CBF-94D7-B89DA1541888}"/>
              </a:ext>
            </a:extLst>
          </p:cNvPr>
          <p:cNvSpPr txBox="1"/>
          <p:nvPr/>
        </p:nvSpPr>
        <p:spPr>
          <a:xfrm>
            <a:off x="9870532" y="6870700"/>
            <a:ext cx="2321468" cy="200055"/>
          </a:xfrm>
          <a:prstGeom prst="rect">
            <a:avLst/>
          </a:prstGeom>
          <a:solidFill>
            <a:srgbClr val="000000"/>
          </a:solidFill>
        </p:spPr>
        <p:txBody>
          <a:bodyPr wrap="none" anchor="t">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t>
            </a:r>
            <a:r>
              <a:rPr lang="en-US" sz="700" err="1">
                <a:solidFill>
                  <a:srgbClr val="FFFFFF"/>
                </a:solidFill>
              </a:rPr>
              <a:t>athor</a:t>
            </a:r>
            <a:r>
              <a:rPr lang="en-US" sz="700">
                <a:solidFill>
                  <a:srgbClr val="FFFFFF"/>
                </a:solidFill>
              </a:rPr>
              <a:t>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6" name="TextBox 5">
            <a:extLst>
              <a:ext uri="{FF2B5EF4-FFF2-40B4-BE49-F238E27FC236}">
                <a16:creationId xmlns:a16="http://schemas.microsoft.com/office/drawing/2014/main" id="{06C41BDE-C526-495B-BA33-024142C6971D}"/>
              </a:ext>
            </a:extLst>
          </p:cNvPr>
          <p:cNvSpPr txBox="1"/>
          <p:nvPr/>
        </p:nvSpPr>
        <p:spPr>
          <a:xfrm>
            <a:off x="9990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70772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67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7FD697-4752-4EC3-8426-D3FD9A486B0D}"/>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cs typeface="Calibri Light"/>
              </a:rPr>
              <a:t>Cumulus Clouds</a:t>
            </a:r>
            <a:endParaRPr lang="en-US">
              <a:solidFill>
                <a:srgbClr val="FFFFFF"/>
              </a:solidFill>
            </a:endParaRPr>
          </a:p>
        </p:txBody>
      </p:sp>
      <p:pic>
        <p:nvPicPr>
          <p:cNvPr id="3" name="Picture 3" descr="Clouds in a blue sky&#10;&#10;Description generated with very high confidence">
            <a:extLst>
              <a:ext uri="{FF2B5EF4-FFF2-40B4-BE49-F238E27FC236}">
                <a16:creationId xmlns:a16="http://schemas.microsoft.com/office/drawing/2014/main" id="{52B08DB3-559B-43D1-8966-D6EC916E9A8B}"/>
              </a:ext>
            </a:extLst>
          </p:cNvPr>
          <p:cNvPicPr>
            <a:picLocks noChangeAspect="1"/>
          </p:cNvPicPr>
          <p:nvPr/>
        </p:nvPicPr>
        <p:blipFill rotWithShape="1">
          <a:blip r:embed="rId2"/>
          <a:srcRect t="7687" r="1" b="5134"/>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3980734-802E-47A8-85F1-B2EF193691B0}"/>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a:solidFill>
                  <a:srgbClr val="FFFFFF"/>
                </a:solidFill>
                <a:latin typeface="Algerian"/>
                <a:cs typeface="Calibri"/>
              </a:rPr>
              <a:t>Cumulus clouds  look fluffy but they are made out of little drops of water. The fluffy cumulus clouds have ice crystals in them. Some of the lowest cumulus clouds are 8,000 feet. Cumulus clouds appear during fair weather</a:t>
            </a:r>
            <a:r>
              <a:rPr lang="en-US" sz="2000">
                <a:solidFill>
                  <a:srgbClr val="FFFFFF"/>
                </a:solidFill>
                <a:latin typeface="Berlin Sans FB"/>
                <a:cs typeface="Calibri"/>
              </a:rPr>
              <a:t>.</a:t>
            </a:r>
            <a:endParaRPr lang="en-US">
              <a:latin typeface="Berlin Sans FB"/>
            </a:endParaRPr>
          </a:p>
        </p:txBody>
      </p:sp>
    </p:spTree>
    <p:extLst>
      <p:ext uri="{BB962C8B-B14F-4D97-AF65-F5344CB8AC3E}">
        <p14:creationId xmlns:p14="http://schemas.microsoft.com/office/powerpoint/2010/main" val="344771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Clouds in the sky&#10;&#10;Description generated with very high confidence">
            <a:extLst>
              <a:ext uri="{FF2B5EF4-FFF2-40B4-BE49-F238E27FC236}">
                <a16:creationId xmlns:a16="http://schemas.microsoft.com/office/drawing/2014/main" id="{E0CFA2C2-F90A-4168-9B32-4CC52708790C}"/>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t="5709" b="5709"/>
          <a:stretch/>
        </p:blipFill>
        <p:spPr>
          <a:xfrm>
            <a:off x="-1" y="143784"/>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1E4347F-46B4-42A2-B09D-15A2B456B0D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Cumulonimbus Clouds</a:t>
            </a:r>
          </a:p>
        </p:txBody>
      </p:sp>
      <p:cxnSp>
        <p:nvCxnSpPr>
          <p:cNvPr id="16"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32F4F18-6883-4441-8D41-783926C259E1}"/>
              </a:ext>
            </a:extLst>
          </p:cNvPr>
          <p:cNvSpPr>
            <a:spLocks noGrp="1"/>
          </p:cNvSpPr>
          <p:nvPr>
            <p:ph type="body" sz="half" idx="2"/>
          </p:nvPr>
        </p:nvSpPr>
        <p:spPr>
          <a:xfrm>
            <a:off x="554271" y="3417573"/>
            <a:ext cx="4593021" cy="2619839"/>
          </a:xfrm>
        </p:spPr>
        <p:txBody>
          <a:bodyPr vert="horz" lIns="91440" tIns="45720" rIns="91440" bIns="45720" rtlCol="0" anchor="ctr">
            <a:normAutofit/>
          </a:bodyPr>
          <a:lstStyle/>
          <a:p>
            <a:r>
              <a:rPr lang="en-US" sz="2800">
                <a:latin typeface="Abadi Extra Light"/>
              </a:rPr>
              <a:t>Cumulonimbus Clouds are one of the tallest clouds. They are known for being thunder clouds but last under an hour but, there are nothing close as a cumulus cloud. </a:t>
            </a:r>
          </a:p>
        </p:txBody>
      </p:sp>
      <p:sp>
        <p:nvSpPr>
          <p:cNvPr id="7" name="TextBox 6">
            <a:extLst>
              <a:ext uri="{FF2B5EF4-FFF2-40B4-BE49-F238E27FC236}">
                <a16:creationId xmlns:a16="http://schemas.microsoft.com/office/drawing/2014/main" id="{D8F123D5-3748-4BD8-848E-FB21A5E7E5E8}"/>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11320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26A-C2DC-466A-A4F6-914E43DFF012}"/>
              </a:ext>
            </a:extLst>
          </p:cNvPr>
          <p:cNvSpPr>
            <a:spLocks noGrp="1"/>
          </p:cNvSpPr>
          <p:nvPr>
            <p:ph type="title"/>
          </p:nvPr>
        </p:nvSpPr>
        <p:spPr>
          <a:xfrm>
            <a:off x="655320" y="365125"/>
            <a:ext cx="5120114" cy="1692794"/>
          </a:xfrm>
        </p:spPr>
        <p:txBody>
          <a:bodyPr>
            <a:normAutofit/>
          </a:bodyPr>
          <a:lstStyle/>
          <a:p>
            <a:r>
              <a:rPr lang="en-US">
                <a:cs typeface="Calibri Light"/>
              </a:rPr>
              <a:t>Stratus Clouds</a:t>
            </a:r>
            <a:endParaRPr lang="en-US"/>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3F9D69-E70D-470C-B099-F234AB9D5F67}"/>
              </a:ext>
            </a:extLst>
          </p:cNvPr>
          <p:cNvSpPr>
            <a:spLocks noGrp="1"/>
          </p:cNvSpPr>
          <p:nvPr>
            <p:ph idx="1"/>
          </p:nvPr>
        </p:nvSpPr>
        <p:spPr>
          <a:xfrm>
            <a:off x="655321" y="2575034"/>
            <a:ext cx="5120113" cy="3462228"/>
          </a:xfrm>
        </p:spPr>
        <p:txBody>
          <a:bodyPr vert="horz" lIns="91440" tIns="45720" rIns="91440" bIns="45720" rtlCol="0" anchor="t">
            <a:normAutofit/>
          </a:bodyPr>
          <a:lstStyle/>
          <a:p>
            <a:pPr marL="0" indent="0">
              <a:buNone/>
            </a:pPr>
            <a:r>
              <a:rPr lang="en-US" sz="2400">
                <a:latin typeface="Jokerman"/>
                <a:cs typeface="Calibri"/>
              </a:rPr>
              <a:t>Stratus clouds have gloomy skies, but they are not storm clouds. They are spread out like a blanket.  It can’t make cool shapes like cumulus clouds. It’s a white cloud not dark clouds.</a:t>
            </a:r>
          </a:p>
        </p:txBody>
      </p:sp>
      <p:pic>
        <p:nvPicPr>
          <p:cNvPr id="4" name="Picture 4" descr="A tree in the sky&#10;&#10;Description generated with very high confidence">
            <a:extLst>
              <a:ext uri="{FF2B5EF4-FFF2-40B4-BE49-F238E27FC236}">
                <a16:creationId xmlns:a16="http://schemas.microsoft.com/office/drawing/2014/main" id="{50221256-1A48-4AFB-A949-08DBD7ADED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772" r="1118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A8CAD543-5542-44FB-A0C1-DDD49AD7AAAB}"/>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58465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BA2E-4FB3-4523-81A5-ACB5C6568EFB}"/>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t>Stratonimbus Clouds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E5764FA-BDCF-4583-9100-0B76828BB954}"/>
              </a:ext>
            </a:extLst>
          </p:cNvPr>
          <p:cNvSpPr>
            <a:spLocks noGrp="1"/>
          </p:cNvSpPr>
          <p:nvPr>
            <p:ph type="body" sz="half" idx="2"/>
          </p:nvPr>
        </p:nvSpPr>
        <p:spPr>
          <a:xfrm>
            <a:off x="655321" y="2575034"/>
            <a:ext cx="5120113" cy="3462228"/>
          </a:xfrm>
        </p:spPr>
        <p:txBody>
          <a:bodyPr vert="horz" lIns="91440" tIns="45720" rIns="91440" bIns="45720" rtlCol="0" anchor="t">
            <a:noAutofit/>
          </a:bodyPr>
          <a:lstStyle/>
          <a:p>
            <a:r>
              <a:rPr lang="en-US" sz="2400" b="1" err="1">
                <a:latin typeface="Aharoni"/>
                <a:cs typeface="Aharoni"/>
              </a:rPr>
              <a:t>Stratonimbus</a:t>
            </a:r>
            <a:r>
              <a:rPr lang="en-US" sz="2400" b="1">
                <a:latin typeface="Aharoni"/>
                <a:cs typeface="Aharoni"/>
              </a:rPr>
              <a:t> clouds are storm clouds. They are just like a stratus clouds but darker. They are worse than cumulonimbus clouds. They last longer than cumulonimbus clouds. The </a:t>
            </a:r>
            <a:r>
              <a:rPr lang="en-US" sz="2400" b="1" err="1">
                <a:latin typeface="Aharoni"/>
                <a:cs typeface="Aharoni"/>
              </a:rPr>
              <a:t>Stratonimbus</a:t>
            </a:r>
            <a:r>
              <a:rPr lang="en-US" sz="2400" b="1">
                <a:latin typeface="Aharoni"/>
                <a:cs typeface="Aharoni"/>
              </a:rPr>
              <a:t> Clouds are low, gray, often dark, and more  nearly uniform clouds that usually produces continuous rain, snow, or sleet and no lightning or thunder. </a:t>
            </a:r>
          </a:p>
        </p:txBody>
      </p:sp>
      <p:pic>
        <p:nvPicPr>
          <p:cNvPr id="5" name="Picture 5" descr="Clouds in the sky&#10;&#10;Description generated with very high confidence">
            <a:extLst>
              <a:ext uri="{FF2B5EF4-FFF2-40B4-BE49-F238E27FC236}">
                <a16:creationId xmlns:a16="http://schemas.microsoft.com/office/drawing/2014/main" id="{2B56631B-13E0-4A4D-9D86-3C992A67B3A0}"/>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5479" r="1547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FCA57366-5DCF-4D06-B426-DF2B09612C8B}"/>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52540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Weather and Climate</vt:lpstr>
      <vt:lpstr>Tropical Climate Zone</vt:lpstr>
      <vt:lpstr>Temperate Climate Zone</vt:lpstr>
      <vt:lpstr>Desert Climate Zone</vt:lpstr>
      <vt:lpstr>Polar Climate</vt:lpstr>
      <vt:lpstr>Cumulus Clouds</vt:lpstr>
      <vt:lpstr>Cumulonimbus Clouds</vt:lpstr>
      <vt:lpstr>Stratus Clouds</vt:lpstr>
      <vt:lpstr>Stratonimbus Clouds</vt:lpstr>
      <vt:lpstr>Hurricanes</vt:lpstr>
      <vt:lpstr>Tsunami!</vt:lpstr>
      <vt:lpstr>Thunderstorms</vt:lpstr>
      <vt:lpstr>PowerPoint Presentation</vt:lpstr>
      <vt:lpstr>PowerPoint Presentation</vt:lpstr>
      <vt:lpstr>All the extreme Weathers!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and Climate</dc:title>
  <cp:revision>20</cp:revision>
  <dcterms:modified xsi:type="dcterms:W3CDTF">2019-05-08T22:47:16Z</dcterms:modified>
</cp:coreProperties>
</file>