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8"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7A39BF5-FEC4-495D-AE3D-C86719A8FBCA}" type="slidenum">
              <a:rPr lang="en-US" altLang="en-US"/>
              <a:pPr/>
              <a:t>‹#›</a:t>
            </a:fld>
            <a:endParaRPr lang="en-US" altLang="en-US"/>
          </a:p>
        </p:txBody>
      </p:sp>
    </p:spTree>
    <p:extLst>
      <p:ext uri="{BB962C8B-B14F-4D97-AF65-F5344CB8AC3E}">
        <p14:creationId xmlns:p14="http://schemas.microsoft.com/office/powerpoint/2010/main" val="15089025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633E5-887A-4CCC-B949-2749EA26C3F3}" type="slidenum">
              <a:rPr lang="en-US" altLang="en-US"/>
              <a:pPr/>
              <a:t>2</a:t>
            </a:fld>
            <a:endParaRPr lang="en-US" alt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ltLang="en-US"/>
              <a:t>http://ginavivinetto.files.wordpress.com/2008/10/hitler.jpg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AAFA6-9DC1-49AD-9331-F551BB565D3A}" type="slidenum">
              <a:rPr lang="en-US" altLang="en-US"/>
              <a:pPr/>
              <a:t>3</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t>http://4.bp.blogspot.com/_6qOBOdiaczY/RxvuCxyH8cI/AAAAAAAAAAk/s_iGLVDJMZI/s320/Elephant%2BDonkey%2BBoxing.jpg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120FB-F46C-469B-BB52-B9B3345D241F}" type="slidenum">
              <a:rPr lang="en-US" altLang="en-US"/>
              <a:pPr/>
              <a:t>4</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ltLang="en-US"/>
              <a:t>http://www.mccordclan.com/George%20Washington%201782%20painting.jpg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B353C-DAE5-40E7-A570-F6990525799C}" type="slidenum">
              <a:rPr lang="en-US" altLang="en-US"/>
              <a:pPr/>
              <a:t>5</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a:t>http://www.register123.com/event/accounts/register123/intheloop/events/2009abatours/abraham.lincoln.jpg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5E5DB-8302-40F3-AF12-3D767E892BC7}" type="slidenum">
              <a:rPr lang="en-US" altLang="en-US"/>
              <a:pPr/>
              <a:t>6</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t>http://blog.redfin.com/orangecounty/files/2008/07/number-1-sign.jpg</a:t>
            </a:r>
          </a:p>
          <a:p>
            <a:r>
              <a:rPr lang="en-US" altLang="en-US"/>
              <a:t>http://jefftzucker.files.wordpress.com/2008/08/thought-bubble.jpg</a:t>
            </a:r>
          </a:p>
          <a:p>
            <a:r>
              <a:rPr lang="en-US" altLang="en-US"/>
              <a:t>http://www.vurbmoto.com/P2D/images/stories/20080918_suxcool/splinter.jpg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38198-D61F-423B-817A-D8BA6488A357}" type="slidenum">
              <a:rPr lang="en-US" altLang="en-US"/>
              <a:pPr/>
              <a:t>7</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http://blogs.kansascity.com/photos/uncategorized/2007/12/17/pot.jpg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81273-0AA3-4675-86A5-AFAEDEE55706}" type="slidenum">
              <a:rPr lang="en-US" altLang="en-US"/>
              <a:pPr/>
              <a:t>8</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a:t>http://www.thepeoplescube.com/images/communist_party_large.gif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A5FAA-00BC-4503-B0AC-71A6B400B694}" type="slidenum">
              <a:rPr lang="en-US" altLang="en-US"/>
              <a:pPr/>
              <a:t>9</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http://history.sandiego.edu/gen/USPics40/perot2.jpg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8791C67-92CB-4A8E-934A-C71EEDD3D4ED}" type="slidenum">
              <a:rPr lang="en-US" altLang="en-US" smtClean="0"/>
              <a:pPr/>
              <a:t>‹#›</a:t>
            </a:fld>
            <a:endParaRPr lang="en-US" alt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43A66DF-9FA7-4B5A-982A-5916ADEA5255}"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766BF98-D6F6-446B-B795-82A3239B476C}"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5D756BC-988A-4525-9998-9632CB585EBC}"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lt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248597A-5D04-4B6C-AF3A-1E449CECCA1D}" type="slidenum">
              <a:rPr lang="en-US" altLang="en-US" smtClean="0"/>
              <a:pPr/>
              <a:t>‹#›</a:t>
            </a:fld>
            <a:endParaRPr lang="en-US" alt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F0FDCDC-1383-4092-9627-13BD56C5555B}"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E7DD76E6-F05B-410B-8863-2F787B31DE14}"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5E4FA04-E173-4E4C-8BAC-E7B4B7EBA9FE}"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8819DFE-0AEF-4080-9E7E-5330F3F61BC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2C149FB-40E2-495F-8E0D-DBEA6EF52994}" type="slidenum">
              <a:rPr lang="en-US" altLang="en-US" smtClean="0"/>
              <a:pPr/>
              <a:t>‹#›</a:t>
            </a:fld>
            <a:endParaRPr lang="en-US" alt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23CE3A3-B07A-4659-9DAE-4398F64C73AB}" type="slidenum">
              <a:rPr lang="en-US" altLang="en-US" smtClean="0"/>
              <a:pPr/>
              <a:t>‹#›</a:t>
            </a:fld>
            <a:endParaRPr lang="en-US" alt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lt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2052B8B-DC9C-4549-86CA-5D62AE7ACCE5}" type="slidenum">
              <a:rPr lang="en-US" altLang="en-US" smtClean="0"/>
              <a:pPr/>
              <a:t>‹#›</a:t>
            </a:fld>
            <a:endParaRPr lang="en-US"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2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audio" Target="../media/audio8.wav"/><Relationship Id="rId4" Type="http://schemas.openxmlformats.org/officeDocument/2006/relationships/audio" Target="../media/audio7.wav"/></Relationships>
</file>

<file path=ppt/slides/_rels/slide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audio" Target="../media/audio10.wav"/></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11.wav"/><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audio" Target="../media/audio12.wav"/><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audio" Target="../media/audio16.wav"/></Relationships>
</file>

<file path=ppt/slides/_rels/slide8.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audio" Target="../media/audio18.wav"/></Relationships>
</file>

<file path=ppt/slides/_rels/slide9.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audio" Target="../media/audio2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altLang="en-US"/>
              <a:t>Ch 16 sec 1</a:t>
            </a:r>
          </a:p>
        </p:txBody>
      </p:sp>
      <p:sp>
        <p:nvSpPr>
          <p:cNvPr id="2050" name="Rectangle 2"/>
          <p:cNvSpPr>
            <a:spLocks noGrp="1" noChangeArrowheads="1"/>
          </p:cNvSpPr>
          <p:nvPr>
            <p:ph type="ctrTitle"/>
          </p:nvPr>
        </p:nvSpPr>
        <p:spPr/>
        <p:txBody>
          <a:bodyPr/>
          <a:lstStyle/>
          <a:p>
            <a:r>
              <a:rPr lang="en-US" altLang="en-US"/>
              <a:t>Development of Parties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Scale>
                                      <p:cBhvr>
                                        <p:cTn id="7"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50"/>
                                        </p:tgtEl>
                                        <p:attrNameLst>
                                          <p:attrName>ppt_x</p:attrName>
                                          <p:attrName>ppt_y</p:attrName>
                                        </p:attrNameLst>
                                      </p:cBhvr>
                                    </p:animMotion>
                                    <p:animEffect transition="in" filter="fade">
                                      <p:cBhvr>
                                        <p:cTn id="9" dur="10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Scale>
                                      <p:cBhvr>
                                        <p:cTn id="14" dur="1000" decel="50000" fill="hold">
                                          <p:stCondLst>
                                            <p:cond delay="0"/>
                                          </p:stCondLst>
                                        </p:cTn>
                                        <p:tgtEl>
                                          <p:spTgt spid="205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051">
                                            <p:txEl>
                                              <p:pRg st="0" end="0"/>
                                            </p:txEl>
                                          </p:spTgt>
                                        </p:tgtEl>
                                        <p:attrNameLst>
                                          <p:attrName>ppt_x</p:attrName>
                                          <p:attrName>ppt_y</p:attrName>
                                        </p:attrNameLst>
                                      </p:cBhvr>
                                    </p:animMotion>
                                    <p:animEffect transition="in" filter="fade">
                                      <p:cBhvr>
                                        <p:cTn id="16" dur="1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III.  The Role of Minor Parties</a:t>
            </a:r>
          </a:p>
        </p:txBody>
      </p:sp>
      <p:sp>
        <p:nvSpPr>
          <p:cNvPr id="12291" name="Rectangle 3"/>
          <p:cNvSpPr>
            <a:spLocks noGrp="1" noChangeArrowheads="1"/>
          </p:cNvSpPr>
          <p:nvPr>
            <p:ph idx="1"/>
          </p:nvPr>
        </p:nvSpPr>
        <p:spPr>
          <a:xfrm>
            <a:off x="0" y="1600200"/>
            <a:ext cx="5181600" cy="4525963"/>
          </a:xfrm>
        </p:spPr>
        <p:txBody>
          <a:bodyPr>
            <a:normAutofit lnSpcReduction="10000"/>
          </a:bodyPr>
          <a:lstStyle/>
          <a:p>
            <a:pPr>
              <a:buFontTx/>
              <a:buAutoNum type="alphaUcPeriod" startAt="7"/>
            </a:pPr>
            <a:r>
              <a:rPr lang="en-US" altLang="en-US" sz="2800"/>
              <a:t>There are several obstacles to the success of third parties.  They may not be able to get on the ballot, they don’t have the financial resources of the major parties, they appeal to a smaller group of people, and most of the districts are single-member.</a:t>
            </a:r>
          </a:p>
        </p:txBody>
      </p:sp>
      <p:pic>
        <p:nvPicPr>
          <p:cNvPr id="12293" name="Picture 5" descr="RICH+GU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828800"/>
            <a:ext cx="3825875"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229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22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emperedball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animEffect transition="in" filter="wipe(down)">
                                      <p:cBhvr>
                                        <p:cTn id="15" dur="580">
                                          <p:stCondLst>
                                            <p:cond delay="0"/>
                                          </p:stCondLst>
                                        </p:cTn>
                                        <p:tgtEl>
                                          <p:spTgt spid="12293"/>
                                        </p:tgtEl>
                                      </p:cBhvr>
                                    </p:animEffect>
                                    <p:anim calcmode="lin" valueType="num">
                                      <p:cBhvr>
                                        <p:cTn id="16" dur="1822"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229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229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2293"/>
                                        </p:tgtEl>
                                        <p:attrNameLst>
                                          <p:attrName>ppt_y</p:attrName>
                                        </p:attrNameLst>
                                      </p:cBhvr>
                                      <p:tavLst>
                                        <p:tav tm="0" fmla="#ppt_y-sin(pi*$)/81">
                                          <p:val>
                                            <p:fltVal val="0"/>
                                          </p:val>
                                        </p:tav>
                                        <p:tav tm="100000">
                                          <p:val>
                                            <p:fltVal val="1"/>
                                          </p:val>
                                        </p:tav>
                                      </p:tavLst>
                                    </p:anim>
                                    <p:animScale>
                                      <p:cBhvr>
                                        <p:cTn id="21" dur="26">
                                          <p:stCondLst>
                                            <p:cond delay="650"/>
                                          </p:stCondLst>
                                        </p:cTn>
                                        <p:tgtEl>
                                          <p:spTgt spid="12293"/>
                                        </p:tgtEl>
                                      </p:cBhvr>
                                      <p:to x="100000" y="60000"/>
                                    </p:animScale>
                                    <p:animScale>
                                      <p:cBhvr>
                                        <p:cTn id="22" dur="166" decel="50000">
                                          <p:stCondLst>
                                            <p:cond delay="676"/>
                                          </p:stCondLst>
                                        </p:cTn>
                                        <p:tgtEl>
                                          <p:spTgt spid="12293"/>
                                        </p:tgtEl>
                                      </p:cBhvr>
                                      <p:to x="100000" y="100000"/>
                                    </p:animScale>
                                    <p:animScale>
                                      <p:cBhvr>
                                        <p:cTn id="23" dur="26">
                                          <p:stCondLst>
                                            <p:cond delay="1312"/>
                                          </p:stCondLst>
                                        </p:cTn>
                                        <p:tgtEl>
                                          <p:spTgt spid="12293"/>
                                        </p:tgtEl>
                                      </p:cBhvr>
                                      <p:to x="100000" y="80000"/>
                                    </p:animScale>
                                    <p:animScale>
                                      <p:cBhvr>
                                        <p:cTn id="24" dur="166" decel="50000">
                                          <p:stCondLst>
                                            <p:cond delay="1338"/>
                                          </p:stCondLst>
                                        </p:cTn>
                                        <p:tgtEl>
                                          <p:spTgt spid="12293"/>
                                        </p:tgtEl>
                                      </p:cBhvr>
                                      <p:to x="100000" y="100000"/>
                                    </p:animScale>
                                    <p:animScale>
                                      <p:cBhvr>
                                        <p:cTn id="25" dur="26">
                                          <p:stCondLst>
                                            <p:cond delay="1642"/>
                                          </p:stCondLst>
                                        </p:cTn>
                                        <p:tgtEl>
                                          <p:spTgt spid="12293"/>
                                        </p:tgtEl>
                                      </p:cBhvr>
                                      <p:to x="100000" y="90000"/>
                                    </p:animScale>
                                    <p:animScale>
                                      <p:cBhvr>
                                        <p:cTn id="26" dur="166" decel="50000">
                                          <p:stCondLst>
                                            <p:cond delay="1668"/>
                                          </p:stCondLst>
                                        </p:cTn>
                                        <p:tgtEl>
                                          <p:spTgt spid="12293"/>
                                        </p:tgtEl>
                                      </p:cBhvr>
                                      <p:to x="100000" y="100000"/>
                                    </p:animScale>
                                    <p:animScale>
                                      <p:cBhvr>
                                        <p:cTn id="27" dur="26">
                                          <p:stCondLst>
                                            <p:cond delay="1808"/>
                                          </p:stCondLst>
                                        </p:cTn>
                                        <p:tgtEl>
                                          <p:spTgt spid="12293"/>
                                        </p:tgtEl>
                                      </p:cBhvr>
                                      <p:to x="100000" y="95000"/>
                                    </p:animScale>
                                    <p:animScale>
                                      <p:cBhvr>
                                        <p:cTn id="28" dur="166" decel="50000">
                                          <p:stCondLst>
                                            <p:cond delay="1834"/>
                                          </p:stCondLst>
                                        </p:cTn>
                                        <p:tgtEl>
                                          <p:spTgt spid="12293"/>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cellophan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notebooks</a:t>
            </a:r>
            <a:endParaRPr lang="en-US" dirty="0"/>
          </a:p>
        </p:txBody>
      </p:sp>
      <p:sp>
        <p:nvSpPr>
          <p:cNvPr id="3" name="Content Placeholder 2"/>
          <p:cNvSpPr>
            <a:spLocks noGrp="1"/>
          </p:cNvSpPr>
          <p:nvPr>
            <p:ph idx="1"/>
          </p:nvPr>
        </p:nvSpPr>
        <p:spPr/>
        <p:txBody>
          <a:bodyPr/>
          <a:lstStyle/>
          <a:p>
            <a:r>
              <a:rPr lang="en-US" dirty="0" smtClean="0"/>
              <a:t>Do you think the two-party system is better for democracy, or is a multi-party system more effective?  Explain your answer, half-page.</a:t>
            </a:r>
            <a:endParaRPr lang="en-US" dirty="0"/>
          </a:p>
        </p:txBody>
      </p:sp>
    </p:spTree>
    <p:extLst>
      <p:ext uri="{BB962C8B-B14F-4D97-AF65-F5344CB8AC3E}">
        <p14:creationId xmlns:p14="http://schemas.microsoft.com/office/powerpoint/2010/main" val="381830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I.  Parties and Party Systems</a:t>
            </a:r>
          </a:p>
        </p:txBody>
      </p:sp>
      <p:sp>
        <p:nvSpPr>
          <p:cNvPr id="3075" name="Rectangle 3"/>
          <p:cNvSpPr>
            <a:spLocks noGrp="1" noChangeArrowheads="1"/>
          </p:cNvSpPr>
          <p:nvPr>
            <p:ph idx="1"/>
          </p:nvPr>
        </p:nvSpPr>
        <p:spPr>
          <a:xfrm>
            <a:off x="457200" y="1600200"/>
            <a:ext cx="5791200" cy="4525963"/>
          </a:xfrm>
        </p:spPr>
        <p:txBody>
          <a:bodyPr>
            <a:normAutofit/>
          </a:bodyPr>
          <a:lstStyle/>
          <a:p>
            <a:pPr>
              <a:lnSpc>
                <a:spcPct val="90000"/>
              </a:lnSpc>
            </a:pPr>
            <a:r>
              <a:rPr lang="en-US" altLang="en-US" sz="2800"/>
              <a:t>A political party is a group of people with broad common interests who organize to win elections and to control and influence governments and their policies.</a:t>
            </a:r>
          </a:p>
          <a:p>
            <a:pPr>
              <a:lnSpc>
                <a:spcPct val="90000"/>
              </a:lnSpc>
            </a:pPr>
            <a:r>
              <a:rPr lang="en-US" altLang="en-US" sz="2800"/>
              <a:t>In a one-party system, the party, in effect, is the government.  Such one-party systems are usually found in authoritarian governments.  </a:t>
            </a:r>
          </a:p>
        </p:txBody>
      </p:sp>
      <p:pic>
        <p:nvPicPr>
          <p:cNvPr id="3077" name="Picture 5" descr="hitl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905000"/>
            <a:ext cx="2857500"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ppt_w*0.05"/>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anim calcmode="lin" valueType="num">
                                      <p:cBhvr>
                                        <p:cTn id="9" dur="500" fill="hold"/>
                                        <p:tgtEl>
                                          <p:spTgt spid="3074"/>
                                        </p:tgtEl>
                                        <p:attrNameLst>
                                          <p:attrName>ppt_x</p:attrName>
                                        </p:attrNameLst>
                                      </p:cBhvr>
                                      <p:tavLst>
                                        <p:tav tm="0">
                                          <p:val>
                                            <p:strVal val="#ppt_x-.2"/>
                                          </p:val>
                                        </p:tav>
                                        <p:tav tm="100000">
                                          <p:val>
                                            <p:strVal val="#ppt_x"/>
                                          </p:val>
                                        </p:tav>
                                      </p:tavLst>
                                    </p:anim>
                                    <p:anim calcmode="lin" valueType="num">
                                      <p:cBhvr>
                                        <p:cTn id="10" dur="500" fill="hold"/>
                                        <p:tgtEl>
                                          <p:spTgt spid="3074"/>
                                        </p:tgtEl>
                                        <p:attrNameLst>
                                          <p:attrName>ppt_y</p:attrName>
                                        </p:attrNameLst>
                                      </p:cBhvr>
                                      <p:tavLst>
                                        <p:tav tm="0">
                                          <p:val>
                                            <p:strVal val="#ppt_y"/>
                                          </p:val>
                                        </p:tav>
                                        <p:tav tm="100000">
                                          <p:val>
                                            <p:strVal val="#ppt_y"/>
                                          </p:val>
                                        </p:tav>
                                      </p:tavLst>
                                    </p:anim>
                                    <p:animEffect transition="in" filter="fade">
                                      <p:cBhvr>
                                        <p:cTn id="11" dur="500"/>
                                        <p:tgtEl>
                                          <p:spTgt spid="3074"/>
                                        </p:tgtEl>
                                      </p:cBhvr>
                                    </p:animEffect>
                                  </p:childTnLst>
                                  <p:subTnLst>
                                    <p:audio>
                                      <p:cMediaNode>
                                        <p:cTn display="0" masterRel="sameClick">
                                          <p:stCondLst>
                                            <p:cond evt="begin" delay="0">
                                              <p:tn val="5"/>
                                            </p:cond>
                                          </p:stCondLst>
                                          <p:endCondLst>
                                            <p:cond evt="onStopAudio" delay="0">
                                              <p:tgtEl>
                                                <p:sldTgt/>
                                              </p:tgtEl>
                                            </p:cond>
                                          </p:endCondLst>
                                        </p:cTn>
                                        <p:tgtEl>
                                          <p:sndTgt r:embed="rId3" name="thisisspart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075">
                                            <p:txEl>
                                              <p:pRg st="0" end="0"/>
                                            </p:txEl>
                                          </p:spTgt>
                                        </p:tgtEl>
                                        <p:attrNameLst>
                                          <p:attrName>style.visibility</p:attrName>
                                        </p:attrNameLst>
                                      </p:cBhvr>
                                      <p:to>
                                        <p:strVal val="visible"/>
                                      </p:to>
                                    </p:set>
                                    <p:anim calcmode="lin" valueType="num">
                                      <p:cBhvr>
                                        <p:cTn id="16" dur="500" fill="hold"/>
                                        <p:tgtEl>
                                          <p:spTgt spid="307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07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07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075">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4" name="clearsupnothin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075">
                                            <p:txEl>
                                              <p:pRg st="1" end="1"/>
                                            </p:txEl>
                                          </p:spTgt>
                                        </p:tgtEl>
                                        <p:attrNameLst>
                                          <p:attrName>style.visibility</p:attrName>
                                        </p:attrNameLst>
                                      </p:cBhvr>
                                      <p:to>
                                        <p:strVal val="visible"/>
                                      </p:to>
                                    </p:set>
                                    <p:anim calcmode="lin" valueType="num">
                                      <p:cBhvr>
                                        <p:cTn id="25" dur="500" fill="hold"/>
                                        <p:tgtEl>
                                          <p:spTgt spid="3075">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075">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075">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075">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075">
                                            <p:txEl>
                                              <p:pRg st="1" end="1"/>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clearsupnothing.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3077"/>
                                        </p:tgtEl>
                                        <p:attrNameLst>
                                          <p:attrName>style.visibility</p:attrName>
                                        </p:attrNameLst>
                                      </p:cBhvr>
                                      <p:to>
                                        <p:strVal val="visible"/>
                                      </p:to>
                                    </p:set>
                                    <p:animEffect transition="in" filter="fade">
                                      <p:cBhvr>
                                        <p:cTn id="34" dur="770" decel="100000"/>
                                        <p:tgtEl>
                                          <p:spTgt spid="3077"/>
                                        </p:tgtEl>
                                      </p:cBhvr>
                                    </p:animEffect>
                                    <p:animScale>
                                      <p:cBhvr>
                                        <p:cTn id="35" dur="770" decel="100000"/>
                                        <p:tgtEl>
                                          <p:spTgt spid="3077"/>
                                        </p:tgtEl>
                                      </p:cBhvr>
                                      <p:from x="10000" y="10000"/>
                                      <p:to x="200000" y="450000"/>
                                    </p:animScale>
                                    <p:animScale>
                                      <p:cBhvr>
                                        <p:cTn id="36" dur="1230" accel="100000" fill="hold">
                                          <p:stCondLst>
                                            <p:cond delay="770"/>
                                          </p:stCondLst>
                                        </p:cTn>
                                        <p:tgtEl>
                                          <p:spTgt spid="3077"/>
                                        </p:tgtEl>
                                      </p:cBhvr>
                                      <p:from x="200000" y="450000"/>
                                      <p:to x="100000" y="100000"/>
                                    </p:animScale>
                                    <p:set>
                                      <p:cBhvr>
                                        <p:cTn id="37" dur="770" fill="hold"/>
                                        <p:tgtEl>
                                          <p:spTgt spid="3077"/>
                                        </p:tgtEl>
                                        <p:attrNameLst>
                                          <p:attrName>ppt_x</p:attrName>
                                        </p:attrNameLst>
                                      </p:cBhvr>
                                      <p:to>
                                        <p:strVal val="(0.5)"/>
                                      </p:to>
                                    </p:set>
                                    <p:anim from="(0.5)" to="(#ppt_x)" calcmode="lin" valueType="num">
                                      <p:cBhvr>
                                        <p:cTn id="38" dur="1230" accel="100000" fill="hold">
                                          <p:stCondLst>
                                            <p:cond delay="770"/>
                                          </p:stCondLst>
                                        </p:cTn>
                                        <p:tgtEl>
                                          <p:spTgt spid="3077"/>
                                        </p:tgtEl>
                                        <p:attrNameLst>
                                          <p:attrName>ppt_x</p:attrName>
                                        </p:attrNameLst>
                                      </p:cBhvr>
                                    </p:anim>
                                    <p:set>
                                      <p:cBhvr>
                                        <p:cTn id="39" dur="770" fill="hold"/>
                                        <p:tgtEl>
                                          <p:spTgt spid="3077"/>
                                        </p:tgtEl>
                                        <p:attrNameLst>
                                          <p:attrName>ppt_y</p:attrName>
                                        </p:attrNameLst>
                                      </p:cBhvr>
                                      <p:to>
                                        <p:strVal val="(#ppt_y+0.4)"/>
                                      </p:to>
                                    </p:set>
                                    <p:anim from="(#ppt_y+0.4)" to="(#ppt_y)" calcmode="lin" valueType="num">
                                      <p:cBhvr>
                                        <p:cTn id="40" dur="1230" accel="100000" fill="hold">
                                          <p:stCondLst>
                                            <p:cond delay="770"/>
                                          </p:stCondLst>
                                        </p:cTn>
                                        <p:tgtEl>
                                          <p:spTgt spid="3077"/>
                                        </p:tgtEl>
                                        <p:attrNameLst>
                                          <p:attrName>ppt_y</p:attrName>
                                        </p:attrNameLst>
                                      </p:cBhvr>
                                    </p:anim>
                                  </p:childTnLst>
                                  <p:subTnLst>
                                    <p:audio>
                                      <p:cMediaNode>
                                        <p:cTn display="0" masterRel="sameClick">
                                          <p:stCondLst>
                                            <p:cond evt="begin" delay="0">
                                              <p:tn val="32"/>
                                            </p:cond>
                                          </p:stCondLst>
                                          <p:endCondLst>
                                            <p:cond evt="onStopAudio" delay="0">
                                              <p:tgtEl>
                                                <p:sldTgt/>
                                              </p:tgtEl>
                                            </p:cond>
                                          </p:endCondLst>
                                        </p:cTn>
                                        <p:tgtEl>
                                          <p:sndTgt r:embed="rId5" name="axe-evi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I.  Parties and Party Systems</a:t>
            </a:r>
          </a:p>
        </p:txBody>
      </p:sp>
      <p:sp>
        <p:nvSpPr>
          <p:cNvPr id="4099" name="Rectangle 3"/>
          <p:cNvSpPr>
            <a:spLocks noGrp="1" noChangeArrowheads="1"/>
          </p:cNvSpPr>
          <p:nvPr>
            <p:ph idx="1"/>
          </p:nvPr>
        </p:nvSpPr>
        <p:spPr>
          <a:xfrm>
            <a:off x="457200" y="1600200"/>
            <a:ext cx="5181600" cy="4525963"/>
          </a:xfrm>
        </p:spPr>
        <p:txBody>
          <a:bodyPr>
            <a:normAutofit fontScale="92500"/>
          </a:bodyPr>
          <a:lstStyle/>
          <a:p>
            <a:pPr>
              <a:buFontTx/>
              <a:buAutoNum type="alphaUcPeriod" startAt="3"/>
            </a:pPr>
            <a:r>
              <a:rPr lang="en-US" altLang="en-US" sz="2800"/>
              <a:t>In nations with a multi-party system, several political parties compete to control the government, and must often form coalitions to do so.</a:t>
            </a:r>
          </a:p>
          <a:p>
            <a:pPr>
              <a:buFontTx/>
              <a:buAutoNum type="alphaUcPeriod" startAt="3"/>
            </a:pPr>
            <a:r>
              <a:rPr lang="en-US" altLang="en-US" sz="2800"/>
              <a:t>In the dozen nations with a two-party system, two major political parties dominate the government.</a:t>
            </a:r>
          </a:p>
        </p:txBody>
      </p:sp>
      <p:pic>
        <p:nvPicPr>
          <p:cNvPr id="4101" name="Picture 5" descr="Elephant+Donkey+Box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057400"/>
            <a:ext cx="3368675"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anim calcmode="lin" valueType="num">
                                      <p:cBhvr>
                                        <p:cTn id="8" dur="2000" fill="hold"/>
                                        <p:tgtEl>
                                          <p:spTgt spid="409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099">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messagedestruct.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2000"/>
                                        <p:tgtEl>
                                          <p:spTgt spid="4099">
                                            <p:txEl>
                                              <p:pRg st="1" end="1"/>
                                            </p:txEl>
                                          </p:spTgt>
                                        </p:tgtEl>
                                      </p:cBhvr>
                                    </p:animEffect>
                                    <p:anim calcmode="lin" valueType="num">
                                      <p:cBhvr>
                                        <p:cTn id="16" dur="2000" fill="hold"/>
                                        <p:tgtEl>
                                          <p:spTgt spid="4099">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4099">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4099">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
                                            </p:cond>
                                          </p:stCondLst>
                                          <p:endCondLst>
                                            <p:cond evt="onStopAudio" delay="0">
                                              <p:tgtEl>
                                                <p:sldTgt/>
                                              </p:tgtEl>
                                            </p:cond>
                                          </p:endCondLst>
                                        </p:cTn>
                                        <p:tgtEl>
                                          <p:sndTgt r:embed="rId3" name="messagedestruc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fade">
                                      <p:cBhvr>
                                        <p:cTn id="23" dur="1000"/>
                                        <p:tgtEl>
                                          <p:spTgt spid="4101"/>
                                        </p:tgtEl>
                                      </p:cBhvr>
                                    </p:animEffect>
                                    <p:anim calcmode="lin" valueType="num">
                                      <p:cBhvr>
                                        <p:cTn id="24" dur="1000" fill="hold"/>
                                        <p:tgtEl>
                                          <p:spTgt spid="4101"/>
                                        </p:tgtEl>
                                        <p:attrNameLst>
                                          <p:attrName>ppt_x</p:attrName>
                                        </p:attrNameLst>
                                      </p:cBhvr>
                                      <p:tavLst>
                                        <p:tav tm="0">
                                          <p:val>
                                            <p:strVal val="#ppt_x"/>
                                          </p:val>
                                        </p:tav>
                                        <p:tav tm="100000">
                                          <p:val>
                                            <p:strVal val="#ppt_x"/>
                                          </p:val>
                                        </p:tav>
                                      </p:tavLst>
                                    </p:anim>
                                    <p:anim calcmode="lin" valueType="num">
                                      <p:cBhvr>
                                        <p:cTn id="25" dur="900" decel="100000" fill="hold"/>
                                        <p:tgtEl>
                                          <p:spTgt spid="410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0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bigbone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altLang="en-US"/>
              <a:t>II.  Growth of American Parties</a:t>
            </a:r>
          </a:p>
        </p:txBody>
      </p:sp>
      <p:sp>
        <p:nvSpPr>
          <p:cNvPr id="6147" name="Rectangle 3"/>
          <p:cNvSpPr>
            <a:spLocks noGrp="1" noChangeArrowheads="1"/>
          </p:cNvSpPr>
          <p:nvPr>
            <p:ph idx="1"/>
          </p:nvPr>
        </p:nvSpPr>
        <p:spPr>
          <a:xfrm>
            <a:off x="0" y="1600200"/>
            <a:ext cx="5791200" cy="4525963"/>
          </a:xfrm>
        </p:spPr>
        <p:txBody>
          <a:bodyPr/>
          <a:lstStyle/>
          <a:p>
            <a:r>
              <a:rPr lang="en-US" altLang="en-US" sz="2800"/>
              <a:t>Although many of the Founders distrusted political factions, by the end of Washington’s second term two political parties had formed.</a:t>
            </a:r>
          </a:p>
          <a:p>
            <a:r>
              <a:rPr lang="en-US" altLang="en-US" sz="2800"/>
              <a:t>The two-party system in the United States changed as political parties appeared and declined.</a:t>
            </a:r>
          </a:p>
        </p:txBody>
      </p:sp>
      <p:pic>
        <p:nvPicPr>
          <p:cNvPr id="6150" name="Picture 6" descr="George%20Washington%201782%20pain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209800"/>
            <a:ext cx="3368675"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style.rotation</p:attrName>
                                        </p:attrNameLst>
                                      </p:cBhvr>
                                      <p:tavLst>
                                        <p:tav tm="0">
                                          <p:val>
                                            <p:fltVal val="720"/>
                                          </p:val>
                                        </p:tav>
                                        <p:tav tm="100000">
                                          <p:val>
                                            <p:fltVal val="0"/>
                                          </p:val>
                                        </p:tav>
                                      </p:tavLst>
                                    </p:anim>
                                    <p:anim calcmode="lin" valueType="num">
                                      <p:cBhvr>
                                        <p:cTn id="9" dur="2000" fill="hold"/>
                                        <p:tgtEl>
                                          <p:spTgt spid="6146"/>
                                        </p:tgtEl>
                                        <p:attrNameLst>
                                          <p:attrName>ppt_h</p:attrName>
                                        </p:attrNameLst>
                                      </p:cBhvr>
                                      <p:tavLst>
                                        <p:tav tm="0">
                                          <p:val>
                                            <p:fltVal val="0"/>
                                          </p:val>
                                        </p:tav>
                                        <p:tav tm="100000">
                                          <p:val>
                                            <p:strVal val="#ppt_h"/>
                                          </p:val>
                                        </p:tav>
                                      </p:tavLst>
                                    </p:anim>
                                    <p:anim calcmode="lin" valueType="num">
                                      <p:cBhvr>
                                        <p:cTn id="10" dur="2000" fill="hold"/>
                                        <p:tgtEl>
                                          <p:spTgt spid="614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commotio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2000"/>
                                        <p:tgtEl>
                                          <p:spTgt spid="6147">
                                            <p:txEl>
                                              <p:pRg st="0" end="0"/>
                                            </p:txEl>
                                          </p:spTgt>
                                        </p:tgtEl>
                                      </p:cBhvr>
                                    </p:animEffect>
                                    <p:anim calcmode="lin" valueType="num">
                                      <p:cBhvr>
                                        <p:cTn id="16" dur="2000" fill="hold"/>
                                        <p:tgtEl>
                                          <p:spTgt spid="6147">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6147">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
                                            </p:cond>
                                          </p:stCondLst>
                                          <p:endCondLst>
                                            <p:cond evt="onStopAudio" delay="0">
                                              <p:tgtEl>
                                                <p:sldTgt/>
                                              </p:tgtEl>
                                            </p:cond>
                                          </p:endCondLst>
                                        </p:cTn>
                                        <p:tgtEl>
                                          <p:sndTgt r:embed="rId4" name="100moron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fade">
                                      <p:cBhvr>
                                        <p:cTn id="23" dur="800" decel="100000"/>
                                        <p:tgtEl>
                                          <p:spTgt spid="6150"/>
                                        </p:tgtEl>
                                      </p:cBhvr>
                                    </p:animEffect>
                                    <p:anim calcmode="lin" valueType="num">
                                      <p:cBhvr>
                                        <p:cTn id="24" dur="800" decel="100000" fill="hold"/>
                                        <p:tgtEl>
                                          <p:spTgt spid="6150"/>
                                        </p:tgtEl>
                                        <p:attrNameLst>
                                          <p:attrName>style.rotation</p:attrName>
                                        </p:attrNameLst>
                                      </p:cBhvr>
                                      <p:tavLst>
                                        <p:tav tm="0">
                                          <p:val>
                                            <p:fltVal val="-90"/>
                                          </p:val>
                                        </p:tav>
                                        <p:tav tm="100000">
                                          <p:val>
                                            <p:fltVal val="0"/>
                                          </p:val>
                                        </p:tav>
                                      </p:tavLst>
                                    </p:anim>
                                    <p:anim calcmode="lin" valueType="num">
                                      <p:cBhvr>
                                        <p:cTn id="25" dur="800" decel="100000" fill="hold"/>
                                        <p:tgtEl>
                                          <p:spTgt spid="6150"/>
                                        </p:tgtEl>
                                        <p:attrNameLst>
                                          <p:attrName>ppt_x</p:attrName>
                                        </p:attrNameLst>
                                      </p:cBhvr>
                                      <p:tavLst>
                                        <p:tav tm="0">
                                          <p:val>
                                            <p:strVal val="#ppt_x+0.4"/>
                                          </p:val>
                                        </p:tav>
                                        <p:tav tm="100000">
                                          <p:val>
                                            <p:strVal val="#ppt_x-0.05"/>
                                          </p:val>
                                        </p:tav>
                                      </p:tavLst>
                                    </p:anim>
                                    <p:anim calcmode="lin" valueType="num">
                                      <p:cBhvr>
                                        <p:cTn id="26" dur="800" decel="100000" fill="hold"/>
                                        <p:tgtEl>
                                          <p:spTgt spid="615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15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15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gonnagetnasty.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6147">
                                            <p:txEl>
                                              <p:pRg st="1" end="1"/>
                                            </p:txEl>
                                          </p:spTgt>
                                        </p:tgtEl>
                                        <p:attrNameLst>
                                          <p:attrName>style.visibility</p:attrName>
                                        </p:attrNameLst>
                                      </p:cBhvr>
                                      <p:to>
                                        <p:strVal val="visible"/>
                                      </p:to>
                                    </p:set>
                                    <p:animEffect transition="in" filter="fade">
                                      <p:cBhvr>
                                        <p:cTn id="33" dur="2000"/>
                                        <p:tgtEl>
                                          <p:spTgt spid="6147">
                                            <p:txEl>
                                              <p:pRg st="1" end="1"/>
                                            </p:txEl>
                                          </p:spTgt>
                                        </p:tgtEl>
                                      </p:cBhvr>
                                    </p:animEffect>
                                    <p:anim calcmode="lin" valueType="num">
                                      <p:cBhvr>
                                        <p:cTn id="34" dur="2000" fill="hold"/>
                                        <p:tgtEl>
                                          <p:spTgt spid="6147">
                                            <p:txEl>
                                              <p:pRg st="1" end="1"/>
                                            </p:txEl>
                                          </p:spTgt>
                                        </p:tgtEl>
                                        <p:attrNameLst>
                                          <p:attrName>style.rotation</p:attrName>
                                        </p:attrNameLst>
                                      </p:cBhvr>
                                      <p:tavLst>
                                        <p:tav tm="0">
                                          <p:val>
                                            <p:fltVal val="720"/>
                                          </p:val>
                                        </p:tav>
                                        <p:tav tm="100000">
                                          <p:val>
                                            <p:fltVal val="0"/>
                                          </p:val>
                                        </p:tav>
                                      </p:tavLst>
                                    </p:anim>
                                    <p:anim calcmode="lin" valueType="num">
                                      <p:cBhvr>
                                        <p:cTn id="35" dur="2000" fill="hold"/>
                                        <p:tgtEl>
                                          <p:spTgt spid="6147">
                                            <p:txEl>
                                              <p:pRg st="1" end="1"/>
                                            </p:txEl>
                                          </p:spTgt>
                                        </p:tgtEl>
                                        <p:attrNameLst>
                                          <p:attrName>ppt_h</p:attrName>
                                        </p:attrNameLst>
                                      </p:cBhvr>
                                      <p:tavLst>
                                        <p:tav tm="0">
                                          <p:val>
                                            <p:fltVal val="0"/>
                                          </p:val>
                                        </p:tav>
                                        <p:tav tm="100000">
                                          <p:val>
                                            <p:strVal val="#ppt_h"/>
                                          </p:val>
                                        </p:tav>
                                      </p:tavLst>
                                    </p:anim>
                                    <p:anim calcmode="lin" valueType="num">
                                      <p:cBhvr>
                                        <p:cTn id="36" dur="2000" fill="hold"/>
                                        <p:tgtEl>
                                          <p:spTgt spid="6147">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1"/>
                                            </p:cond>
                                          </p:stCondLst>
                                          <p:endCondLst>
                                            <p:cond evt="onStopAudio" delay="0">
                                              <p:tgtEl>
                                                <p:sldTgt/>
                                              </p:tgtEl>
                                            </p:cond>
                                          </p:endCondLst>
                                        </p:cTn>
                                        <p:tgtEl>
                                          <p:sndTgt r:embed="rId4" name="100moro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altLang="en-US"/>
              <a:t>II.  Growth of American Parties</a:t>
            </a:r>
          </a:p>
        </p:txBody>
      </p:sp>
      <p:sp>
        <p:nvSpPr>
          <p:cNvPr id="7171" name="Rectangle 3"/>
          <p:cNvSpPr>
            <a:spLocks noGrp="1" noChangeArrowheads="1"/>
          </p:cNvSpPr>
          <p:nvPr>
            <p:ph idx="1"/>
          </p:nvPr>
        </p:nvSpPr>
        <p:spPr>
          <a:xfrm>
            <a:off x="0" y="1600200"/>
            <a:ext cx="5638800" cy="4876800"/>
          </a:xfrm>
        </p:spPr>
        <p:txBody>
          <a:bodyPr>
            <a:normAutofit/>
          </a:bodyPr>
          <a:lstStyle/>
          <a:p>
            <a:pPr>
              <a:buFontTx/>
              <a:buAutoNum type="alphaUcPeriod" startAt="3"/>
            </a:pPr>
            <a:r>
              <a:rPr lang="en-US" altLang="en-US" sz="2800"/>
              <a:t>On the eve of the Civil War, the Republican Party was formed; after the war it dominated the national scene with the Democrats the minority party.</a:t>
            </a:r>
          </a:p>
          <a:p>
            <a:pPr>
              <a:buFontTx/>
              <a:buAutoNum type="alphaUcPeriod" startAt="3"/>
            </a:pPr>
            <a:r>
              <a:rPr lang="en-US" altLang="en-US" sz="2800"/>
              <a:t>During the Great Depression, the Democratic Party gained power and remained the majority party for most of the next 50 years.</a:t>
            </a:r>
          </a:p>
        </p:txBody>
      </p:sp>
      <p:pic>
        <p:nvPicPr>
          <p:cNvPr id="7173" name="Picture 5" descr="abrah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905000"/>
            <a:ext cx="3392488"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Scale>
                                      <p:cBhvr>
                                        <p:cTn id="7" dur="1000" decel="50000" fill="hold">
                                          <p:stCondLst>
                                            <p:cond delay="0"/>
                                          </p:stCondLst>
                                        </p:cTn>
                                        <p:tgtEl>
                                          <p:spTgt spid="71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1">
                                            <p:txEl>
                                              <p:pRg st="0" end="0"/>
                                            </p:txEl>
                                          </p:spTgt>
                                        </p:tgtEl>
                                        <p:attrNameLst>
                                          <p:attrName>ppt_x</p:attrName>
                                          <p:attrName>ppt_y</p:attrName>
                                        </p:attrNameLst>
                                      </p:cBhvr>
                                    </p:animMotion>
                                    <p:animEffect transition="in" filter="fade">
                                      <p:cBhvr>
                                        <p:cTn id="9" dur="1000"/>
                                        <p:tgtEl>
                                          <p:spTgt spid="71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owersRweak.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fade">
                                      <p:cBhvr>
                                        <p:cTn id="14" dur="1000"/>
                                        <p:tgtEl>
                                          <p:spTgt spid="7173"/>
                                        </p:tgtEl>
                                      </p:cBhvr>
                                    </p:animEffect>
                                    <p:anim calcmode="lin" valueType="num">
                                      <p:cBhvr>
                                        <p:cTn id="15" dur="1000" fill="hold"/>
                                        <p:tgtEl>
                                          <p:spTgt spid="7173"/>
                                        </p:tgtEl>
                                        <p:attrNameLst>
                                          <p:attrName>ppt_x</p:attrName>
                                        </p:attrNameLst>
                                      </p:cBhvr>
                                      <p:tavLst>
                                        <p:tav tm="0">
                                          <p:val>
                                            <p:strVal val="#ppt_x"/>
                                          </p:val>
                                        </p:tav>
                                        <p:tav tm="100000">
                                          <p:val>
                                            <p:strVal val="#ppt_x"/>
                                          </p:val>
                                        </p:tav>
                                      </p:tavLst>
                                    </p:anim>
                                    <p:anim calcmode="lin" valueType="num">
                                      <p:cBhvr>
                                        <p:cTn id="16" dur="900" decel="100000" fill="hold"/>
                                        <p:tgtEl>
                                          <p:spTgt spid="717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17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stepoff.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7171">
                                            <p:txEl>
                                              <p:pRg st="1" end="1"/>
                                            </p:txEl>
                                          </p:spTgt>
                                        </p:tgtEl>
                                        <p:attrNameLst>
                                          <p:attrName>style.visibility</p:attrName>
                                        </p:attrNameLst>
                                      </p:cBhvr>
                                      <p:to>
                                        <p:strVal val="visible"/>
                                      </p:to>
                                    </p:set>
                                    <p:animScale>
                                      <p:cBhvr>
                                        <p:cTn id="22" dur="1000" decel="50000" fill="hold">
                                          <p:stCondLst>
                                            <p:cond delay="0"/>
                                          </p:stCondLst>
                                        </p:cTn>
                                        <p:tgtEl>
                                          <p:spTgt spid="71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171">
                                            <p:txEl>
                                              <p:pRg st="1" end="1"/>
                                            </p:txEl>
                                          </p:spTgt>
                                        </p:tgtEl>
                                        <p:attrNameLst>
                                          <p:attrName>ppt_x</p:attrName>
                                          <p:attrName>ppt_y</p:attrName>
                                        </p:attrNameLst>
                                      </p:cBhvr>
                                    </p:animMotion>
                                    <p:animEffect transition="in" filter="fade">
                                      <p:cBhvr>
                                        <p:cTn id="24" dur="1000"/>
                                        <p:tgtEl>
                                          <p:spTgt spid="7171">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powersRwea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III.  The Role of Minor Parties</a:t>
            </a:r>
          </a:p>
        </p:txBody>
      </p:sp>
      <p:sp>
        <p:nvSpPr>
          <p:cNvPr id="8195" name="Rectangle 3"/>
          <p:cNvSpPr>
            <a:spLocks noGrp="1" noChangeArrowheads="1"/>
          </p:cNvSpPr>
          <p:nvPr>
            <p:ph idx="1"/>
          </p:nvPr>
        </p:nvSpPr>
        <p:spPr>
          <a:xfrm>
            <a:off x="0" y="1600200"/>
            <a:ext cx="5181600" cy="4525963"/>
          </a:xfrm>
        </p:spPr>
        <p:txBody>
          <a:bodyPr/>
          <a:lstStyle/>
          <a:p>
            <a:r>
              <a:rPr lang="en-US" altLang="en-US" sz="2800"/>
              <a:t>Any political party that is not one of the two major parties is called a third party.</a:t>
            </a:r>
          </a:p>
          <a:p>
            <a:r>
              <a:rPr lang="en-US" altLang="en-US" sz="2800"/>
              <a:t>There are three major categories of third parties:</a:t>
            </a:r>
          </a:p>
          <a:p>
            <a:pPr lvl="1"/>
            <a:r>
              <a:rPr lang="en-US" altLang="en-US" sz="2400"/>
              <a:t>The single-issue party</a:t>
            </a:r>
          </a:p>
          <a:p>
            <a:pPr lvl="1"/>
            <a:r>
              <a:rPr lang="en-US" altLang="en-US" sz="2400"/>
              <a:t>The ideological party</a:t>
            </a:r>
          </a:p>
          <a:p>
            <a:pPr lvl="1"/>
            <a:r>
              <a:rPr lang="en-US" altLang="en-US" sz="2400"/>
              <a:t>The splinter party</a:t>
            </a:r>
          </a:p>
        </p:txBody>
      </p:sp>
      <p:pic>
        <p:nvPicPr>
          <p:cNvPr id="8197" name="Picture 5" descr="number-1-sig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1905000"/>
            <a:ext cx="4043363" cy="336867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thought-bub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295400"/>
            <a:ext cx="26193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splin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1371600"/>
            <a:ext cx="3867150" cy="508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by="(-#ppt_w*2)" calcmode="lin" valueType="num">
                                      <p:cBhvr rctx="PPT">
                                        <p:cTn id="7" dur="500" autoRev="1" fill="hold">
                                          <p:stCondLst>
                                            <p:cond delay="0"/>
                                          </p:stCondLst>
                                        </p:cTn>
                                        <p:tgtEl>
                                          <p:spTgt spid="8194"/>
                                        </p:tgtEl>
                                        <p:attrNameLst>
                                          <p:attrName>ppt_w</p:attrName>
                                        </p:attrNameLst>
                                      </p:cBhvr>
                                    </p:anim>
                                    <p:anim by="(#ppt_w*0.50)" calcmode="lin" valueType="num">
                                      <p:cBhvr>
                                        <p:cTn id="8" dur="500" decel="50000" autoRev="1" fill="hold">
                                          <p:stCondLst>
                                            <p:cond delay="0"/>
                                          </p:stCondLst>
                                        </p:cTn>
                                        <p:tgtEl>
                                          <p:spTgt spid="8194"/>
                                        </p:tgtEl>
                                        <p:attrNameLst>
                                          <p:attrName>ppt_x</p:attrName>
                                        </p:attrNameLst>
                                      </p:cBhvr>
                                    </p:anim>
                                    <p:anim from="(-#ppt_h/2)" to="(#ppt_y)" calcmode="lin" valueType="num">
                                      <p:cBhvr>
                                        <p:cTn id="9" dur="1000" fill="hold">
                                          <p:stCondLst>
                                            <p:cond delay="0"/>
                                          </p:stCondLst>
                                        </p:cTn>
                                        <p:tgtEl>
                                          <p:spTgt spid="8194"/>
                                        </p:tgtEl>
                                        <p:attrNameLst>
                                          <p:attrName>ppt_y</p:attrName>
                                        </p:attrNameLst>
                                      </p:cBhvr>
                                    </p:anim>
                                    <p:animRot by="21600000">
                                      <p:cBhvr>
                                        <p:cTn id="10" dur="1000" fill="hold">
                                          <p:stCondLst>
                                            <p:cond delay="0"/>
                                          </p:stCondLst>
                                        </p:cTn>
                                        <p:tgtEl>
                                          <p:spTgt spid="819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 calcmode="lin" valueType="num">
                                      <p:cBhvr>
                                        <p:cTn id="15" dur="500" decel="50000" fill="hold">
                                          <p:stCondLst>
                                            <p:cond delay="0"/>
                                          </p:stCondLst>
                                        </p:cTn>
                                        <p:tgtEl>
                                          <p:spTgt spid="8195">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8195">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8195">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8195">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8195">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8195">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8195">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819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8195">
                                            <p:txEl>
                                              <p:pRg st="1" end="1"/>
                                            </p:txEl>
                                          </p:spTgt>
                                        </p:tgtEl>
                                        <p:attrNameLst>
                                          <p:attrName>style.visibility</p:attrName>
                                        </p:attrNameLst>
                                      </p:cBhvr>
                                      <p:to>
                                        <p:strVal val="visible"/>
                                      </p:to>
                                    </p:set>
                                    <p:anim calcmode="lin" valueType="num">
                                      <p:cBhvr>
                                        <p:cTn id="27" dur="500" decel="50000" fill="hold">
                                          <p:stCondLst>
                                            <p:cond delay="0"/>
                                          </p:stCondLst>
                                        </p:cTn>
                                        <p:tgtEl>
                                          <p:spTgt spid="8195">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195">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195">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8195">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195">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195">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195">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195">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8195">
                                            <p:txEl>
                                              <p:pRg st="2" end="2"/>
                                            </p:txEl>
                                          </p:spTgt>
                                        </p:tgtEl>
                                        <p:attrNameLst>
                                          <p:attrName>style.visibility</p:attrName>
                                        </p:attrNameLst>
                                      </p:cBhvr>
                                      <p:to>
                                        <p:strVal val="visible"/>
                                      </p:to>
                                    </p:set>
                                    <p:anim calcmode="lin" valueType="num">
                                      <p:cBhvr>
                                        <p:cTn id="39" dur="500" decel="50000" fill="hold">
                                          <p:stCondLst>
                                            <p:cond delay="0"/>
                                          </p:stCondLst>
                                        </p:cTn>
                                        <p:tgtEl>
                                          <p:spTgt spid="8195">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8195">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8195">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8195">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8195">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8195">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8195">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8195">
                                            <p:txEl>
                                              <p:pRg st="2" end="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8197"/>
                                        </p:tgtEl>
                                        <p:attrNameLst>
                                          <p:attrName>style.visibility</p:attrName>
                                        </p:attrNameLst>
                                      </p:cBhvr>
                                      <p:to>
                                        <p:strVal val="visible"/>
                                      </p:to>
                                    </p:set>
                                    <p:anim calcmode="lin" valueType="num">
                                      <p:cBhvr>
                                        <p:cTn id="51" dur="500" fill="hold"/>
                                        <p:tgtEl>
                                          <p:spTgt spid="8197"/>
                                        </p:tgtEl>
                                        <p:attrNameLst>
                                          <p:attrName>ppt_w</p:attrName>
                                        </p:attrNameLst>
                                      </p:cBhvr>
                                      <p:tavLst>
                                        <p:tav tm="0">
                                          <p:val>
                                            <p:strVal val="#ppt_w*0.05"/>
                                          </p:val>
                                        </p:tav>
                                        <p:tav tm="100000">
                                          <p:val>
                                            <p:strVal val="#ppt_w"/>
                                          </p:val>
                                        </p:tav>
                                      </p:tavLst>
                                    </p:anim>
                                    <p:anim calcmode="lin" valueType="num">
                                      <p:cBhvr>
                                        <p:cTn id="52" dur="500" fill="hold"/>
                                        <p:tgtEl>
                                          <p:spTgt spid="8197"/>
                                        </p:tgtEl>
                                        <p:attrNameLst>
                                          <p:attrName>ppt_h</p:attrName>
                                        </p:attrNameLst>
                                      </p:cBhvr>
                                      <p:tavLst>
                                        <p:tav tm="0">
                                          <p:val>
                                            <p:strVal val="#ppt_h"/>
                                          </p:val>
                                        </p:tav>
                                        <p:tav tm="100000">
                                          <p:val>
                                            <p:strVal val="#ppt_h"/>
                                          </p:val>
                                        </p:tav>
                                      </p:tavLst>
                                    </p:anim>
                                    <p:anim calcmode="lin" valueType="num">
                                      <p:cBhvr>
                                        <p:cTn id="53" dur="500" fill="hold"/>
                                        <p:tgtEl>
                                          <p:spTgt spid="8197"/>
                                        </p:tgtEl>
                                        <p:attrNameLst>
                                          <p:attrName>ppt_x</p:attrName>
                                        </p:attrNameLst>
                                      </p:cBhvr>
                                      <p:tavLst>
                                        <p:tav tm="0">
                                          <p:val>
                                            <p:strVal val="#ppt_x-.2"/>
                                          </p:val>
                                        </p:tav>
                                        <p:tav tm="100000">
                                          <p:val>
                                            <p:strVal val="#ppt_x"/>
                                          </p:val>
                                        </p:tav>
                                      </p:tavLst>
                                    </p:anim>
                                    <p:anim calcmode="lin" valueType="num">
                                      <p:cBhvr>
                                        <p:cTn id="54" dur="500" fill="hold"/>
                                        <p:tgtEl>
                                          <p:spTgt spid="8197"/>
                                        </p:tgtEl>
                                        <p:attrNameLst>
                                          <p:attrName>ppt_y</p:attrName>
                                        </p:attrNameLst>
                                      </p:cBhvr>
                                      <p:tavLst>
                                        <p:tav tm="0">
                                          <p:val>
                                            <p:strVal val="#ppt_y"/>
                                          </p:val>
                                        </p:tav>
                                        <p:tav tm="100000">
                                          <p:val>
                                            <p:strVal val="#ppt_y"/>
                                          </p:val>
                                        </p:tav>
                                      </p:tavLst>
                                    </p:anim>
                                    <p:animEffect transition="in" filter="fade">
                                      <p:cBhvr>
                                        <p:cTn id="55" dur="500"/>
                                        <p:tgtEl>
                                          <p:spTgt spid="8197"/>
                                        </p:tgtEl>
                                      </p:cBhvr>
                                    </p:animEffect>
                                  </p:childTnLst>
                                  <p:subTnLst>
                                    <p:audio>
                                      <p:cMediaNode>
                                        <p:cTn display="0" masterRel="sameClick">
                                          <p:stCondLst>
                                            <p:cond evt="begin" delay="0">
                                              <p:tn val="49"/>
                                            </p:cond>
                                          </p:stCondLst>
                                          <p:endCondLst>
                                            <p:cond evt="onStopAudio" delay="0">
                                              <p:tgtEl>
                                                <p:sldTgt/>
                                              </p:tgtEl>
                                            </p:cond>
                                          </p:endCondLst>
                                        </p:cTn>
                                        <p:tgtEl>
                                          <p:sndTgt r:embed="rId4" name="betterclassofcriminal.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8195">
                                            <p:txEl>
                                              <p:pRg st="3" end="3"/>
                                            </p:txEl>
                                          </p:spTgt>
                                        </p:tgtEl>
                                        <p:attrNameLst>
                                          <p:attrName>style.visibility</p:attrName>
                                        </p:attrNameLst>
                                      </p:cBhvr>
                                      <p:to>
                                        <p:strVal val="visible"/>
                                      </p:to>
                                    </p:set>
                                    <p:anim calcmode="lin" valueType="num">
                                      <p:cBhvr>
                                        <p:cTn id="60" dur="500" decel="50000" fill="hold">
                                          <p:stCondLst>
                                            <p:cond delay="0"/>
                                          </p:stCondLst>
                                        </p:cTn>
                                        <p:tgtEl>
                                          <p:spTgt spid="8195">
                                            <p:txEl>
                                              <p:pRg st="3" end="3"/>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8195">
                                            <p:txEl>
                                              <p:pRg st="3" end="3"/>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8195">
                                            <p:txEl>
                                              <p:pRg st="3" end="3"/>
                                            </p:txEl>
                                          </p:spTgt>
                                        </p:tgtEl>
                                        <p:attrNameLst>
                                          <p:attrName>ppt_w</p:attrName>
                                        </p:attrNameLst>
                                      </p:cBhvr>
                                      <p:tavLst>
                                        <p:tav tm="0">
                                          <p:val>
                                            <p:strVal val="#ppt_w*.05"/>
                                          </p:val>
                                        </p:tav>
                                        <p:tav tm="100000">
                                          <p:val>
                                            <p:strVal val="#ppt_w"/>
                                          </p:val>
                                        </p:tav>
                                      </p:tavLst>
                                    </p:anim>
                                    <p:anim calcmode="lin" valueType="num">
                                      <p:cBhvr>
                                        <p:cTn id="63" dur="1000" fill="hold"/>
                                        <p:tgtEl>
                                          <p:spTgt spid="8195">
                                            <p:txEl>
                                              <p:pRg st="3" end="3"/>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8195">
                                            <p:txEl>
                                              <p:pRg st="3" end="3"/>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8195">
                                            <p:txEl>
                                              <p:pRg st="3" end="3"/>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8195">
                                            <p:txEl>
                                              <p:pRg st="3" end="3"/>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8195">
                                            <p:txEl>
                                              <p:pRg st="3" end="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4" presetClass="entr" presetSubtype="0" accel="100000" fill="hold" nodeType="clickEffect">
                                  <p:stCondLst>
                                    <p:cond delay="0"/>
                                  </p:stCondLst>
                                  <p:childTnLst>
                                    <p:set>
                                      <p:cBhvr>
                                        <p:cTn id="71" dur="1" fill="hold">
                                          <p:stCondLst>
                                            <p:cond delay="0"/>
                                          </p:stCondLst>
                                        </p:cTn>
                                        <p:tgtEl>
                                          <p:spTgt spid="8199"/>
                                        </p:tgtEl>
                                        <p:attrNameLst>
                                          <p:attrName>style.visibility</p:attrName>
                                        </p:attrNameLst>
                                      </p:cBhvr>
                                      <p:to>
                                        <p:strVal val="visible"/>
                                      </p:to>
                                    </p:set>
                                    <p:anim calcmode="lin" valueType="num">
                                      <p:cBhvr>
                                        <p:cTn id="72" dur="500" fill="hold"/>
                                        <p:tgtEl>
                                          <p:spTgt spid="8199"/>
                                        </p:tgtEl>
                                        <p:attrNameLst>
                                          <p:attrName>ppt_w</p:attrName>
                                        </p:attrNameLst>
                                      </p:cBhvr>
                                      <p:tavLst>
                                        <p:tav tm="0">
                                          <p:val>
                                            <p:strVal val="#ppt_w*0.05"/>
                                          </p:val>
                                        </p:tav>
                                        <p:tav tm="100000">
                                          <p:val>
                                            <p:strVal val="#ppt_w"/>
                                          </p:val>
                                        </p:tav>
                                      </p:tavLst>
                                    </p:anim>
                                    <p:anim calcmode="lin" valueType="num">
                                      <p:cBhvr>
                                        <p:cTn id="73" dur="500" fill="hold"/>
                                        <p:tgtEl>
                                          <p:spTgt spid="8199"/>
                                        </p:tgtEl>
                                        <p:attrNameLst>
                                          <p:attrName>ppt_h</p:attrName>
                                        </p:attrNameLst>
                                      </p:cBhvr>
                                      <p:tavLst>
                                        <p:tav tm="0">
                                          <p:val>
                                            <p:strVal val="#ppt_h"/>
                                          </p:val>
                                        </p:tav>
                                        <p:tav tm="100000">
                                          <p:val>
                                            <p:strVal val="#ppt_h"/>
                                          </p:val>
                                        </p:tav>
                                      </p:tavLst>
                                    </p:anim>
                                    <p:anim calcmode="lin" valueType="num">
                                      <p:cBhvr>
                                        <p:cTn id="74" dur="500" fill="hold"/>
                                        <p:tgtEl>
                                          <p:spTgt spid="8199"/>
                                        </p:tgtEl>
                                        <p:attrNameLst>
                                          <p:attrName>ppt_x</p:attrName>
                                        </p:attrNameLst>
                                      </p:cBhvr>
                                      <p:tavLst>
                                        <p:tav tm="0">
                                          <p:val>
                                            <p:strVal val="#ppt_x-.2"/>
                                          </p:val>
                                        </p:tav>
                                        <p:tav tm="100000">
                                          <p:val>
                                            <p:strVal val="#ppt_x"/>
                                          </p:val>
                                        </p:tav>
                                      </p:tavLst>
                                    </p:anim>
                                    <p:anim calcmode="lin" valueType="num">
                                      <p:cBhvr>
                                        <p:cTn id="75" dur="500" fill="hold"/>
                                        <p:tgtEl>
                                          <p:spTgt spid="8199"/>
                                        </p:tgtEl>
                                        <p:attrNameLst>
                                          <p:attrName>ppt_y</p:attrName>
                                        </p:attrNameLst>
                                      </p:cBhvr>
                                      <p:tavLst>
                                        <p:tav tm="0">
                                          <p:val>
                                            <p:strVal val="#ppt_y"/>
                                          </p:val>
                                        </p:tav>
                                        <p:tav tm="100000">
                                          <p:val>
                                            <p:strVal val="#ppt_y"/>
                                          </p:val>
                                        </p:tav>
                                      </p:tavLst>
                                    </p:anim>
                                    <p:animEffect transition="in" filter="fade">
                                      <p:cBhvr>
                                        <p:cTn id="76" dur="500"/>
                                        <p:tgtEl>
                                          <p:spTgt spid="8199"/>
                                        </p:tgtEl>
                                      </p:cBhvr>
                                    </p:animEffect>
                                  </p:childTnLst>
                                  <p:subTnLst>
                                    <p:audio>
                                      <p:cMediaNode>
                                        <p:cTn display="0" masterRel="sameClick">
                                          <p:stCondLst>
                                            <p:cond evt="begin" delay="0">
                                              <p:tn val="70"/>
                                            </p:cond>
                                          </p:stCondLst>
                                          <p:endCondLst>
                                            <p:cond evt="onStopAudio" delay="0">
                                              <p:tgtEl>
                                                <p:sldTgt/>
                                              </p:tgtEl>
                                            </p:cond>
                                          </p:endCondLst>
                                        </p:cTn>
                                        <p:tgtEl>
                                          <p:sndTgt r:embed="rId5" name="whenurslapped.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5" presetClass="entr" presetSubtype="0" fill="hold" grpId="0" nodeType="clickEffect">
                                  <p:stCondLst>
                                    <p:cond delay="0"/>
                                  </p:stCondLst>
                                  <p:childTnLst>
                                    <p:set>
                                      <p:cBhvr>
                                        <p:cTn id="80" dur="1" fill="hold">
                                          <p:stCondLst>
                                            <p:cond delay="0"/>
                                          </p:stCondLst>
                                        </p:cTn>
                                        <p:tgtEl>
                                          <p:spTgt spid="8195">
                                            <p:txEl>
                                              <p:pRg st="4" end="4"/>
                                            </p:txEl>
                                          </p:spTgt>
                                        </p:tgtEl>
                                        <p:attrNameLst>
                                          <p:attrName>style.visibility</p:attrName>
                                        </p:attrNameLst>
                                      </p:cBhvr>
                                      <p:to>
                                        <p:strVal val="visible"/>
                                      </p:to>
                                    </p:set>
                                    <p:anim calcmode="lin" valueType="num">
                                      <p:cBhvr>
                                        <p:cTn id="81" dur="500" decel="50000" fill="hold">
                                          <p:stCondLst>
                                            <p:cond delay="0"/>
                                          </p:stCondLst>
                                        </p:cTn>
                                        <p:tgtEl>
                                          <p:spTgt spid="8195">
                                            <p:txEl>
                                              <p:pRg st="4" end="4"/>
                                            </p:txEl>
                                          </p:spTgt>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8195">
                                            <p:txEl>
                                              <p:pRg st="4" end="4"/>
                                            </p:txEl>
                                          </p:spTgt>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8195">
                                            <p:txEl>
                                              <p:pRg st="4" end="4"/>
                                            </p:txEl>
                                          </p:spTgt>
                                        </p:tgtEl>
                                        <p:attrNameLst>
                                          <p:attrName>ppt_w</p:attrName>
                                        </p:attrNameLst>
                                      </p:cBhvr>
                                      <p:tavLst>
                                        <p:tav tm="0">
                                          <p:val>
                                            <p:strVal val="#ppt_w*.05"/>
                                          </p:val>
                                        </p:tav>
                                        <p:tav tm="100000">
                                          <p:val>
                                            <p:strVal val="#ppt_w"/>
                                          </p:val>
                                        </p:tav>
                                      </p:tavLst>
                                    </p:anim>
                                    <p:anim calcmode="lin" valueType="num">
                                      <p:cBhvr>
                                        <p:cTn id="84" dur="1000" fill="hold"/>
                                        <p:tgtEl>
                                          <p:spTgt spid="8195">
                                            <p:txEl>
                                              <p:pRg st="4" end="4"/>
                                            </p:txEl>
                                          </p:spTgt>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8195">
                                            <p:txEl>
                                              <p:pRg st="4" end="4"/>
                                            </p:txEl>
                                          </p:spTgt>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8195">
                                            <p:txEl>
                                              <p:pRg st="4" end="4"/>
                                            </p:txEl>
                                          </p:spTgt>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8195">
                                            <p:txEl>
                                              <p:pRg st="4" end="4"/>
                                            </p:txEl>
                                          </p:spTgt>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8195">
                                            <p:txEl>
                                              <p:pRg st="4" end="4"/>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4" presetClass="entr" presetSubtype="0" accel="100000" fill="hold" nodeType="clickEffect">
                                  <p:stCondLst>
                                    <p:cond delay="0"/>
                                  </p:stCondLst>
                                  <p:childTnLst>
                                    <p:set>
                                      <p:cBhvr>
                                        <p:cTn id="92" dur="1" fill="hold">
                                          <p:stCondLst>
                                            <p:cond delay="0"/>
                                          </p:stCondLst>
                                        </p:cTn>
                                        <p:tgtEl>
                                          <p:spTgt spid="8201"/>
                                        </p:tgtEl>
                                        <p:attrNameLst>
                                          <p:attrName>style.visibility</p:attrName>
                                        </p:attrNameLst>
                                      </p:cBhvr>
                                      <p:to>
                                        <p:strVal val="visible"/>
                                      </p:to>
                                    </p:set>
                                    <p:anim calcmode="lin" valueType="num">
                                      <p:cBhvr>
                                        <p:cTn id="93" dur="500" fill="hold"/>
                                        <p:tgtEl>
                                          <p:spTgt spid="8201"/>
                                        </p:tgtEl>
                                        <p:attrNameLst>
                                          <p:attrName>ppt_w</p:attrName>
                                        </p:attrNameLst>
                                      </p:cBhvr>
                                      <p:tavLst>
                                        <p:tav tm="0">
                                          <p:val>
                                            <p:strVal val="#ppt_w*0.05"/>
                                          </p:val>
                                        </p:tav>
                                        <p:tav tm="100000">
                                          <p:val>
                                            <p:strVal val="#ppt_w"/>
                                          </p:val>
                                        </p:tav>
                                      </p:tavLst>
                                    </p:anim>
                                    <p:anim calcmode="lin" valueType="num">
                                      <p:cBhvr>
                                        <p:cTn id="94" dur="500" fill="hold"/>
                                        <p:tgtEl>
                                          <p:spTgt spid="8201"/>
                                        </p:tgtEl>
                                        <p:attrNameLst>
                                          <p:attrName>ppt_h</p:attrName>
                                        </p:attrNameLst>
                                      </p:cBhvr>
                                      <p:tavLst>
                                        <p:tav tm="0">
                                          <p:val>
                                            <p:strVal val="#ppt_h"/>
                                          </p:val>
                                        </p:tav>
                                        <p:tav tm="100000">
                                          <p:val>
                                            <p:strVal val="#ppt_h"/>
                                          </p:val>
                                        </p:tav>
                                      </p:tavLst>
                                    </p:anim>
                                    <p:anim calcmode="lin" valueType="num">
                                      <p:cBhvr>
                                        <p:cTn id="95" dur="500" fill="hold"/>
                                        <p:tgtEl>
                                          <p:spTgt spid="8201"/>
                                        </p:tgtEl>
                                        <p:attrNameLst>
                                          <p:attrName>ppt_x</p:attrName>
                                        </p:attrNameLst>
                                      </p:cBhvr>
                                      <p:tavLst>
                                        <p:tav tm="0">
                                          <p:val>
                                            <p:strVal val="#ppt_x-.2"/>
                                          </p:val>
                                        </p:tav>
                                        <p:tav tm="100000">
                                          <p:val>
                                            <p:strVal val="#ppt_x"/>
                                          </p:val>
                                        </p:tav>
                                      </p:tavLst>
                                    </p:anim>
                                    <p:anim calcmode="lin" valueType="num">
                                      <p:cBhvr>
                                        <p:cTn id="96" dur="500" fill="hold"/>
                                        <p:tgtEl>
                                          <p:spTgt spid="8201"/>
                                        </p:tgtEl>
                                        <p:attrNameLst>
                                          <p:attrName>ppt_y</p:attrName>
                                        </p:attrNameLst>
                                      </p:cBhvr>
                                      <p:tavLst>
                                        <p:tav tm="0">
                                          <p:val>
                                            <p:strVal val="#ppt_y"/>
                                          </p:val>
                                        </p:tav>
                                        <p:tav tm="100000">
                                          <p:val>
                                            <p:strVal val="#ppt_y"/>
                                          </p:val>
                                        </p:tav>
                                      </p:tavLst>
                                    </p:anim>
                                    <p:animEffect transition="in" filter="fade">
                                      <p:cBhvr>
                                        <p:cTn id="97" dur="500"/>
                                        <p:tgtEl>
                                          <p:spTgt spid="8201"/>
                                        </p:tgtEl>
                                      </p:cBhvr>
                                    </p:animEffect>
                                  </p:childTnLst>
                                  <p:subTnLst>
                                    <p:audio>
                                      <p:cMediaNode>
                                        <p:cTn display="0" masterRel="sameClick">
                                          <p:stCondLst>
                                            <p:cond evt="begin" delay="0">
                                              <p:tn val="91"/>
                                            </p:cond>
                                          </p:stCondLst>
                                          <p:endCondLst>
                                            <p:cond evt="onStopAudio" delay="0">
                                              <p:tgtEl>
                                                <p:sldTgt/>
                                              </p:tgtEl>
                                            </p:cond>
                                          </p:endCondLst>
                                        </p:cTn>
                                        <p:tgtEl>
                                          <p:sndTgt r:embed="rId6" name="miniaturebuddh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III.  The Role of Minor Parties</a:t>
            </a:r>
          </a:p>
        </p:txBody>
      </p:sp>
      <p:sp>
        <p:nvSpPr>
          <p:cNvPr id="9219" name="Rectangle 3"/>
          <p:cNvSpPr>
            <a:spLocks noGrp="1" noChangeArrowheads="1"/>
          </p:cNvSpPr>
          <p:nvPr>
            <p:ph idx="1"/>
          </p:nvPr>
        </p:nvSpPr>
        <p:spPr>
          <a:xfrm>
            <a:off x="457200" y="1600200"/>
            <a:ext cx="4876800" cy="4525963"/>
          </a:xfrm>
        </p:spPr>
        <p:txBody>
          <a:bodyPr/>
          <a:lstStyle/>
          <a:p>
            <a:pPr>
              <a:buFontTx/>
              <a:buAutoNum type="alphaUcPeriod" startAt="3"/>
            </a:pPr>
            <a:r>
              <a:rPr lang="en-US" altLang="en-US"/>
              <a:t>Single-issue parties focus on one major social, economic, or moral issue.  They are generally short-lived, and fade away  when the issue is no longer relevant, or if a major party adopts the issue.</a:t>
            </a:r>
          </a:p>
        </p:txBody>
      </p:sp>
      <p:pic>
        <p:nvPicPr>
          <p:cNvPr id="9221" name="Picture 5" descr="p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1752600"/>
            <a:ext cx="3198813"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2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honor.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9221"/>
                                        </p:tgtEl>
                                        <p:attrNameLst>
                                          <p:attrName>style.visibility</p:attrName>
                                        </p:attrNameLst>
                                      </p:cBhvr>
                                      <p:to>
                                        <p:strVal val="visible"/>
                                      </p:to>
                                    </p:set>
                                    <p:animEffect transition="in" filter="fade">
                                      <p:cBhvr>
                                        <p:cTn id="14" dur="800" decel="100000"/>
                                        <p:tgtEl>
                                          <p:spTgt spid="9221"/>
                                        </p:tgtEl>
                                      </p:cBhvr>
                                    </p:animEffect>
                                    <p:anim calcmode="lin" valueType="num">
                                      <p:cBhvr>
                                        <p:cTn id="15" dur="800" decel="100000" fill="hold"/>
                                        <p:tgtEl>
                                          <p:spTgt spid="9221"/>
                                        </p:tgtEl>
                                        <p:attrNameLst>
                                          <p:attrName>style.rotation</p:attrName>
                                        </p:attrNameLst>
                                      </p:cBhvr>
                                      <p:tavLst>
                                        <p:tav tm="0">
                                          <p:val>
                                            <p:fltVal val="-90"/>
                                          </p:val>
                                        </p:tav>
                                        <p:tav tm="100000">
                                          <p:val>
                                            <p:fltVal val="0"/>
                                          </p:val>
                                        </p:tav>
                                      </p:tavLst>
                                    </p:anim>
                                    <p:anim calcmode="lin" valueType="num">
                                      <p:cBhvr>
                                        <p:cTn id="16" dur="800" decel="100000" fill="hold"/>
                                        <p:tgtEl>
                                          <p:spTgt spid="9221"/>
                                        </p:tgtEl>
                                        <p:attrNameLst>
                                          <p:attrName>ppt_x</p:attrName>
                                        </p:attrNameLst>
                                      </p:cBhvr>
                                      <p:tavLst>
                                        <p:tav tm="0">
                                          <p:val>
                                            <p:strVal val="#ppt_x+0.4"/>
                                          </p:val>
                                        </p:tav>
                                        <p:tav tm="100000">
                                          <p:val>
                                            <p:strVal val="#ppt_x-0.05"/>
                                          </p:val>
                                        </p:tav>
                                      </p:tavLst>
                                    </p:anim>
                                    <p:anim calcmode="lin" valueType="num">
                                      <p:cBhvr>
                                        <p:cTn id="17" dur="800" decel="100000" fill="hold"/>
                                        <p:tgtEl>
                                          <p:spTgt spid="922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22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221"/>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ringringdestin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III.  The Role of Minor Parties</a:t>
            </a:r>
          </a:p>
        </p:txBody>
      </p:sp>
      <p:sp>
        <p:nvSpPr>
          <p:cNvPr id="10243" name="Rectangle 3"/>
          <p:cNvSpPr>
            <a:spLocks noGrp="1" noChangeArrowheads="1"/>
          </p:cNvSpPr>
          <p:nvPr>
            <p:ph idx="1"/>
          </p:nvPr>
        </p:nvSpPr>
        <p:spPr>
          <a:xfrm>
            <a:off x="0" y="1600200"/>
            <a:ext cx="5410200" cy="5257800"/>
          </a:xfrm>
        </p:spPr>
        <p:txBody>
          <a:bodyPr>
            <a:normAutofit lnSpcReduction="10000"/>
          </a:bodyPr>
          <a:lstStyle/>
          <a:p>
            <a:pPr>
              <a:buFontTx/>
              <a:buAutoNum type="alphaUcPeriod" startAt="4"/>
            </a:pPr>
            <a:r>
              <a:rPr lang="en-US" altLang="en-US" sz="2800"/>
              <a:t>An ideological party focuses on overall change in society instead of just one issue.</a:t>
            </a:r>
          </a:p>
          <a:p>
            <a:pPr>
              <a:buFontTx/>
              <a:buAutoNum type="alphaUcPeriod" startAt="4"/>
            </a:pPr>
            <a:r>
              <a:rPr lang="en-US" altLang="en-US" sz="2800"/>
              <a:t>A splinter party breaks away from one of the main parties because of a disagreement.  Usually it occurs when a candidate does not win the nomination of the main party.</a:t>
            </a:r>
          </a:p>
        </p:txBody>
      </p:sp>
      <p:pic>
        <p:nvPicPr>
          <p:cNvPr id="10245" name="Picture 5" descr="communist_party_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8288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anim calcmode="lin" valueType="num">
                                      <p:cBhvr>
                                        <p:cTn id="8" dur="2000" fill="hold"/>
                                        <p:tgtEl>
                                          <p:spTgt spid="1024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024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goteamventur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animEffect transition="in" filter="wipe(down)">
                                      <p:cBhvr>
                                        <p:cTn id="15" dur="580">
                                          <p:stCondLst>
                                            <p:cond delay="0"/>
                                          </p:stCondLst>
                                        </p:cTn>
                                        <p:tgtEl>
                                          <p:spTgt spid="10245"/>
                                        </p:tgtEl>
                                      </p:cBhvr>
                                    </p:animEffect>
                                    <p:anim calcmode="lin" valueType="num">
                                      <p:cBhvr>
                                        <p:cTn id="16" dur="1822" tmFilter="0,0; 0.14,0.36; 0.43,0.73; 0.71,0.91; 1.0,1.0">
                                          <p:stCondLst>
                                            <p:cond delay="0"/>
                                          </p:stCondLst>
                                        </p:cTn>
                                        <p:tgtEl>
                                          <p:spTgt spid="1024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24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24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24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245"/>
                                        </p:tgtEl>
                                        <p:attrNameLst>
                                          <p:attrName>ppt_y</p:attrName>
                                        </p:attrNameLst>
                                      </p:cBhvr>
                                      <p:tavLst>
                                        <p:tav tm="0" fmla="#ppt_y-sin(pi*$)/81">
                                          <p:val>
                                            <p:fltVal val="0"/>
                                          </p:val>
                                        </p:tav>
                                        <p:tav tm="100000">
                                          <p:val>
                                            <p:fltVal val="1"/>
                                          </p:val>
                                        </p:tav>
                                      </p:tavLst>
                                    </p:anim>
                                    <p:animScale>
                                      <p:cBhvr>
                                        <p:cTn id="21" dur="26">
                                          <p:stCondLst>
                                            <p:cond delay="650"/>
                                          </p:stCondLst>
                                        </p:cTn>
                                        <p:tgtEl>
                                          <p:spTgt spid="10245"/>
                                        </p:tgtEl>
                                      </p:cBhvr>
                                      <p:to x="100000" y="60000"/>
                                    </p:animScale>
                                    <p:animScale>
                                      <p:cBhvr>
                                        <p:cTn id="22" dur="166" decel="50000">
                                          <p:stCondLst>
                                            <p:cond delay="676"/>
                                          </p:stCondLst>
                                        </p:cTn>
                                        <p:tgtEl>
                                          <p:spTgt spid="10245"/>
                                        </p:tgtEl>
                                      </p:cBhvr>
                                      <p:to x="100000" y="100000"/>
                                    </p:animScale>
                                    <p:animScale>
                                      <p:cBhvr>
                                        <p:cTn id="23" dur="26">
                                          <p:stCondLst>
                                            <p:cond delay="1312"/>
                                          </p:stCondLst>
                                        </p:cTn>
                                        <p:tgtEl>
                                          <p:spTgt spid="10245"/>
                                        </p:tgtEl>
                                      </p:cBhvr>
                                      <p:to x="100000" y="80000"/>
                                    </p:animScale>
                                    <p:animScale>
                                      <p:cBhvr>
                                        <p:cTn id="24" dur="166" decel="50000">
                                          <p:stCondLst>
                                            <p:cond delay="1338"/>
                                          </p:stCondLst>
                                        </p:cTn>
                                        <p:tgtEl>
                                          <p:spTgt spid="10245"/>
                                        </p:tgtEl>
                                      </p:cBhvr>
                                      <p:to x="100000" y="100000"/>
                                    </p:animScale>
                                    <p:animScale>
                                      <p:cBhvr>
                                        <p:cTn id="25" dur="26">
                                          <p:stCondLst>
                                            <p:cond delay="1642"/>
                                          </p:stCondLst>
                                        </p:cTn>
                                        <p:tgtEl>
                                          <p:spTgt spid="10245"/>
                                        </p:tgtEl>
                                      </p:cBhvr>
                                      <p:to x="100000" y="90000"/>
                                    </p:animScale>
                                    <p:animScale>
                                      <p:cBhvr>
                                        <p:cTn id="26" dur="166" decel="50000">
                                          <p:stCondLst>
                                            <p:cond delay="1668"/>
                                          </p:stCondLst>
                                        </p:cTn>
                                        <p:tgtEl>
                                          <p:spTgt spid="10245"/>
                                        </p:tgtEl>
                                      </p:cBhvr>
                                      <p:to x="100000" y="100000"/>
                                    </p:animScale>
                                    <p:animScale>
                                      <p:cBhvr>
                                        <p:cTn id="27" dur="26">
                                          <p:stCondLst>
                                            <p:cond delay="1808"/>
                                          </p:stCondLst>
                                        </p:cTn>
                                        <p:tgtEl>
                                          <p:spTgt spid="10245"/>
                                        </p:tgtEl>
                                      </p:cBhvr>
                                      <p:to x="100000" y="95000"/>
                                    </p:animScale>
                                    <p:animScale>
                                      <p:cBhvr>
                                        <p:cTn id="28" dur="166" decel="50000">
                                          <p:stCondLst>
                                            <p:cond delay="1834"/>
                                          </p:stCondLst>
                                        </p:cTn>
                                        <p:tgtEl>
                                          <p:spTgt spid="10245"/>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4" name="hallpass.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10243">
                                            <p:txEl>
                                              <p:pRg st="1" end="1"/>
                                            </p:txEl>
                                          </p:spTgt>
                                        </p:tgtEl>
                                        <p:attrNameLst>
                                          <p:attrName>style.visibility</p:attrName>
                                        </p:attrNameLst>
                                      </p:cBhvr>
                                      <p:to>
                                        <p:strVal val="visible"/>
                                      </p:to>
                                    </p:set>
                                    <p:animEffect transition="in" filter="fade">
                                      <p:cBhvr>
                                        <p:cTn id="33" dur="2000"/>
                                        <p:tgtEl>
                                          <p:spTgt spid="10243">
                                            <p:txEl>
                                              <p:pRg st="1" end="1"/>
                                            </p:txEl>
                                          </p:spTgt>
                                        </p:tgtEl>
                                      </p:cBhvr>
                                    </p:animEffect>
                                    <p:anim calcmode="lin" valueType="num">
                                      <p:cBhvr>
                                        <p:cTn id="34" dur="2000" fill="hold"/>
                                        <p:tgtEl>
                                          <p:spTgt spid="10243">
                                            <p:txEl>
                                              <p:pRg st="1" end="1"/>
                                            </p:txEl>
                                          </p:spTgt>
                                        </p:tgtEl>
                                        <p:attrNameLst>
                                          <p:attrName>style.rotation</p:attrName>
                                        </p:attrNameLst>
                                      </p:cBhvr>
                                      <p:tavLst>
                                        <p:tav tm="0">
                                          <p:val>
                                            <p:fltVal val="720"/>
                                          </p:val>
                                        </p:tav>
                                        <p:tav tm="100000">
                                          <p:val>
                                            <p:fltVal val="0"/>
                                          </p:val>
                                        </p:tav>
                                      </p:tavLst>
                                    </p:anim>
                                    <p:anim calcmode="lin" valueType="num">
                                      <p:cBhvr>
                                        <p:cTn id="35" dur="2000" fill="hold"/>
                                        <p:tgtEl>
                                          <p:spTgt spid="10243">
                                            <p:txEl>
                                              <p:pRg st="1" end="1"/>
                                            </p:txEl>
                                          </p:spTgt>
                                        </p:tgtEl>
                                        <p:attrNameLst>
                                          <p:attrName>ppt_h</p:attrName>
                                        </p:attrNameLst>
                                      </p:cBhvr>
                                      <p:tavLst>
                                        <p:tav tm="0">
                                          <p:val>
                                            <p:fltVal val="0"/>
                                          </p:val>
                                        </p:tav>
                                        <p:tav tm="100000">
                                          <p:val>
                                            <p:strVal val="#ppt_h"/>
                                          </p:val>
                                        </p:tav>
                                      </p:tavLst>
                                    </p:anim>
                                    <p:anim calcmode="lin" valueType="num">
                                      <p:cBhvr>
                                        <p:cTn id="36" dur="2000" fill="hold"/>
                                        <p:tgtEl>
                                          <p:spTgt spid="10243">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1"/>
                                            </p:cond>
                                          </p:stCondLst>
                                          <p:endCondLst>
                                            <p:cond evt="onStopAudio" delay="0">
                                              <p:tgtEl>
                                                <p:sldTgt/>
                                              </p:tgtEl>
                                            </p:cond>
                                          </p:endCondLst>
                                        </p:cTn>
                                        <p:tgtEl>
                                          <p:sndTgt r:embed="rId3" name="goteamventu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III.  The Role of Minor Parties</a:t>
            </a:r>
          </a:p>
        </p:txBody>
      </p:sp>
      <p:sp>
        <p:nvSpPr>
          <p:cNvPr id="11267" name="Rectangle 3"/>
          <p:cNvSpPr>
            <a:spLocks noGrp="1" noChangeArrowheads="1"/>
          </p:cNvSpPr>
          <p:nvPr>
            <p:ph idx="1"/>
          </p:nvPr>
        </p:nvSpPr>
        <p:spPr>
          <a:xfrm>
            <a:off x="0" y="1600200"/>
            <a:ext cx="5257800" cy="4525963"/>
          </a:xfrm>
        </p:spPr>
        <p:txBody>
          <a:bodyPr>
            <a:normAutofit lnSpcReduction="10000"/>
          </a:bodyPr>
          <a:lstStyle/>
          <a:p>
            <a:pPr>
              <a:buFontTx/>
              <a:buAutoNum type="alphaUcPeriod" startAt="6"/>
            </a:pPr>
            <a:r>
              <a:rPr lang="en-US" altLang="en-US" sz="2800"/>
              <a:t>Third parties can have an impact on the major parties.  They can take votes away from a candidate, allowing the opponent to win the election.  They also may promote ideas that are unpopular at first, but then are adopted by the major parties.</a:t>
            </a:r>
          </a:p>
        </p:txBody>
      </p:sp>
      <p:pic>
        <p:nvPicPr>
          <p:cNvPr id="11269" name="Picture 5" descr="pero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676400"/>
            <a:ext cx="379095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770" decel="100000"/>
                                        <p:tgtEl>
                                          <p:spTgt spid="11267">
                                            <p:txEl>
                                              <p:pRg st="0" end="0"/>
                                            </p:txEl>
                                          </p:spTgt>
                                        </p:tgtEl>
                                      </p:cBhvr>
                                    </p:animEffect>
                                    <p:animScale>
                                      <p:cBhvr>
                                        <p:cTn id="8" dur="770" decel="100000"/>
                                        <p:tgtEl>
                                          <p:spTgt spid="11267">
                                            <p:txEl>
                                              <p:pRg st="0" end="0"/>
                                            </p:txEl>
                                          </p:spTgt>
                                        </p:tgtEl>
                                      </p:cBhvr>
                                      <p:from x="10000" y="10000"/>
                                      <p:to x="200000" y="450000"/>
                                    </p:animScale>
                                    <p:animScale>
                                      <p:cBhvr>
                                        <p:cTn id="9" dur="1230" accel="100000" fill="hold">
                                          <p:stCondLst>
                                            <p:cond delay="770"/>
                                          </p:stCondLst>
                                        </p:cTn>
                                        <p:tgtEl>
                                          <p:spTgt spid="11267">
                                            <p:txEl>
                                              <p:pRg st="0" end="0"/>
                                            </p:txEl>
                                          </p:spTgt>
                                        </p:tgtEl>
                                      </p:cBhvr>
                                      <p:from x="200000" y="450000"/>
                                      <p:to x="100000" y="100000"/>
                                    </p:animScale>
                                    <p:set>
                                      <p:cBhvr>
                                        <p:cTn id="10" dur="770" fill="hold"/>
                                        <p:tgtEl>
                                          <p:spTgt spid="11267">
                                            <p:txEl>
                                              <p:pRg st="0" end="0"/>
                                            </p:txEl>
                                          </p:spTgt>
                                        </p:tgtEl>
                                        <p:attrNameLst>
                                          <p:attrName>ppt_x</p:attrName>
                                        </p:attrNameLst>
                                      </p:cBhvr>
                                      <p:to>
                                        <p:strVal val="(0.5)"/>
                                      </p:to>
                                    </p:set>
                                    <p:anim from="(0.5)" to="(#ppt_x)" calcmode="lin" valueType="num">
                                      <p:cBhvr>
                                        <p:cTn id="11" dur="1230" accel="100000" fill="hold">
                                          <p:stCondLst>
                                            <p:cond delay="770"/>
                                          </p:stCondLst>
                                        </p:cTn>
                                        <p:tgtEl>
                                          <p:spTgt spid="11267">
                                            <p:txEl>
                                              <p:pRg st="0" end="0"/>
                                            </p:txEl>
                                          </p:spTgt>
                                        </p:tgtEl>
                                        <p:attrNameLst>
                                          <p:attrName>ppt_x</p:attrName>
                                        </p:attrNameLst>
                                      </p:cBhvr>
                                    </p:anim>
                                    <p:set>
                                      <p:cBhvr>
                                        <p:cTn id="12" dur="770" fill="hold"/>
                                        <p:tgtEl>
                                          <p:spTgt spid="11267">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1267">
                                            <p:txEl>
                                              <p:pRg st="0" end="0"/>
                                            </p:txEl>
                                          </p:spTgt>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quizboycostum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9" presetClass="entr" presetSubtype="10" fill="hold" nodeType="clickEffect">
                                  <p:stCondLst>
                                    <p:cond delay="0"/>
                                  </p:stCondLst>
                                  <p:childTnLst>
                                    <p:set>
                                      <p:cBhvr>
                                        <p:cTn id="17" dur="1" fill="hold">
                                          <p:stCondLst>
                                            <p:cond delay="0"/>
                                          </p:stCondLst>
                                        </p:cTn>
                                        <p:tgtEl>
                                          <p:spTgt spid="11269"/>
                                        </p:tgtEl>
                                        <p:attrNameLst>
                                          <p:attrName>style.visibility</p:attrName>
                                        </p:attrNameLst>
                                      </p:cBhvr>
                                      <p:to>
                                        <p:strVal val="visible"/>
                                      </p:to>
                                    </p:set>
                                    <p:anim calcmode="lin" valueType="num">
                                      <p:cBhvr>
                                        <p:cTn id="18" dur="5000" fill="hold"/>
                                        <p:tgtEl>
                                          <p:spTgt spid="11269"/>
                                        </p:tgtEl>
                                        <p:attrNameLst>
                                          <p:attrName>ppt_w</p:attrName>
                                        </p:attrNameLst>
                                      </p:cBhvr>
                                      <p:tavLst>
                                        <p:tav tm="0" fmla="#ppt_w*sin(2.5*pi*$)">
                                          <p:val>
                                            <p:fltVal val="0"/>
                                          </p:val>
                                        </p:tav>
                                        <p:tav tm="100000">
                                          <p:val>
                                            <p:fltVal val="1"/>
                                          </p:val>
                                        </p:tav>
                                      </p:tavLst>
                                    </p:anim>
                                    <p:anim calcmode="lin" valueType="num">
                                      <p:cBhvr>
                                        <p:cTn id="19" dur="5000" fill="hold"/>
                                        <p:tgtEl>
                                          <p:spTgt spid="1126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4" name="beatyourfa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1927</TotalTime>
  <Words>537</Words>
  <Application>Microsoft Office PowerPoint</Application>
  <PresentationFormat>On-screen Show (4:3)</PresentationFormat>
  <Paragraphs>49</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Apothecary</vt:lpstr>
      <vt:lpstr>Development of Parties</vt:lpstr>
      <vt:lpstr>I.  Parties and Party Systems</vt:lpstr>
      <vt:lpstr>I.  Parties and Party Systems</vt:lpstr>
      <vt:lpstr>II.  Growth of American Parties</vt:lpstr>
      <vt:lpstr>II.  Growth of American Parties</vt:lpstr>
      <vt:lpstr>III.  The Role of Minor Parties</vt:lpstr>
      <vt:lpstr>III.  The Role of Minor Parties</vt:lpstr>
      <vt:lpstr>III.  The Role of Minor Parties</vt:lpstr>
      <vt:lpstr>III.  The Role of Minor Parties</vt:lpstr>
      <vt:lpstr>III.  The Role of Minor Parties</vt:lpstr>
      <vt:lpstr>In your notebooks</vt:lpstr>
    </vt:vector>
  </TitlesOfParts>
  <Company>Chino Hills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Parties</dc:title>
  <dc:creator>Eric</dc:creator>
  <cp:lastModifiedBy>Work</cp:lastModifiedBy>
  <cp:revision>7</cp:revision>
  <dcterms:created xsi:type="dcterms:W3CDTF">2009-05-05T15:12:02Z</dcterms:created>
  <dcterms:modified xsi:type="dcterms:W3CDTF">2015-01-06T00:51:56Z</dcterms:modified>
</cp:coreProperties>
</file>