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76441-F650-4A1C-8F6F-CC197CA8100C}" type="datetimeFigureOut">
              <a:rPr lang="en-US" smtClean="0"/>
              <a:t>3/22/2022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8ECD63-1833-4ED5-ADDE-0974800C4FF5}" type="slidenum">
              <a:rPr lang="en-US" smtClean="0"/>
              <a:t>‹#›</a:t>
            </a:fld>
            <a:endParaRPr lang="en-US"/>
          </a:p>
        </p:txBody>
      </p:sp>
    </p:spTree>
    <p:extLst>
      <p:ext uri="{BB962C8B-B14F-4D97-AF65-F5344CB8AC3E}">
        <p14:creationId xmlns:p14="http://schemas.microsoft.com/office/powerpoint/2010/main" val="3982721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https://bringchange2mind.org/2017/06/22/breaking-out-ones-coping-skills/</a:t>
            </a:r>
          </a:p>
        </p:txBody>
      </p:sp>
      <p:sp>
        <p:nvSpPr>
          <p:cNvPr id="4" name="Slide Number Placeholder 3"/>
          <p:cNvSpPr>
            <a:spLocks noGrp="1"/>
          </p:cNvSpPr>
          <p:nvPr>
            <p:ph type="sldNum" sz="quarter" idx="5"/>
          </p:nvPr>
        </p:nvSpPr>
        <p:spPr/>
        <p:txBody>
          <a:bodyPr/>
          <a:lstStyle/>
          <a:p>
            <a:fld id="{088ECD63-1833-4ED5-ADDE-0974800C4FF5}" type="slidenum">
              <a:rPr lang="en-US" smtClean="0"/>
              <a:t>2</a:t>
            </a:fld>
            <a:endParaRPr lang="en-US"/>
          </a:p>
        </p:txBody>
      </p:sp>
    </p:spTree>
    <p:extLst>
      <p:ext uri="{BB962C8B-B14F-4D97-AF65-F5344CB8AC3E}">
        <p14:creationId xmlns:p14="http://schemas.microsoft.com/office/powerpoint/2010/main" val="3639747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https://www.healthline.com/health/stress-relief-blogs</a:t>
            </a:r>
          </a:p>
        </p:txBody>
      </p:sp>
      <p:sp>
        <p:nvSpPr>
          <p:cNvPr id="4" name="Slide Number Placeholder 3"/>
          <p:cNvSpPr>
            <a:spLocks noGrp="1"/>
          </p:cNvSpPr>
          <p:nvPr>
            <p:ph type="sldNum" sz="quarter" idx="5"/>
          </p:nvPr>
        </p:nvSpPr>
        <p:spPr/>
        <p:txBody>
          <a:bodyPr/>
          <a:lstStyle/>
          <a:p>
            <a:fld id="{088ECD63-1833-4ED5-ADDE-0974800C4FF5}" type="slidenum">
              <a:rPr lang="en-US" smtClean="0"/>
              <a:t>3</a:t>
            </a:fld>
            <a:endParaRPr lang="en-US"/>
          </a:p>
        </p:txBody>
      </p:sp>
    </p:spTree>
    <p:extLst>
      <p:ext uri="{BB962C8B-B14F-4D97-AF65-F5344CB8AC3E}">
        <p14:creationId xmlns:p14="http://schemas.microsoft.com/office/powerpoint/2010/main" val="3100828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https://limbicdiaries.wordpress.com/2016/04/15/defence-mechanisms-the-brains-shield-against-its-own-manifestations/</a:t>
            </a:r>
          </a:p>
        </p:txBody>
      </p:sp>
      <p:sp>
        <p:nvSpPr>
          <p:cNvPr id="4" name="Slide Number Placeholder 3"/>
          <p:cNvSpPr>
            <a:spLocks noGrp="1"/>
          </p:cNvSpPr>
          <p:nvPr>
            <p:ph type="sldNum" sz="quarter" idx="5"/>
          </p:nvPr>
        </p:nvSpPr>
        <p:spPr/>
        <p:txBody>
          <a:bodyPr/>
          <a:lstStyle/>
          <a:p>
            <a:fld id="{088ECD63-1833-4ED5-ADDE-0974800C4FF5}" type="slidenum">
              <a:rPr lang="en-US" smtClean="0"/>
              <a:t>4</a:t>
            </a:fld>
            <a:endParaRPr lang="en-US"/>
          </a:p>
        </p:txBody>
      </p:sp>
    </p:spTree>
    <p:extLst>
      <p:ext uri="{BB962C8B-B14F-4D97-AF65-F5344CB8AC3E}">
        <p14:creationId xmlns:p14="http://schemas.microsoft.com/office/powerpoint/2010/main" val="665286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https://www.psychmechanics.com/2014/10/subconscious-ego-defense-mechanisms.html</a:t>
            </a:r>
          </a:p>
        </p:txBody>
      </p:sp>
      <p:sp>
        <p:nvSpPr>
          <p:cNvPr id="4" name="Slide Number Placeholder 3"/>
          <p:cNvSpPr>
            <a:spLocks noGrp="1"/>
          </p:cNvSpPr>
          <p:nvPr>
            <p:ph type="sldNum" sz="quarter" idx="5"/>
          </p:nvPr>
        </p:nvSpPr>
        <p:spPr/>
        <p:txBody>
          <a:bodyPr/>
          <a:lstStyle/>
          <a:p>
            <a:fld id="{088ECD63-1833-4ED5-ADDE-0974800C4FF5}" type="slidenum">
              <a:rPr lang="en-US" smtClean="0"/>
              <a:t>5</a:t>
            </a:fld>
            <a:endParaRPr lang="en-US"/>
          </a:p>
        </p:txBody>
      </p:sp>
    </p:spTree>
    <p:extLst>
      <p:ext uri="{BB962C8B-B14F-4D97-AF65-F5344CB8AC3E}">
        <p14:creationId xmlns:p14="http://schemas.microsoft.com/office/powerpoint/2010/main" val="3368169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https://www.eatthis.com/how-long-it-takes-to-lose-muscle-after-you-stop-working-out/</a:t>
            </a:r>
          </a:p>
        </p:txBody>
      </p:sp>
      <p:sp>
        <p:nvSpPr>
          <p:cNvPr id="4" name="Slide Number Placeholder 3"/>
          <p:cNvSpPr>
            <a:spLocks noGrp="1"/>
          </p:cNvSpPr>
          <p:nvPr>
            <p:ph type="sldNum" sz="quarter" idx="5"/>
          </p:nvPr>
        </p:nvSpPr>
        <p:spPr/>
        <p:txBody>
          <a:bodyPr/>
          <a:lstStyle/>
          <a:p>
            <a:fld id="{088ECD63-1833-4ED5-ADDE-0974800C4FF5}" type="slidenum">
              <a:rPr lang="en-US" smtClean="0"/>
              <a:t>6</a:t>
            </a:fld>
            <a:endParaRPr lang="en-US"/>
          </a:p>
        </p:txBody>
      </p:sp>
    </p:spTree>
    <p:extLst>
      <p:ext uri="{BB962C8B-B14F-4D97-AF65-F5344CB8AC3E}">
        <p14:creationId xmlns:p14="http://schemas.microsoft.com/office/powerpoint/2010/main" val="1971291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https://www.empowher.com/mental-health/content/mental-health-just-important-physical-health-heres-why</a:t>
            </a:r>
          </a:p>
        </p:txBody>
      </p:sp>
      <p:sp>
        <p:nvSpPr>
          <p:cNvPr id="4" name="Slide Number Placeholder 3"/>
          <p:cNvSpPr>
            <a:spLocks noGrp="1"/>
          </p:cNvSpPr>
          <p:nvPr>
            <p:ph type="sldNum" sz="quarter" idx="5"/>
          </p:nvPr>
        </p:nvSpPr>
        <p:spPr/>
        <p:txBody>
          <a:bodyPr/>
          <a:lstStyle/>
          <a:p>
            <a:fld id="{088ECD63-1833-4ED5-ADDE-0974800C4FF5}" type="slidenum">
              <a:rPr lang="en-US" smtClean="0"/>
              <a:t>7</a:t>
            </a:fld>
            <a:endParaRPr lang="en-US"/>
          </a:p>
        </p:txBody>
      </p:sp>
    </p:spTree>
    <p:extLst>
      <p:ext uri="{BB962C8B-B14F-4D97-AF65-F5344CB8AC3E}">
        <p14:creationId xmlns:p14="http://schemas.microsoft.com/office/powerpoint/2010/main" val="328028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https://www.linkedin.com/learning/problem-solving-techniques</a:t>
            </a:r>
          </a:p>
        </p:txBody>
      </p:sp>
      <p:sp>
        <p:nvSpPr>
          <p:cNvPr id="4" name="Slide Number Placeholder 3"/>
          <p:cNvSpPr>
            <a:spLocks noGrp="1"/>
          </p:cNvSpPr>
          <p:nvPr>
            <p:ph type="sldNum" sz="quarter" idx="5"/>
          </p:nvPr>
        </p:nvSpPr>
        <p:spPr/>
        <p:txBody>
          <a:bodyPr/>
          <a:lstStyle/>
          <a:p>
            <a:fld id="{088ECD63-1833-4ED5-ADDE-0974800C4FF5}" type="slidenum">
              <a:rPr lang="en-US" smtClean="0"/>
              <a:t>8</a:t>
            </a:fld>
            <a:endParaRPr lang="en-US"/>
          </a:p>
        </p:txBody>
      </p:sp>
    </p:spTree>
    <p:extLst>
      <p:ext uri="{BB962C8B-B14F-4D97-AF65-F5344CB8AC3E}">
        <p14:creationId xmlns:p14="http://schemas.microsoft.com/office/powerpoint/2010/main" val="199713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3/22/2022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dirty="0"/>
              <a:t>Click to edit Master title style</a:t>
            </a:r>
          </a:p>
        </p:txBody>
      </p:sp>
      <p:sp>
        <p:nvSpPr>
          <p:cNvPr id="3" name="Content Placeholder 2"/>
          <p:cNvSpPr>
            <a:spLocks noGrp="1"/>
          </p:cNvSpPr>
          <p:nvPr>
            <p:ph idx="1"/>
          </p:nvPr>
        </p:nvSpPr>
        <p:spPr>
          <a:xfrm>
            <a:off x="818712" y="2222287"/>
            <a:ext cx="10554574" cy="3636511"/>
          </a:xfrm>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B3A1323-8D79-1946-B0D7-40001CF92E9D}" type="datetimeFigureOut">
              <a:rPr lang="en-US" dirty="0"/>
              <a:pPr/>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3/22/2022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3/22/2022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3/22/2022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3/22/2022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3/22/2022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audio" Target="../media/audio2.wav"/></Relationships>
</file>

<file path=ppt/slides/_rels/slide3.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audio" Target="../media/audio7.wav"/></Relationships>
</file>

<file path=ppt/slides/_rels/slide8.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www.google.com/url?sa=i&amp;rct=j&amp;q=&amp;esrc=s&amp;source=images&amp;cd=&amp;ved=2ahUKEwjX8qfXn4_iAhUyJzQIHTs1DQsQjRx6BAgBEAU&amp;url=https%3A%2F%2Fwww.linkedin.com%2Flearning%2Fproblem-solving-techniques&amp;psig=AOvVaw0hCLAKkU1meLenvkj8jXtw&amp;ust=1557518735762289"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46647-31C5-4627-B17E-CAA0B867310A}"/>
              </a:ext>
            </a:extLst>
          </p:cNvPr>
          <p:cNvSpPr>
            <a:spLocks noGrp="1"/>
          </p:cNvSpPr>
          <p:nvPr>
            <p:ph type="ctrTitle"/>
          </p:nvPr>
        </p:nvSpPr>
        <p:spPr/>
        <p:txBody>
          <a:bodyPr/>
          <a:lstStyle/>
          <a:p>
            <a:r>
              <a:rPr lang="en-US" dirty="0"/>
              <a:t>Conflict, </a:t>
            </a:r>
            <a:br>
              <a:rPr lang="en-US" dirty="0"/>
            </a:br>
            <a:r>
              <a:rPr lang="en-US" dirty="0"/>
              <a:t>Stress, and Coping</a:t>
            </a:r>
          </a:p>
        </p:txBody>
      </p:sp>
      <p:sp>
        <p:nvSpPr>
          <p:cNvPr id="3" name="Subtitle 2">
            <a:extLst>
              <a:ext uri="{FF2B5EF4-FFF2-40B4-BE49-F238E27FC236}">
                <a16:creationId xmlns:a16="http://schemas.microsoft.com/office/drawing/2014/main" id="{BAA5BA86-ED75-4D25-B6EF-CF4EF86EC1D3}"/>
              </a:ext>
            </a:extLst>
          </p:cNvPr>
          <p:cNvSpPr>
            <a:spLocks noGrp="1"/>
          </p:cNvSpPr>
          <p:nvPr>
            <p:ph type="subTitle" idx="1"/>
          </p:nvPr>
        </p:nvSpPr>
        <p:spPr/>
        <p:txBody>
          <a:bodyPr/>
          <a:lstStyle/>
          <a:p>
            <a:r>
              <a:rPr lang="en-US" dirty="0"/>
              <a:t>Ch 16 part 2</a:t>
            </a:r>
          </a:p>
        </p:txBody>
      </p:sp>
    </p:spTree>
    <p:extLst>
      <p:ext uri="{BB962C8B-B14F-4D97-AF65-F5344CB8AC3E}">
        <p14:creationId xmlns:p14="http://schemas.microsoft.com/office/powerpoint/2010/main" val="252301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E22FA-D707-49F0-B036-5CFFF6E54F66}"/>
              </a:ext>
            </a:extLst>
          </p:cNvPr>
          <p:cNvSpPr>
            <a:spLocks noGrp="1"/>
          </p:cNvSpPr>
          <p:nvPr>
            <p:ph type="title"/>
          </p:nvPr>
        </p:nvSpPr>
        <p:spPr/>
        <p:txBody>
          <a:bodyPr/>
          <a:lstStyle/>
          <a:p>
            <a:r>
              <a:rPr lang="en-US" dirty="0"/>
              <a:t>I.  Coping with Stress</a:t>
            </a:r>
          </a:p>
        </p:txBody>
      </p:sp>
      <p:sp>
        <p:nvSpPr>
          <p:cNvPr id="3" name="Content Placeholder 2">
            <a:extLst>
              <a:ext uri="{FF2B5EF4-FFF2-40B4-BE49-F238E27FC236}">
                <a16:creationId xmlns:a16="http://schemas.microsoft.com/office/drawing/2014/main" id="{582DEA75-A397-4A57-8EBC-31109D4403AB}"/>
              </a:ext>
            </a:extLst>
          </p:cNvPr>
          <p:cNvSpPr>
            <a:spLocks noGrp="1"/>
          </p:cNvSpPr>
          <p:nvPr>
            <p:ph idx="1"/>
          </p:nvPr>
        </p:nvSpPr>
        <p:spPr>
          <a:xfrm>
            <a:off x="818712" y="2222287"/>
            <a:ext cx="7861462" cy="3636511"/>
          </a:xfrm>
        </p:spPr>
        <p:txBody>
          <a:bodyPr>
            <a:normAutofit fontScale="92500"/>
          </a:bodyPr>
          <a:lstStyle/>
          <a:p>
            <a:r>
              <a:rPr lang="en-US" dirty="0"/>
              <a:t>How much control you feel about your life can affect how much stress you feel.  The more control you feel you have, the less stress you will be under.</a:t>
            </a:r>
          </a:p>
          <a:p>
            <a:r>
              <a:rPr lang="en-US" dirty="0"/>
              <a:t>If you feel completely helpless and at the mercy of others or situations, then your stress level will be very high.</a:t>
            </a:r>
          </a:p>
          <a:p>
            <a:r>
              <a:rPr lang="en-US" dirty="0"/>
              <a:t>how we view ourselves affects how we react to situations.  The more confident we feel about ourselves, the more confident we will be in life.</a:t>
            </a:r>
          </a:p>
        </p:txBody>
      </p:sp>
      <p:pic>
        <p:nvPicPr>
          <p:cNvPr id="5" name="Picture 4" descr="A close up of a logo&#10;&#10;Description automatically generated">
            <a:extLst>
              <a:ext uri="{FF2B5EF4-FFF2-40B4-BE49-F238E27FC236}">
                <a16:creationId xmlns:a16="http://schemas.microsoft.com/office/drawing/2014/main" id="{EA90BFDF-5C5D-4E98-9470-BD5A0473F770}"/>
              </a:ext>
            </a:extLst>
          </p:cNvPr>
          <p:cNvPicPr>
            <a:picLocks noChangeAspect="1"/>
          </p:cNvPicPr>
          <p:nvPr/>
        </p:nvPicPr>
        <p:blipFill>
          <a:blip r:embed="rId5"/>
          <a:stretch>
            <a:fillRect/>
          </a:stretch>
        </p:blipFill>
        <p:spPr>
          <a:xfrm>
            <a:off x="8680173" y="2222287"/>
            <a:ext cx="3117009" cy="3636511"/>
          </a:xfrm>
          <a:prstGeom prst="rect">
            <a:avLst/>
          </a:prstGeom>
        </p:spPr>
      </p:pic>
    </p:spTree>
    <p:extLst>
      <p:ext uri="{BB962C8B-B14F-4D97-AF65-F5344CB8AC3E}">
        <p14:creationId xmlns:p14="http://schemas.microsoft.com/office/powerpoint/2010/main" val="10132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impolite.wav"/>
                                        </p:tgtEl>
                                      </p:cMediaNode>
                                    </p:audio>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impolite.wav"/>
                                        </p:tgtEl>
                                      </p:cMediaNode>
                                    </p:audio>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impolit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BDA2F-0C1F-41F4-9C92-FCB2880FCC7D}"/>
              </a:ext>
            </a:extLst>
          </p:cNvPr>
          <p:cNvSpPr>
            <a:spLocks noGrp="1"/>
          </p:cNvSpPr>
          <p:nvPr>
            <p:ph type="title"/>
          </p:nvPr>
        </p:nvSpPr>
        <p:spPr/>
        <p:txBody>
          <a:bodyPr/>
          <a:lstStyle/>
          <a:p>
            <a:r>
              <a:rPr lang="en-US" dirty="0"/>
              <a:t>I.  Coping with Stress</a:t>
            </a:r>
          </a:p>
        </p:txBody>
      </p:sp>
      <p:sp>
        <p:nvSpPr>
          <p:cNvPr id="3" name="Content Placeholder 2">
            <a:extLst>
              <a:ext uri="{FF2B5EF4-FFF2-40B4-BE49-F238E27FC236}">
                <a16:creationId xmlns:a16="http://schemas.microsoft.com/office/drawing/2014/main" id="{D83214FB-E532-496B-99A0-82CC9739CDFC}"/>
              </a:ext>
            </a:extLst>
          </p:cNvPr>
          <p:cNvSpPr>
            <a:spLocks noGrp="1"/>
          </p:cNvSpPr>
          <p:nvPr>
            <p:ph idx="1"/>
          </p:nvPr>
        </p:nvSpPr>
        <p:spPr>
          <a:xfrm>
            <a:off x="818712" y="2222287"/>
            <a:ext cx="8130416" cy="3636511"/>
          </a:xfrm>
        </p:spPr>
        <p:txBody>
          <a:bodyPr>
            <a:normAutofit fontScale="92500" lnSpcReduction="20000"/>
          </a:bodyPr>
          <a:lstStyle/>
          <a:p>
            <a:r>
              <a:rPr lang="en-US" dirty="0"/>
              <a:t>Our view of ourselves can  be very different from how others view us.  If there is a large gap between our view and others, we may not be looking at ourselves in a true light.</a:t>
            </a:r>
          </a:p>
          <a:p>
            <a:r>
              <a:rPr lang="en-US" dirty="0"/>
              <a:t>Our self view can also be affected by how others view us.  We believe what influential people in our lives say about us, whether it is positive or negative.  That can have a lasting affect on our self-esteem.</a:t>
            </a:r>
          </a:p>
          <a:p>
            <a:r>
              <a:rPr lang="en-US" dirty="0"/>
              <a:t>We use defense mechanisms to keep ourselves psychologically balanced and to keep those outside influences from throwing us out of balance.</a:t>
            </a:r>
          </a:p>
        </p:txBody>
      </p:sp>
      <p:pic>
        <p:nvPicPr>
          <p:cNvPr id="5" name="Picture 4" descr="A close up of a logo&#10;&#10;Description automatically generated">
            <a:extLst>
              <a:ext uri="{FF2B5EF4-FFF2-40B4-BE49-F238E27FC236}">
                <a16:creationId xmlns:a16="http://schemas.microsoft.com/office/drawing/2014/main" id="{F4BF020A-272B-436B-A3F7-BABAB09969B1}"/>
              </a:ext>
            </a:extLst>
          </p:cNvPr>
          <p:cNvPicPr>
            <a:picLocks noChangeAspect="1"/>
          </p:cNvPicPr>
          <p:nvPr/>
        </p:nvPicPr>
        <p:blipFill>
          <a:blip r:embed="rId4"/>
          <a:stretch>
            <a:fillRect/>
          </a:stretch>
        </p:blipFill>
        <p:spPr>
          <a:xfrm>
            <a:off x="8382000" y="2135542"/>
            <a:ext cx="3810000" cy="3810000"/>
          </a:xfrm>
          <a:prstGeom prst="rect">
            <a:avLst/>
          </a:prstGeom>
        </p:spPr>
      </p:pic>
    </p:spTree>
    <p:extLst>
      <p:ext uri="{BB962C8B-B14F-4D97-AF65-F5344CB8AC3E}">
        <p14:creationId xmlns:p14="http://schemas.microsoft.com/office/powerpoint/2010/main" val="3436748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howwasschool.wav"/>
                                        </p:tgtEl>
                                      </p:cMediaNode>
                                    </p:audio>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howwasschool.wav"/>
                                        </p:tgtEl>
                                      </p:cMediaNode>
                                    </p:audio>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howwasschool.wav"/>
                                        </p:tgtEl>
                                      </p:cMediaNode>
                                    </p:audio>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88D19-E99D-402F-8469-45094D89E530}"/>
              </a:ext>
            </a:extLst>
          </p:cNvPr>
          <p:cNvSpPr>
            <a:spLocks noGrp="1"/>
          </p:cNvSpPr>
          <p:nvPr>
            <p:ph type="title"/>
          </p:nvPr>
        </p:nvSpPr>
        <p:spPr/>
        <p:txBody>
          <a:bodyPr/>
          <a:lstStyle/>
          <a:p>
            <a:r>
              <a:rPr lang="en-US" dirty="0"/>
              <a:t>I.  Coping with Stress</a:t>
            </a:r>
          </a:p>
        </p:txBody>
      </p:sp>
      <p:sp>
        <p:nvSpPr>
          <p:cNvPr id="3" name="Content Placeholder 2">
            <a:extLst>
              <a:ext uri="{FF2B5EF4-FFF2-40B4-BE49-F238E27FC236}">
                <a16:creationId xmlns:a16="http://schemas.microsoft.com/office/drawing/2014/main" id="{354567E5-D0CD-4D3A-BA1B-DC4E3BE11FB7}"/>
              </a:ext>
            </a:extLst>
          </p:cNvPr>
          <p:cNvSpPr>
            <a:spLocks noGrp="1"/>
          </p:cNvSpPr>
          <p:nvPr>
            <p:ph idx="1"/>
          </p:nvPr>
        </p:nvSpPr>
        <p:spPr>
          <a:xfrm>
            <a:off x="818712" y="2222287"/>
            <a:ext cx="7006154" cy="3636511"/>
          </a:xfrm>
        </p:spPr>
        <p:txBody>
          <a:bodyPr>
            <a:normAutofit lnSpcReduction="10000"/>
          </a:bodyPr>
          <a:lstStyle/>
          <a:p>
            <a:r>
              <a:rPr lang="en-US" dirty="0"/>
              <a:t>Repression – pushing painful events or thoughts out of our consciousness.</a:t>
            </a:r>
          </a:p>
          <a:p>
            <a:r>
              <a:rPr lang="en-US" dirty="0"/>
              <a:t>Denial – refusing to admit there is a problem.</a:t>
            </a:r>
          </a:p>
          <a:p>
            <a:r>
              <a:rPr lang="en-US" dirty="0"/>
              <a:t>Displacement – venting our feelings at something or someone other than the actual target.</a:t>
            </a:r>
          </a:p>
          <a:p>
            <a:r>
              <a:rPr lang="en-US" dirty="0"/>
              <a:t>Reaction formation – expressing the opposite of what we feel.</a:t>
            </a:r>
          </a:p>
        </p:txBody>
      </p:sp>
      <p:pic>
        <p:nvPicPr>
          <p:cNvPr id="5" name="Picture 4" descr="A close up of text on a black background&#10;&#10;Description automatically generated">
            <a:extLst>
              <a:ext uri="{FF2B5EF4-FFF2-40B4-BE49-F238E27FC236}">
                <a16:creationId xmlns:a16="http://schemas.microsoft.com/office/drawing/2014/main" id="{6074F06E-88FF-4F5B-83AF-2CB6E3132D40}"/>
              </a:ext>
            </a:extLst>
          </p:cNvPr>
          <p:cNvPicPr>
            <a:picLocks noChangeAspect="1"/>
          </p:cNvPicPr>
          <p:nvPr/>
        </p:nvPicPr>
        <p:blipFill>
          <a:blip r:embed="rId4"/>
          <a:stretch>
            <a:fillRect/>
          </a:stretch>
        </p:blipFill>
        <p:spPr>
          <a:xfrm>
            <a:off x="7485400" y="2222286"/>
            <a:ext cx="3788769" cy="3788769"/>
          </a:xfrm>
          <a:prstGeom prst="rect">
            <a:avLst/>
          </a:prstGeom>
        </p:spPr>
      </p:pic>
    </p:spTree>
    <p:extLst>
      <p:ext uri="{BB962C8B-B14F-4D97-AF65-F5344CB8AC3E}">
        <p14:creationId xmlns:p14="http://schemas.microsoft.com/office/powerpoint/2010/main" val="2967028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onemanWolfPack.wav"/>
                                        </p:tgtEl>
                                      </p:cMediaNode>
                                    </p:audio>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onemanWolfPack.wav"/>
                                        </p:tgtEl>
                                      </p:cMediaNode>
                                    </p:audio>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onemanWolfPack.wav"/>
                                        </p:tgtEl>
                                      </p:cMediaNode>
                                    </p:audio>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onemanWolfPack.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E540E-60A4-45E8-83D7-AE0BE67160B8}"/>
              </a:ext>
            </a:extLst>
          </p:cNvPr>
          <p:cNvSpPr>
            <a:spLocks noGrp="1"/>
          </p:cNvSpPr>
          <p:nvPr>
            <p:ph type="title"/>
          </p:nvPr>
        </p:nvSpPr>
        <p:spPr/>
        <p:txBody>
          <a:bodyPr/>
          <a:lstStyle/>
          <a:p>
            <a:r>
              <a:rPr lang="en-US" dirty="0"/>
              <a:t>I.  Coping with Stress</a:t>
            </a:r>
          </a:p>
        </p:txBody>
      </p:sp>
      <p:sp>
        <p:nvSpPr>
          <p:cNvPr id="3" name="Content Placeholder 2">
            <a:extLst>
              <a:ext uri="{FF2B5EF4-FFF2-40B4-BE49-F238E27FC236}">
                <a16:creationId xmlns:a16="http://schemas.microsoft.com/office/drawing/2014/main" id="{66A77C79-09B5-45E2-8DA6-2488D2F6724F}"/>
              </a:ext>
            </a:extLst>
          </p:cNvPr>
          <p:cNvSpPr>
            <a:spLocks noGrp="1"/>
          </p:cNvSpPr>
          <p:nvPr>
            <p:ph idx="1"/>
          </p:nvPr>
        </p:nvSpPr>
        <p:spPr>
          <a:xfrm>
            <a:off x="818712" y="2222287"/>
            <a:ext cx="6871242" cy="3636511"/>
          </a:xfrm>
        </p:spPr>
        <p:txBody>
          <a:bodyPr>
            <a:normAutofit lnSpcReduction="10000"/>
          </a:bodyPr>
          <a:lstStyle/>
          <a:p>
            <a:r>
              <a:rPr lang="en-US" dirty="0"/>
              <a:t>Intellectualization – removing emotion and discussing feelings in a cold, rational way.</a:t>
            </a:r>
          </a:p>
          <a:p>
            <a:r>
              <a:rPr lang="en-US" dirty="0"/>
              <a:t>Identification with the aggressor – taking on the characteristics of someone who has mistreated us  to psychologically avoid the abuse.</a:t>
            </a:r>
          </a:p>
          <a:p>
            <a:r>
              <a:rPr lang="en-US" dirty="0"/>
              <a:t>Regression – moving backwards to be childlike, at a time when we </a:t>
            </a:r>
            <a:r>
              <a:rPr lang="en-US"/>
              <a:t>were taken </a:t>
            </a:r>
            <a:r>
              <a:rPr lang="en-US" dirty="0"/>
              <a:t>care of.</a:t>
            </a:r>
          </a:p>
        </p:txBody>
      </p:sp>
      <p:pic>
        <p:nvPicPr>
          <p:cNvPr id="5" name="Picture 4" descr="A close up of a map&#10;&#10;Description automatically generated">
            <a:extLst>
              <a:ext uri="{FF2B5EF4-FFF2-40B4-BE49-F238E27FC236}">
                <a16:creationId xmlns:a16="http://schemas.microsoft.com/office/drawing/2014/main" id="{95CD852C-A285-48B2-9580-6B7EF0F4AFEA}"/>
              </a:ext>
            </a:extLst>
          </p:cNvPr>
          <p:cNvPicPr>
            <a:picLocks noChangeAspect="1"/>
          </p:cNvPicPr>
          <p:nvPr/>
        </p:nvPicPr>
        <p:blipFill rotWithShape="1">
          <a:blip r:embed="rId4"/>
          <a:srcRect l="-61790" t="24936" r="101193" b="-24936"/>
          <a:stretch/>
        </p:blipFill>
        <p:spPr>
          <a:xfrm>
            <a:off x="1424763" y="2850854"/>
            <a:ext cx="4316818" cy="4007145"/>
          </a:xfrm>
          <a:prstGeom prst="rect">
            <a:avLst/>
          </a:prstGeom>
        </p:spPr>
      </p:pic>
      <p:pic>
        <p:nvPicPr>
          <p:cNvPr id="7" name="Picture 6" descr="A close up of a map&#10;&#10;Description automatically generated">
            <a:extLst>
              <a:ext uri="{FF2B5EF4-FFF2-40B4-BE49-F238E27FC236}">
                <a16:creationId xmlns:a16="http://schemas.microsoft.com/office/drawing/2014/main" id="{C04680FF-143B-4A48-A946-24F2010654DD}"/>
              </a:ext>
            </a:extLst>
          </p:cNvPr>
          <p:cNvPicPr>
            <a:picLocks noChangeAspect="1"/>
          </p:cNvPicPr>
          <p:nvPr/>
        </p:nvPicPr>
        <p:blipFill rotWithShape="1">
          <a:blip r:embed="rId4"/>
          <a:srcRect l="21786" r="21262"/>
          <a:stretch/>
        </p:blipFill>
        <p:spPr>
          <a:xfrm>
            <a:off x="8132972" y="2222287"/>
            <a:ext cx="3240316" cy="3200400"/>
          </a:xfrm>
          <a:prstGeom prst="rect">
            <a:avLst/>
          </a:prstGeom>
        </p:spPr>
      </p:pic>
    </p:spTree>
    <p:extLst>
      <p:ext uri="{BB962C8B-B14F-4D97-AF65-F5344CB8AC3E}">
        <p14:creationId xmlns:p14="http://schemas.microsoft.com/office/powerpoint/2010/main" val="3271010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dontbrushteeth.wav"/>
                                        </p:tgtEl>
                                      </p:cMediaNode>
                                    </p:audio>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dontbrushteeth.wav"/>
                                        </p:tgtEl>
                                      </p:cMediaNode>
                                    </p:audio>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dontbrushteet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C47C0-36A0-4D3A-9256-F4F74C791F88}"/>
              </a:ext>
            </a:extLst>
          </p:cNvPr>
          <p:cNvSpPr>
            <a:spLocks noGrp="1"/>
          </p:cNvSpPr>
          <p:nvPr>
            <p:ph type="title"/>
          </p:nvPr>
        </p:nvSpPr>
        <p:spPr/>
        <p:txBody>
          <a:bodyPr/>
          <a:lstStyle/>
          <a:p>
            <a:r>
              <a:rPr lang="en-US" dirty="0"/>
              <a:t>I.  Coping with Stress</a:t>
            </a:r>
          </a:p>
        </p:txBody>
      </p:sp>
      <p:sp>
        <p:nvSpPr>
          <p:cNvPr id="3" name="Content Placeholder 2">
            <a:extLst>
              <a:ext uri="{FF2B5EF4-FFF2-40B4-BE49-F238E27FC236}">
                <a16:creationId xmlns:a16="http://schemas.microsoft.com/office/drawing/2014/main" id="{622613EE-F0F7-46D1-871A-D40DA5B1E42C}"/>
              </a:ext>
            </a:extLst>
          </p:cNvPr>
          <p:cNvSpPr>
            <a:spLocks noGrp="1"/>
          </p:cNvSpPr>
          <p:nvPr>
            <p:ph idx="1"/>
          </p:nvPr>
        </p:nvSpPr>
        <p:spPr>
          <a:xfrm>
            <a:off x="818712" y="2222287"/>
            <a:ext cx="6841262" cy="3636511"/>
          </a:xfrm>
        </p:spPr>
        <p:txBody>
          <a:bodyPr>
            <a:normAutofit lnSpcReduction="10000"/>
          </a:bodyPr>
          <a:lstStyle/>
          <a:p>
            <a:r>
              <a:rPr lang="en-US" dirty="0"/>
              <a:t>Rationalization – explaining away the problem so we don’t have to accept responsibility.</a:t>
            </a:r>
          </a:p>
          <a:p>
            <a:r>
              <a:rPr lang="en-US" dirty="0"/>
              <a:t>Projection – attributing our thoughts to someone else.</a:t>
            </a:r>
          </a:p>
          <a:p>
            <a:r>
              <a:rPr lang="en-US" dirty="0"/>
              <a:t>Sublimation – channeling the emotional energy into something constructive or beneficial.  The only healthy defense mechanism.</a:t>
            </a:r>
          </a:p>
        </p:txBody>
      </p:sp>
      <p:pic>
        <p:nvPicPr>
          <p:cNvPr id="5" name="Picture 4" descr="A picture containing ground, person, outdoor, building&#10;&#10;Description automatically generated">
            <a:extLst>
              <a:ext uri="{FF2B5EF4-FFF2-40B4-BE49-F238E27FC236}">
                <a16:creationId xmlns:a16="http://schemas.microsoft.com/office/drawing/2014/main" id="{EA7B20AC-6A52-40BA-9E6E-6927FC485B29}"/>
              </a:ext>
            </a:extLst>
          </p:cNvPr>
          <p:cNvPicPr>
            <a:picLocks noChangeAspect="1"/>
          </p:cNvPicPr>
          <p:nvPr/>
        </p:nvPicPr>
        <p:blipFill rotWithShape="1">
          <a:blip r:embed="rId4"/>
          <a:srcRect l="27128"/>
          <a:stretch/>
        </p:blipFill>
        <p:spPr>
          <a:xfrm>
            <a:off x="7911462" y="2222287"/>
            <a:ext cx="3470536" cy="3486150"/>
          </a:xfrm>
          <a:prstGeom prst="rect">
            <a:avLst/>
          </a:prstGeom>
        </p:spPr>
      </p:pic>
    </p:spTree>
    <p:extLst>
      <p:ext uri="{BB962C8B-B14F-4D97-AF65-F5344CB8AC3E}">
        <p14:creationId xmlns:p14="http://schemas.microsoft.com/office/powerpoint/2010/main" val="44826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longwords.wav"/>
                                        </p:tgtEl>
                                      </p:cMediaNode>
                                    </p:audio>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longwords.wav"/>
                                        </p:tgtEl>
                                      </p:cMediaNode>
                                    </p:audio>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longwords.wav"/>
                                        </p:tgtEl>
                                      </p:cMediaNode>
                                    </p:audio>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B1BF2-CE95-42E7-B976-64317D2BE06D}"/>
              </a:ext>
            </a:extLst>
          </p:cNvPr>
          <p:cNvSpPr>
            <a:spLocks noGrp="1"/>
          </p:cNvSpPr>
          <p:nvPr>
            <p:ph type="title"/>
          </p:nvPr>
        </p:nvSpPr>
        <p:spPr/>
        <p:txBody>
          <a:bodyPr/>
          <a:lstStyle/>
          <a:p>
            <a:r>
              <a:rPr lang="en-US" dirty="0"/>
              <a:t>II.  Healthy Characteristics</a:t>
            </a:r>
          </a:p>
        </p:txBody>
      </p:sp>
      <p:sp>
        <p:nvSpPr>
          <p:cNvPr id="3" name="Content Placeholder 2">
            <a:extLst>
              <a:ext uri="{FF2B5EF4-FFF2-40B4-BE49-F238E27FC236}">
                <a16:creationId xmlns:a16="http://schemas.microsoft.com/office/drawing/2014/main" id="{49D579DF-46D1-4D6C-92D9-9BBCB0FB7424}"/>
              </a:ext>
            </a:extLst>
          </p:cNvPr>
          <p:cNvSpPr>
            <a:spLocks noGrp="1"/>
          </p:cNvSpPr>
          <p:nvPr>
            <p:ph idx="1"/>
          </p:nvPr>
        </p:nvSpPr>
        <p:spPr>
          <a:xfrm>
            <a:off x="818712" y="2222287"/>
            <a:ext cx="6811281" cy="3636511"/>
          </a:xfrm>
        </p:spPr>
        <p:txBody>
          <a:bodyPr>
            <a:normAutofit lnSpcReduction="10000"/>
          </a:bodyPr>
          <a:lstStyle/>
          <a:p>
            <a:r>
              <a:rPr lang="en-US" dirty="0"/>
              <a:t>People who cope with life well usually accept themselves and accept and are interested in others.  They are able to perceive things accurately for the most part as well.</a:t>
            </a:r>
          </a:p>
          <a:p>
            <a:r>
              <a:rPr lang="en-US" dirty="0"/>
              <a:t>People feel like they are basically in control of their lives and can tolerate different points of view.  They also solve problems and are proactive in dealing with potential issues.</a:t>
            </a:r>
          </a:p>
        </p:txBody>
      </p:sp>
      <p:pic>
        <p:nvPicPr>
          <p:cNvPr id="5" name="Picture 4" descr="A drawing of a cartoon character&#10;&#10;Description automatically generated">
            <a:extLst>
              <a:ext uri="{FF2B5EF4-FFF2-40B4-BE49-F238E27FC236}">
                <a16:creationId xmlns:a16="http://schemas.microsoft.com/office/drawing/2014/main" id="{B4A2382A-2B1B-41C1-9D2E-4C7DA916142C}"/>
              </a:ext>
            </a:extLst>
          </p:cNvPr>
          <p:cNvPicPr>
            <a:picLocks noChangeAspect="1"/>
          </p:cNvPicPr>
          <p:nvPr/>
        </p:nvPicPr>
        <p:blipFill rotWithShape="1">
          <a:blip r:embed="rId5"/>
          <a:srcRect l="13296" r="14959"/>
          <a:stretch/>
        </p:blipFill>
        <p:spPr>
          <a:xfrm>
            <a:off x="7629993" y="2518572"/>
            <a:ext cx="3882452" cy="3043940"/>
          </a:xfrm>
          <a:prstGeom prst="rect">
            <a:avLst/>
          </a:prstGeom>
        </p:spPr>
      </p:pic>
    </p:spTree>
    <p:extLst>
      <p:ext uri="{BB962C8B-B14F-4D97-AF65-F5344CB8AC3E}">
        <p14:creationId xmlns:p14="http://schemas.microsoft.com/office/powerpoint/2010/main" val="1536446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eattots.wav"/>
                                        </p:tgtEl>
                                      </p:cMediaNode>
                                    </p:audio>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eattot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41C7A-BE7C-44E2-8085-5180A7D1ABEB}"/>
              </a:ext>
            </a:extLst>
          </p:cNvPr>
          <p:cNvSpPr>
            <a:spLocks noGrp="1"/>
          </p:cNvSpPr>
          <p:nvPr>
            <p:ph type="title"/>
          </p:nvPr>
        </p:nvSpPr>
        <p:spPr/>
        <p:txBody>
          <a:bodyPr/>
          <a:lstStyle/>
          <a:p>
            <a:r>
              <a:rPr lang="en-US" dirty="0"/>
              <a:t>II.  Healthy Characteristics</a:t>
            </a:r>
          </a:p>
        </p:txBody>
      </p:sp>
      <p:sp>
        <p:nvSpPr>
          <p:cNvPr id="3" name="Content Placeholder 2">
            <a:extLst>
              <a:ext uri="{FF2B5EF4-FFF2-40B4-BE49-F238E27FC236}">
                <a16:creationId xmlns:a16="http://schemas.microsoft.com/office/drawing/2014/main" id="{259AD14D-9ACD-475E-9110-BA32D53D812F}"/>
              </a:ext>
            </a:extLst>
          </p:cNvPr>
          <p:cNvSpPr>
            <a:spLocks noGrp="1"/>
          </p:cNvSpPr>
          <p:nvPr>
            <p:ph idx="1"/>
          </p:nvPr>
        </p:nvSpPr>
        <p:spPr/>
        <p:txBody>
          <a:bodyPr/>
          <a:lstStyle/>
          <a:p>
            <a:r>
              <a:rPr lang="en-US" dirty="0"/>
              <a:t>Steps to solving problems:</a:t>
            </a:r>
          </a:p>
          <a:p>
            <a:pPr lvl="1"/>
            <a:r>
              <a:rPr lang="en-US" dirty="0"/>
              <a:t>Define the problem</a:t>
            </a:r>
          </a:p>
          <a:p>
            <a:pPr lvl="1"/>
            <a:r>
              <a:rPr lang="en-US" dirty="0"/>
              <a:t>List ways to approach the problem</a:t>
            </a:r>
          </a:p>
          <a:p>
            <a:pPr lvl="1"/>
            <a:r>
              <a:rPr lang="en-US" dirty="0"/>
              <a:t>Evaluate how workable the approaches are</a:t>
            </a:r>
          </a:p>
          <a:p>
            <a:pPr lvl="1"/>
            <a:r>
              <a:rPr lang="en-US" dirty="0"/>
              <a:t>Select the best approach</a:t>
            </a:r>
          </a:p>
          <a:p>
            <a:pPr lvl="1"/>
            <a:r>
              <a:rPr lang="en-US" dirty="0"/>
              <a:t>Figure out the steps to implement that approach</a:t>
            </a:r>
          </a:p>
          <a:p>
            <a:pPr lvl="1"/>
            <a:r>
              <a:rPr lang="en-US" dirty="0"/>
              <a:t>Evaluate your success at the end</a:t>
            </a:r>
          </a:p>
        </p:txBody>
      </p:sp>
      <p:pic>
        <p:nvPicPr>
          <p:cNvPr id="1026" name="Picture 2" descr="Image result for problem solving">
            <a:hlinkClick r:id="rId4"/>
            <a:extLst>
              <a:ext uri="{FF2B5EF4-FFF2-40B4-BE49-F238E27FC236}">
                <a16:creationId xmlns:a16="http://schemas.microsoft.com/office/drawing/2014/main" id="{758848B0-5BEF-4D82-9E57-514101D4A93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4022" r="6014"/>
          <a:stretch/>
        </p:blipFill>
        <p:spPr bwMode="auto">
          <a:xfrm>
            <a:off x="7188220" y="2359379"/>
            <a:ext cx="4185066" cy="3362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798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berry.wav"/>
                                        </p:tgtEl>
                                      </p:cMediaNode>
                                    </p:audio>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berry.wav"/>
                                        </p:tgtEl>
                                      </p:cMediaNode>
                                    </p:audio>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berry.wav"/>
                                        </p:tgtEl>
                                      </p:cMediaNode>
                                    </p:audio>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berry.wav"/>
                                        </p:tgtEl>
                                      </p:cMediaNode>
                                    </p:audio>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berry.wav"/>
                                        </p:tgtEl>
                                      </p:cMediaNode>
                                    </p:audio>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3" name="berry.wav"/>
                                        </p:tgtEl>
                                      </p:cMediaNode>
                                    </p:audio>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3" name="berr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1EDF-5DD5-4D16-AB79-F3A5D53BD621}"/>
              </a:ext>
            </a:extLst>
          </p:cNvPr>
          <p:cNvSpPr>
            <a:spLocks noGrp="1"/>
          </p:cNvSpPr>
          <p:nvPr>
            <p:ph type="title"/>
          </p:nvPr>
        </p:nvSpPr>
        <p:spPr/>
        <p:txBody>
          <a:bodyPr/>
          <a:lstStyle/>
          <a:p>
            <a:r>
              <a:rPr lang="en-US" dirty="0"/>
              <a:t>In your notebook</a:t>
            </a:r>
          </a:p>
        </p:txBody>
      </p:sp>
      <p:sp>
        <p:nvSpPr>
          <p:cNvPr id="3" name="Content Placeholder 2">
            <a:extLst>
              <a:ext uri="{FF2B5EF4-FFF2-40B4-BE49-F238E27FC236}">
                <a16:creationId xmlns:a16="http://schemas.microsoft.com/office/drawing/2014/main" id="{B9D409B9-C8C8-4B5F-B049-FF277C05D574}"/>
              </a:ext>
            </a:extLst>
          </p:cNvPr>
          <p:cNvSpPr>
            <a:spLocks noGrp="1"/>
          </p:cNvSpPr>
          <p:nvPr>
            <p:ph idx="1"/>
          </p:nvPr>
        </p:nvSpPr>
        <p:spPr/>
        <p:txBody>
          <a:bodyPr/>
          <a:lstStyle/>
          <a:p>
            <a:r>
              <a:rPr lang="en-US" dirty="0"/>
              <a:t>Think of an actual problem you need to solve and go through the steps to solve it.</a:t>
            </a:r>
          </a:p>
        </p:txBody>
      </p:sp>
    </p:spTree>
    <p:extLst>
      <p:ext uri="{BB962C8B-B14F-4D97-AF65-F5344CB8AC3E}">
        <p14:creationId xmlns:p14="http://schemas.microsoft.com/office/powerpoint/2010/main" val="10364857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297</TotalTime>
  <Words>580</Words>
  <Application>Microsoft Office PowerPoint</Application>
  <PresentationFormat>Widescreen</PresentationFormat>
  <Paragraphs>50</Paragraphs>
  <Slides>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Century Gothic</vt:lpstr>
      <vt:lpstr>Wingdings 2</vt:lpstr>
      <vt:lpstr>Quotable</vt:lpstr>
      <vt:lpstr>Conflict,  Stress, and Coping</vt:lpstr>
      <vt:lpstr>I.  Coping with Stress</vt:lpstr>
      <vt:lpstr>I.  Coping with Stress</vt:lpstr>
      <vt:lpstr>I.  Coping with Stress</vt:lpstr>
      <vt:lpstr>I.  Coping with Stress</vt:lpstr>
      <vt:lpstr>I.  Coping with Stress</vt:lpstr>
      <vt:lpstr>II.  Healthy Characteristics</vt:lpstr>
      <vt:lpstr>II.  Healthy Characteristics</vt:lpstr>
      <vt:lpstr>In your notebook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Stress, and Coping</dc:title>
  <dc:creator>Myers, Eric</dc:creator>
  <cp:lastModifiedBy>Myers, Eric</cp:lastModifiedBy>
  <cp:revision>12</cp:revision>
  <dcterms:created xsi:type="dcterms:W3CDTF">2019-05-09T15:42:58Z</dcterms:created>
  <dcterms:modified xsi:type="dcterms:W3CDTF">2022-03-22T14:41:43Z</dcterms:modified>
</cp:coreProperties>
</file>