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roxima Nova"/>
      <p:regular r:id="rId18"/>
      <p:bold r:id="rId19"/>
      <p:italic r:id="rId20"/>
      <p:boldItalic r:id="rId21"/>
    </p:embeddedFont>
    <p:embeddedFont>
      <p:font typeface="Amatic SC"/>
      <p:regular r:id="rId22"/>
      <p:bold r:id="rId23"/>
    </p:embeddedFont>
    <p:embeddedFont>
      <p:font typeface="Lobster"/>
      <p:regular r:id="rId24"/>
    </p:embeddedFont>
    <p:embeddedFont>
      <p:font typeface="Source Code Pro"/>
      <p:regular r:id="rId25"/>
      <p:bold r:id="rId26"/>
      <p:italic r:id="rId27"/>
      <p:boldItalic r:id="rId28"/>
    </p:embeddedFont>
    <p:embeddedFont>
      <p:font typeface="Pacifico"/>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italic.fntdata"/><Relationship Id="rId22" Type="http://schemas.openxmlformats.org/officeDocument/2006/relationships/font" Target="fonts/AmaticSC-regular.fntdata"/><Relationship Id="rId21" Type="http://schemas.openxmlformats.org/officeDocument/2006/relationships/font" Target="fonts/ProximaNova-boldItalic.fntdata"/><Relationship Id="rId24" Type="http://schemas.openxmlformats.org/officeDocument/2006/relationships/font" Target="fonts/Lobster-regular.fntdata"/><Relationship Id="rId23"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CodePro-bold.fntdata"/><Relationship Id="rId25" Type="http://schemas.openxmlformats.org/officeDocument/2006/relationships/font" Target="fonts/SourceCodePro-regular.fntdata"/><Relationship Id="rId28" Type="http://schemas.openxmlformats.org/officeDocument/2006/relationships/font" Target="fonts/SourceCodePro-boldItalic.fntdata"/><Relationship Id="rId27" Type="http://schemas.openxmlformats.org/officeDocument/2006/relationships/font" Target="fonts/SourceCodePr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acifico-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roximaNova-bold.fntdata"/><Relationship Id="rId18" Type="http://schemas.openxmlformats.org/officeDocument/2006/relationships/font" Target="fonts/ProximaNova-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7c7fd6499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7c7fd6499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057be801c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b057be801c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a3751559e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a3751559e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latin typeface="Comic Sans MS"/>
                <a:ea typeface="Comic Sans MS"/>
                <a:cs typeface="Comic Sans MS"/>
                <a:sym typeface="Comic Sans MS"/>
              </a:rPr>
              <a:t>This slide is the last slide.  You can add a picture or several pictures as an ending to your presentation.</a:t>
            </a:r>
            <a:endParaRPr b="1" i="1">
              <a:latin typeface="Comic Sans MS"/>
              <a:ea typeface="Comic Sans MS"/>
              <a:cs typeface="Comic Sans MS"/>
              <a:sym typeface="Comic Sans M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a3751559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a3751559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mic Sans MS"/>
                <a:ea typeface="Comic Sans MS"/>
                <a:cs typeface="Comic Sans MS"/>
                <a:sym typeface="Comic Sans MS"/>
              </a:rPr>
              <a:t>Write about the landforms, geographical location, and climate unique to the area.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a3751559e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a3751559e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mic Sans MS"/>
                <a:ea typeface="Comic Sans MS"/>
                <a:cs typeface="Comic Sans MS"/>
                <a:sym typeface="Comic Sans MS"/>
              </a:rPr>
              <a:t>Write about the materials, shape, name, and unique features of the structure.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057be801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057be801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ae93f28cc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ae93f28cc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i="1" lang="en">
                <a:solidFill>
                  <a:schemeClr val="dk1"/>
                </a:solidFill>
                <a:latin typeface="Comic Sans MS"/>
                <a:ea typeface="Comic Sans MS"/>
                <a:cs typeface="Comic Sans MS"/>
                <a:sym typeface="Comic Sans MS"/>
              </a:rPr>
              <a:t>Write about the food the tribe ate, crops they grew, hunting &amp; gathering skills, and ways to prepare meals.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a7c7fd6499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a7c7fd6499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3751559e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3751559e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057be801c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b057be801c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057be801c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057be801c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3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jpg"/><Relationship Id="rId4" Type="http://schemas.openxmlformats.org/officeDocument/2006/relationships/image" Target="../media/image42.jpg"/><Relationship Id="rId5" Type="http://schemas.openxmlformats.org/officeDocument/2006/relationships/image" Target="../media/image48.jpg"/><Relationship Id="rId6"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1.jpg"/><Relationship Id="rId5"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37.jpg"/><Relationship Id="rId5" Type="http://schemas.openxmlformats.org/officeDocument/2006/relationships/image" Target="../media/image14.jpg"/><Relationship Id="rId6"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5.jpg"/><Relationship Id="rId5" Type="http://schemas.openxmlformats.org/officeDocument/2006/relationships/image" Target="../media/image25.jpg"/><Relationship Id="rId6" Type="http://schemas.openxmlformats.org/officeDocument/2006/relationships/image" Target="../media/image9.jpg"/><Relationship Id="rId7" Type="http://schemas.openxmlformats.org/officeDocument/2006/relationships/image" Target="../media/image8.jpg"/><Relationship Id="rId8"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7.jpg"/><Relationship Id="rId5" Type="http://schemas.openxmlformats.org/officeDocument/2006/relationships/image" Target="../media/image29.jpg"/><Relationship Id="rId6" Type="http://schemas.openxmlformats.org/officeDocument/2006/relationships/image" Target="../media/image19.jpg"/></Relationships>
</file>

<file path=ppt/slides/_rels/slide6.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8.jpg"/><Relationship Id="rId13" Type="http://schemas.openxmlformats.org/officeDocument/2006/relationships/image" Target="../media/image22.jpg"/><Relationship Id="rId12"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7.jpg"/><Relationship Id="rId9"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31.jpg"/><Relationship Id="rId7" Type="http://schemas.openxmlformats.org/officeDocument/2006/relationships/image" Target="../media/image16.jpg"/><Relationship Id="rId8"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7.jpg"/><Relationship Id="rId4" Type="http://schemas.openxmlformats.org/officeDocument/2006/relationships/image" Target="../media/image44.jpg"/><Relationship Id="rId5"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6.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45.jpg"/><Relationship Id="rId5" Type="http://schemas.openxmlformats.org/officeDocument/2006/relationships/image" Target="../media/image30.jpg"/><Relationship Id="rId6" Type="http://schemas.openxmlformats.org/officeDocument/2006/relationships/image" Target="../media/image33.jpg"/><Relationship Id="rId7" Type="http://schemas.openxmlformats.org/officeDocument/2006/relationships/image" Target="../media/image32.jpg"/><Relationship Id="rId8"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2B2ED"/>
            </a:gs>
            <a:gs pos="100000">
              <a:srgbClr val="4F4FCD"/>
            </a:gs>
          </a:gsLst>
          <a:path path="circle">
            <a:fillToRect b="50%" l="50%" r="50%" t="50%"/>
          </a:path>
          <a:tileRect/>
        </a:gradFill>
      </p:bgPr>
    </p:bg>
    <p:spTree>
      <p:nvGrpSpPr>
        <p:cNvPr id="55" name="Shape 55"/>
        <p:cNvGrpSpPr/>
        <p:nvPr/>
      </p:nvGrpSpPr>
      <p:grpSpPr>
        <a:xfrm>
          <a:off x="0" y="0"/>
          <a:ext cx="0" cy="0"/>
          <a:chOff x="0" y="0"/>
          <a:chExt cx="0" cy="0"/>
        </a:xfrm>
      </p:grpSpPr>
      <p:sp>
        <p:nvSpPr>
          <p:cNvPr id="56" name="Google Shape;56;p13"/>
          <p:cNvSpPr txBox="1"/>
          <p:nvPr>
            <p:ph type="ctrTitle"/>
          </p:nvPr>
        </p:nvSpPr>
        <p:spPr>
          <a:xfrm>
            <a:off x="-558375" y="451000"/>
            <a:ext cx="9062700" cy="270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r>
              <a:rPr lang="en">
                <a:latin typeface="Lobster"/>
                <a:ea typeface="Lobster"/>
                <a:cs typeface="Lobster"/>
                <a:sym typeface="Lobster"/>
              </a:rPr>
              <a:t>The Mojave Tribe</a:t>
            </a:r>
            <a:endParaRPr>
              <a:latin typeface="Lobster"/>
              <a:ea typeface="Lobster"/>
              <a:cs typeface="Lobster"/>
              <a:sym typeface="Lobster"/>
            </a:endParaRPr>
          </a:p>
        </p:txBody>
      </p:sp>
      <p:sp>
        <p:nvSpPr>
          <p:cNvPr id="57" name="Google Shape;57;p13"/>
          <p:cNvSpPr txBox="1"/>
          <p:nvPr>
            <p:ph idx="1" type="subTitle"/>
          </p:nvPr>
        </p:nvSpPr>
        <p:spPr>
          <a:xfrm>
            <a:off x="147750" y="2877775"/>
            <a:ext cx="85206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u="sng"/>
              <a:t>By</a:t>
            </a:r>
            <a:r>
              <a:rPr lang="en" u="sng"/>
              <a:t> </a:t>
            </a:r>
            <a:r>
              <a:rPr lang="en" u="sng">
                <a:latin typeface="Lobster"/>
                <a:ea typeface="Lobster"/>
                <a:cs typeface="Lobster"/>
                <a:sym typeface="Lobster"/>
              </a:rPr>
              <a:t>Cambria</a:t>
            </a:r>
            <a:r>
              <a:rPr lang="en" u="sng"/>
              <a:t>,</a:t>
            </a:r>
            <a:r>
              <a:rPr lang="en" u="sng">
                <a:latin typeface="Lobster"/>
                <a:ea typeface="Lobster"/>
                <a:cs typeface="Lobster"/>
                <a:sym typeface="Lobster"/>
              </a:rPr>
              <a:t>Jayleen</a:t>
            </a:r>
            <a:r>
              <a:rPr lang="en" u="sng"/>
              <a:t>,</a:t>
            </a:r>
            <a:r>
              <a:rPr lang="en" u="sng">
                <a:latin typeface="Lobster"/>
                <a:ea typeface="Lobster"/>
                <a:cs typeface="Lobster"/>
                <a:sym typeface="Lobster"/>
              </a:rPr>
              <a:t>&amp;</a:t>
            </a:r>
            <a:r>
              <a:rPr lang="en" u="sng"/>
              <a:t> </a:t>
            </a:r>
            <a:r>
              <a:rPr lang="en" u="sng">
                <a:latin typeface="Lobster"/>
                <a:ea typeface="Lobster"/>
                <a:cs typeface="Lobster"/>
                <a:sym typeface="Lobster"/>
              </a:rPr>
              <a:t>Raelynn</a:t>
            </a:r>
            <a:endParaRPr u="sng">
              <a:latin typeface="Lobster"/>
              <a:ea typeface="Lobster"/>
              <a:cs typeface="Lobster"/>
              <a:sym typeface="Lobster"/>
            </a:endParaRPr>
          </a:p>
        </p:txBody>
      </p:sp>
      <p:pic>
        <p:nvPicPr>
          <p:cNvPr id="58" name="Google Shape;58;p13"/>
          <p:cNvPicPr preferRelativeResize="0"/>
          <p:nvPr/>
        </p:nvPicPr>
        <p:blipFill>
          <a:blip r:embed="rId3">
            <a:alphaModFix/>
          </a:blip>
          <a:stretch>
            <a:fillRect/>
          </a:stretch>
        </p:blipFill>
        <p:spPr>
          <a:xfrm>
            <a:off x="5323804" y="0"/>
            <a:ext cx="3585096" cy="1886825"/>
          </a:xfrm>
          <a:prstGeom prst="rect">
            <a:avLst/>
          </a:prstGeom>
          <a:noFill/>
          <a:ln>
            <a:noFill/>
          </a:ln>
        </p:spPr>
      </p:pic>
      <p:pic>
        <p:nvPicPr>
          <p:cNvPr id="59" name="Google Shape;59;p13"/>
          <p:cNvPicPr preferRelativeResize="0"/>
          <p:nvPr/>
        </p:nvPicPr>
        <p:blipFill>
          <a:blip r:embed="rId4">
            <a:alphaModFix/>
          </a:blip>
          <a:stretch>
            <a:fillRect/>
          </a:stretch>
        </p:blipFill>
        <p:spPr>
          <a:xfrm>
            <a:off x="286350" y="0"/>
            <a:ext cx="2920724" cy="1886825"/>
          </a:xfrm>
          <a:prstGeom prst="rect">
            <a:avLst/>
          </a:prstGeom>
          <a:noFill/>
          <a:ln>
            <a:noFill/>
          </a:ln>
        </p:spPr>
      </p:pic>
      <p:pic>
        <p:nvPicPr>
          <p:cNvPr id="60" name="Google Shape;60;p13"/>
          <p:cNvPicPr preferRelativeResize="0"/>
          <p:nvPr/>
        </p:nvPicPr>
        <p:blipFill>
          <a:blip r:embed="rId5">
            <a:alphaModFix/>
          </a:blip>
          <a:stretch>
            <a:fillRect/>
          </a:stretch>
        </p:blipFill>
        <p:spPr>
          <a:xfrm>
            <a:off x="3207075" y="0"/>
            <a:ext cx="2116722" cy="18868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lin ang="5400012" scaled="0"/>
        </a:gradFill>
      </p:bgPr>
    </p:bg>
    <p:spTree>
      <p:nvGrpSpPr>
        <p:cNvPr id="153" name="Shape 153"/>
        <p:cNvGrpSpPr/>
        <p:nvPr/>
      </p:nvGrpSpPr>
      <p:grpSpPr>
        <a:xfrm>
          <a:off x="0" y="0"/>
          <a:ext cx="0" cy="0"/>
          <a:chOff x="0" y="0"/>
          <a:chExt cx="0" cy="0"/>
        </a:xfrm>
      </p:grpSpPr>
      <p:sp>
        <p:nvSpPr>
          <p:cNvPr id="154" name="Google Shape;154;p2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children liked to played with dolls, but mostly they go hunting and fishing with their father.  They are ex</a:t>
            </a:r>
            <a:r>
              <a:rPr lang="en">
                <a:solidFill>
                  <a:schemeClr val="accent3"/>
                </a:solidFill>
                <a:latin typeface="Proxima Nova"/>
                <a:ea typeface="Proxima Nova"/>
                <a:cs typeface="Proxima Nova"/>
                <a:sym typeface="Proxima Nova"/>
              </a:rPr>
              <a:t>cellent</a:t>
            </a:r>
            <a:r>
              <a:rPr lang="en"/>
              <a:t> swimmers and runners. They Mojave children also liked to play with each other but they had more chores than enough time to play. They like to have foot races with each other. They children also help around the house to clean up.  </a:t>
            </a:r>
            <a:endParaRPr/>
          </a:p>
        </p:txBody>
      </p:sp>
      <p:sp>
        <p:nvSpPr>
          <p:cNvPr id="155" name="Google Shape;155;p22"/>
          <p:cNvSpPr txBox="1"/>
          <p:nvPr/>
        </p:nvSpPr>
        <p:spPr>
          <a:xfrm>
            <a:off x="1592650" y="321250"/>
            <a:ext cx="5497800" cy="7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Source Code Pro"/>
                <a:ea typeface="Source Code Pro"/>
                <a:cs typeface="Source Code Pro"/>
                <a:sym typeface="Source Code Pro"/>
              </a:rPr>
              <a:t>      </a:t>
            </a:r>
            <a:r>
              <a:rPr lang="en" sz="4000">
                <a:latin typeface="Pacifico"/>
                <a:ea typeface="Pacifico"/>
                <a:cs typeface="Pacifico"/>
                <a:sym typeface="Pacifico"/>
              </a:rPr>
              <a:t>Children</a:t>
            </a:r>
            <a:endParaRPr sz="4000">
              <a:latin typeface="Pacifico"/>
              <a:ea typeface="Pacifico"/>
              <a:cs typeface="Pacifico"/>
              <a:sym typeface="Pacific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lin ang="5400012" scaled="0"/>
        </a:gradFill>
      </p:bgPr>
    </p:bg>
    <p:spTree>
      <p:nvGrpSpPr>
        <p:cNvPr id="159" name="Shape 159"/>
        <p:cNvGrpSpPr/>
        <p:nvPr/>
      </p:nvGrpSpPr>
      <p:grpSpPr>
        <a:xfrm>
          <a:off x="0" y="0"/>
          <a:ext cx="0" cy="0"/>
          <a:chOff x="0" y="0"/>
          <a:chExt cx="0" cy="0"/>
        </a:xfrm>
      </p:grpSpPr>
      <p:sp>
        <p:nvSpPr>
          <p:cNvPr id="160" name="Google Shape;160;p23"/>
          <p:cNvSpPr txBox="1"/>
          <p:nvPr>
            <p:ph type="title"/>
          </p:nvPr>
        </p:nvSpPr>
        <p:spPr>
          <a:xfrm>
            <a:off x="311700" y="0"/>
            <a:ext cx="8520600" cy="8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latin typeface="Lobster"/>
                <a:ea typeface="Lobster"/>
                <a:cs typeface="Lobster"/>
                <a:sym typeface="Lobster"/>
              </a:rPr>
              <a:t>Language</a:t>
            </a:r>
            <a:endParaRPr>
              <a:latin typeface="Lobster"/>
              <a:ea typeface="Lobster"/>
              <a:cs typeface="Lobster"/>
              <a:sym typeface="Lobster"/>
            </a:endParaRPr>
          </a:p>
        </p:txBody>
      </p:sp>
      <p:sp>
        <p:nvSpPr>
          <p:cNvPr id="161" name="Google Shape;161;p23"/>
          <p:cNvSpPr txBox="1"/>
          <p:nvPr>
            <p:ph idx="1" type="body"/>
          </p:nvPr>
        </p:nvSpPr>
        <p:spPr>
          <a:xfrm>
            <a:off x="407725" y="762400"/>
            <a:ext cx="8520600" cy="256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Most people in the Mojave tribe speak Spanish today. A long time ago they made up their own language called the Mojave language one of the words they made up was kwichkamaduum. They made up this language so they could understand each other. In the 16th century when Spanish was made they decided to switch languages so now they speak Spanish instead of their language. Some people from the mojave tribe still speak their own language but most of them today don’t.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65" name="Shape 165"/>
        <p:cNvGrpSpPr/>
        <p:nvPr/>
      </p:nvGrpSpPr>
      <p:grpSpPr>
        <a:xfrm>
          <a:off x="0" y="0"/>
          <a:ext cx="0" cy="0"/>
          <a:chOff x="0" y="0"/>
          <a:chExt cx="0" cy="0"/>
        </a:xfrm>
      </p:grpSpPr>
      <p:sp>
        <p:nvSpPr>
          <p:cNvPr id="166" name="Google Shape;166;p24"/>
          <p:cNvSpPr txBox="1"/>
          <p:nvPr>
            <p:ph type="title"/>
          </p:nvPr>
        </p:nvSpPr>
        <p:spPr>
          <a:xfrm>
            <a:off x="3731075" y="2654050"/>
            <a:ext cx="4855200" cy="199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bster"/>
                <a:ea typeface="Lobster"/>
                <a:cs typeface="Lobster"/>
                <a:sym typeface="Lobster"/>
              </a:rPr>
              <a:t>   All in all the Mojave *Tribe is very amazing*</a:t>
            </a:r>
            <a:endParaRPr>
              <a:latin typeface="Lobster"/>
              <a:ea typeface="Lobster"/>
              <a:cs typeface="Lobster"/>
              <a:sym typeface="Lobster"/>
            </a:endParaRPr>
          </a:p>
        </p:txBody>
      </p:sp>
      <p:pic>
        <p:nvPicPr>
          <p:cNvPr id="167" name="Google Shape;167;p24"/>
          <p:cNvPicPr preferRelativeResize="0"/>
          <p:nvPr/>
        </p:nvPicPr>
        <p:blipFill>
          <a:blip r:embed="rId3">
            <a:alphaModFix/>
          </a:blip>
          <a:stretch>
            <a:fillRect/>
          </a:stretch>
        </p:blipFill>
        <p:spPr>
          <a:xfrm>
            <a:off x="0" y="0"/>
            <a:ext cx="3479074" cy="2931476"/>
          </a:xfrm>
          <a:prstGeom prst="rect">
            <a:avLst/>
          </a:prstGeom>
          <a:noFill/>
          <a:ln>
            <a:noFill/>
          </a:ln>
        </p:spPr>
      </p:pic>
      <p:pic>
        <p:nvPicPr>
          <p:cNvPr id="168" name="Google Shape;168;p24"/>
          <p:cNvPicPr preferRelativeResize="0"/>
          <p:nvPr/>
        </p:nvPicPr>
        <p:blipFill>
          <a:blip r:embed="rId4">
            <a:alphaModFix/>
          </a:blip>
          <a:stretch>
            <a:fillRect/>
          </a:stretch>
        </p:blipFill>
        <p:spPr>
          <a:xfrm>
            <a:off x="3479085" y="-64450"/>
            <a:ext cx="3608315" cy="2332325"/>
          </a:xfrm>
          <a:prstGeom prst="rect">
            <a:avLst/>
          </a:prstGeom>
          <a:noFill/>
          <a:ln>
            <a:noFill/>
          </a:ln>
        </p:spPr>
      </p:pic>
      <p:pic>
        <p:nvPicPr>
          <p:cNvPr id="169" name="Google Shape;169;p24"/>
          <p:cNvPicPr preferRelativeResize="0"/>
          <p:nvPr/>
        </p:nvPicPr>
        <p:blipFill>
          <a:blip r:embed="rId5">
            <a:alphaModFix/>
          </a:blip>
          <a:stretch>
            <a:fillRect/>
          </a:stretch>
        </p:blipFill>
        <p:spPr>
          <a:xfrm>
            <a:off x="6836064" y="-64450"/>
            <a:ext cx="2549283" cy="2332323"/>
          </a:xfrm>
          <a:prstGeom prst="rect">
            <a:avLst/>
          </a:prstGeom>
          <a:noFill/>
          <a:ln>
            <a:noFill/>
          </a:ln>
        </p:spPr>
      </p:pic>
      <p:pic>
        <p:nvPicPr>
          <p:cNvPr id="170" name="Google Shape;170;p24"/>
          <p:cNvPicPr preferRelativeResize="0"/>
          <p:nvPr/>
        </p:nvPicPr>
        <p:blipFill>
          <a:blip r:embed="rId6">
            <a:alphaModFix/>
          </a:blip>
          <a:stretch>
            <a:fillRect/>
          </a:stretch>
        </p:blipFill>
        <p:spPr>
          <a:xfrm>
            <a:off x="0" y="2931475"/>
            <a:ext cx="3390626" cy="2212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lin ang="5400012" scaled="0"/>
        </a:gradFill>
      </p:bgPr>
    </p:bg>
    <p:spTree>
      <p:nvGrpSpPr>
        <p:cNvPr id="64" name="Shape 64"/>
        <p:cNvGrpSpPr/>
        <p:nvPr/>
      </p:nvGrpSpPr>
      <p:grpSpPr>
        <a:xfrm>
          <a:off x="0" y="0"/>
          <a:ext cx="0" cy="0"/>
          <a:chOff x="0" y="0"/>
          <a:chExt cx="0" cy="0"/>
        </a:xfrm>
      </p:grpSpPr>
      <p:sp>
        <p:nvSpPr>
          <p:cNvPr id="65" name="Google Shape;65;p14"/>
          <p:cNvSpPr txBox="1"/>
          <p:nvPr>
            <p:ph type="title"/>
          </p:nvPr>
        </p:nvSpPr>
        <p:spPr>
          <a:xfrm>
            <a:off x="3276900" y="225500"/>
            <a:ext cx="2405700" cy="56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Location</a:t>
            </a:r>
            <a:endParaRPr/>
          </a:p>
        </p:txBody>
      </p:sp>
      <p:sp>
        <p:nvSpPr>
          <p:cNvPr id="66" name="Google Shape;66;p14"/>
          <p:cNvSpPr txBox="1"/>
          <p:nvPr>
            <p:ph idx="1" type="body"/>
          </p:nvPr>
        </p:nvSpPr>
        <p:spPr>
          <a:xfrm>
            <a:off x="158600" y="3061600"/>
            <a:ext cx="8520600" cy="185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Mojave Tribe lived in the Mojave Desert in Southeastern California. It is hot where they live their clothes are meant for the hot</a:t>
            </a:r>
            <a:r>
              <a:rPr lang="en"/>
              <a:t> weather</a:t>
            </a:r>
            <a:r>
              <a:rPr lang="en"/>
              <a:t>. Unlike other tribes they lived. where the clay is good to make pots. They found perfect land for farming.</a:t>
            </a:r>
            <a:endParaRPr/>
          </a:p>
        </p:txBody>
      </p:sp>
      <p:pic>
        <p:nvPicPr>
          <p:cNvPr id="67" name="Google Shape;67;p14"/>
          <p:cNvPicPr preferRelativeResize="0"/>
          <p:nvPr/>
        </p:nvPicPr>
        <p:blipFill>
          <a:blip r:embed="rId3">
            <a:alphaModFix/>
          </a:blip>
          <a:stretch>
            <a:fillRect/>
          </a:stretch>
        </p:blipFill>
        <p:spPr>
          <a:xfrm>
            <a:off x="0" y="75875"/>
            <a:ext cx="2405585" cy="2756800"/>
          </a:xfrm>
          <a:prstGeom prst="rect">
            <a:avLst/>
          </a:prstGeom>
          <a:noFill/>
          <a:ln>
            <a:noFill/>
          </a:ln>
        </p:spPr>
      </p:pic>
      <p:pic>
        <p:nvPicPr>
          <p:cNvPr id="68" name="Google Shape;68;p14"/>
          <p:cNvPicPr preferRelativeResize="0"/>
          <p:nvPr/>
        </p:nvPicPr>
        <p:blipFill>
          <a:blip r:embed="rId4">
            <a:alphaModFix/>
          </a:blip>
          <a:stretch>
            <a:fillRect/>
          </a:stretch>
        </p:blipFill>
        <p:spPr>
          <a:xfrm>
            <a:off x="6024025" y="0"/>
            <a:ext cx="3119975" cy="2597775"/>
          </a:xfrm>
          <a:prstGeom prst="rect">
            <a:avLst/>
          </a:prstGeom>
          <a:noFill/>
          <a:ln>
            <a:noFill/>
          </a:ln>
        </p:spPr>
      </p:pic>
      <p:pic>
        <p:nvPicPr>
          <p:cNvPr id="69" name="Google Shape;69;p14"/>
          <p:cNvPicPr preferRelativeResize="0"/>
          <p:nvPr/>
        </p:nvPicPr>
        <p:blipFill>
          <a:blip r:embed="rId5">
            <a:alphaModFix/>
          </a:blip>
          <a:stretch>
            <a:fillRect/>
          </a:stretch>
        </p:blipFill>
        <p:spPr>
          <a:xfrm>
            <a:off x="2829947" y="892662"/>
            <a:ext cx="2769714" cy="18487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lin ang="5400012" scaled="0"/>
        </a:gradFill>
      </p:bgPr>
    </p:bg>
    <p:spTree>
      <p:nvGrpSpPr>
        <p:cNvPr id="73" name="Shape 73"/>
        <p:cNvGrpSpPr/>
        <p:nvPr/>
      </p:nvGrpSpPr>
      <p:grpSpPr>
        <a:xfrm>
          <a:off x="0" y="0"/>
          <a:ext cx="0" cy="0"/>
          <a:chOff x="0" y="0"/>
          <a:chExt cx="0" cy="0"/>
        </a:xfrm>
      </p:grpSpPr>
      <p:sp>
        <p:nvSpPr>
          <p:cNvPr id="74" name="Google Shape;74;p15"/>
          <p:cNvSpPr txBox="1"/>
          <p:nvPr>
            <p:ph type="title"/>
          </p:nvPr>
        </p:nvSpPr>
        <p:spPr>
          <a:xfrm>
            <a:off x="6271000" y="184775"/>
            <a:ext cx="175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bster"/>
                <a:ea typeface="Lobster"/>
                <a:cs typeface="Lobster"/>
                <a:sym typeface="Lobster"/>
              </a:rPr>
              <a:t>Shelter</a:t>
            </a:r>
            <a:endParaRPr>
              <a:latin typeface="Lobster"/>
              <a:ea typeface="Lobster"/>
              <a:cs typeface="Lobster"/>
              <a:sym typeface="Lobster"/>
            </a:endParaRPr>
          </a:p>
        </p:txBody>
      </p:sp>
      <p:sp>
        <p:nvSpPr>
          <p:cNvPr id="75" name="Google Shape;75;p15"/>
          <p:cNvSpPr txBox="1"/>
          <p:nvPr>
            <p:ph idx="1" type="body"/>
          </p:nvPr>
        </p:nvSpPr>
        <p:spPr>
          <a:xfrm>
            <a:off x="0" y="0"/>
            <a:ext cx="4954200" cy="295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rPr>
              <a:t>The Mojave shelters were made out of willow. This tribe did not live in villages instead, they built simple shelters where they found good land for farming. They made their houses out of willow poles that were covered in grasses. </a:t>
            </a:r>
            <a:endParaRPr>
              <a:solidFill>
                <a:srgbClr val="000000"/>
              </a:solidFill>
            </a:endParaRPr>
          </a:p>
        </p:txBody>
      </p:sp>
      <p:pic>
        <p:nvPicPr>
          <p:cNvPr id="76" name="Google Shape;76;p15"/>
          <p:cNvPicPr preferRelativeResize="0"/>
          <p:nvPr/>
        </p:nvPicPr>
        <p:blipFill>
          <a:blip r:embed="rId3">
            <a:alphaModFix/>
          </a:blip>
          <a:stretch>
            <a:fillRect/>
          </a:stretch>
        </p:blipFill>
        <p:spPr>
          <a:xfrm>
            <a:off x="6047700" y="861950"/>
            <a:ext cx="3013999" cy="1582823"/>
          </a:xfrm>
          <a:prstGeom prst="rect">
            <a:avLst/>
          </a:prstGeom>
          <a:noFill/>
          <a:ln>
            <a:noFill/>
          </a:ln>
        </p:spPr>
      </p:pic>
      <p:pic>
        <p:nvPicPr>
          <p:cNvPr id="77" name="Google Shape;77;p15"/>
          <p:cNvPicPr preferRelativeResize="0"/>
          <p:nvPr/>
        </p:nvPicPr>
        <p:blipFill>
          <a:blip r:embed="rId4">
            <a:alphaModFix/>
          </a:blip>
          <a:stretch>
            <a:fillRect/>
          </a:stretch>
        </p:blipFill>
        <p:spPr>
          <a:xfrm>
            <a:off x="6322275" y="2448275"/>
            <a:ext cx="2821730" cy="2695225"/>
          </a:xfrm>
          <a:prstGeom prst="rect">
            <a:avLst/>
          </a:prstGeom>
          <a:noFill/>
          <a:ln>
            <a:noFill/>
          </a:ln>
        </p:spPr>
      </p:pic>
      <p:pic>
        <p:nvPicPr>
          <p:cNvPr id="78" name="Google Shape;78;p15"/>
          <p:cNvPicPr preferRelativeResize="0"/>
          <p:nvPr/>
        </p:nvPicPr>
        <p:blipFill>
          <a:blip r:embed="rId5">
            <a:alphaModFix/>
          </a:blip>
          <a:stretch>
            <a:fillRect/>
          </a:stretch>
        </p:blipFill>
        <p:spPr>
          <a:xfrm>
            <a:off x="3308275" y="2448275"/>
            <a:ext cx="3014000" cy="2695225"/>
          </a:xfrm>
          <a:prstGeom prst="rect">
            <a:avLst/>
          </a:prstGeom>
          <a:noFill/>
          <a:ln>
            <a:noFill/>
          </a:ln>
        </p:spPr>
      </p:pic>
      <p:pic>
        <p:nvPicPr>
          <p:cNvPr id="79" name="Google Shape;79;p15"/>
          <p:cNvPicPr preferRelativeResize="0"/>
          <p:nvPr/>
        </p:nvPicPr>
        <p:blipFill>
          <a:blip r:embed="rId6">
            <a:alphaModFix/>
          </a:blip>
          <a:stretch>
            <a:fillRect/>
          </a:stretch>
        </p:blipFill>
        <p:spPr>
          <a:xfrm>
            <a:off x="0" y="2448275"/>
            <a:ext cx="3744000" cy="2695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DDDD"/>
            </a:gs>
            <a:gs pos="100000">
              <a:srgbClr val="919191"/>
            </a:gs>
          </a:gsLst>
          <a:lin ang="5400012" scaled="0"/>
        </a:gradFill>
      </p:bgPr>
    </p:bg>
    <p:spTree>
      <p:nvGrpSpPr>
        <p:cNvPr id="83" name="Shape 83"/>
        <p:cNvGrpSpPr/>
        <p:nvPr/>
      </p:nvGrpSpPr>
      <p:grpSpPr>
        <a:xfrm>
          <a:off x="0" y="0"/>
          <a:ext cx="0" cy="0"/>
          <a:chOff x="0" y="0"/>
          <a:chExt cx="0" cy="0"/>
        </a:xfrm>
      </p:grpSpPr>
      <p:sp>
        <p:nvSpPr>
          <p:cNvPr id="84" name="Google Shape;84;p16"/>
          <p:cNvSpPr txBox="1"/>
          <p:nvPr>
            <p:ph type="title"/>
          </p:nvPr>
        </p:nvSpPr>
        <p:spPr>
          <a:xfrm>
            <a:off x="247250" y="33580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solidFill>
                  <a:srgbClr val="000000"/>
                </a:solidFill>
                <a:latin typeface="Lobster"/>
                <a:ea typeface="Lobster"/>
                <a:cs typeface="Lobster"/>
                <a:sym typeface="Lobster"/>
              </a:rPr>
              <a:t>Shelter</a:t>
            </a:r>
            <a:r>
              <a:rPr lang="en"/>
              <a:t> </a:t>
            </a:r>
            <a:endParaRPr/>
          </a:p>
        </p:txBody>
      </p:sp>
      <p:sp>
        <p:nvSpPr>
          <p:cNvPr id="85" name="Google Shape;85;p16"/>
          <p:cNvSpPr txBox="1"/>
          <p:nvPr>
            <p:ph idx="1" type="body"/>
          </p:nvPr>
        </p:nvSpPr>
        <p:spPr>
          <a:xfrm>
            <a:off x="55225" y="1009375"/>
            <a:ext cx="3122400" cy="1890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6" name="Google Shape;86;p16"/>
          <p:cNvPicPr preferRelativeResize="0"/>
          <p:nvPr/>
        </p:nvPicPr>
        <p:blipFill>
          <a:blip r:embed="rId3">
            <a:alphaModFix/>
          </a:blip>
          <a:stretch>
            <a:fillRect/>
          </a:stretch>
        </p:blipFill>
        <p:spPr>
          <a:xfrm>
            <a:off x="6021625" y="2877850"/>
            <a:ext cx="3122374" cy="2265650"/>
          </a:xfrm>
          <a:prstGeom prst="rect">
            <a:avLst/>
          </a:prstGeom>
          <a:noFill/>
          <a:ln>
            <a:noFill/>
          </a:ln>
        </p:spPr>
      </p:pic>
      <p:pic>
        <p:nvPicPr>
          <p:cNvPr id="87" name="Google Shape;87;p16"/>
          <p:cNvPicPr preferRelativeResize="0"/>
          <p:nvPr/>
        </p:nvPicPr>
        <p:blipFill>
          <a:blip r:embed="rId4">
            <a:alphaModFix/>
          </a:blip>
          <a:stretch>
            <a:fillRect/>
          </a:stretch>
        </p:blipFill>
        <p:spPr>
          <a:xfrm>
            <a:off x="5705660" y="-158175"/>
            <a:ext cx="3504488" cy="3057550"/>
          </a:xfrm>
          <a:prstGeom prst="rect">
            <a:avLst/>
          </a:prstGeom>
          <a:noFill/>
          <a:ln>
            <a:noFill/>
          </a:ln>
        </p:spPr>
      </p:pic>
      <p:pic>
        <p:nvPicPr>
          <p:cNvPr id="88" name="Google Shape;88;p16"/>
          <p:cNvPicPr preferRelativeResize="0"/>
          <p:nvPr/>
        </p:nvPicPr>
        <p:blipFill>
          <a:blip r:embed="rId5">
            <a:alphaModFix/>
          </a:blip>
          <a:stretch>
            <a:fillRect/>
          </a:stretch>
        </p:blipFill>
        <p:spPr>
          <a:xfrm>
            <a:off x="0" y="2877850"/>
            <a:ext cx="3122372" cy="2323372"/>
          </a:xfrm>
          <a:prstGeom prst="rect">
            <a:avLst/>
          </a:prstGeom>
          <a:noFill/>
          <a:ln>
            <a:noFill/>
          </a:ln>
        </p:spPr>
      </p:pic>
      <p:pic>
        <p:nvPicPr>
          <p:cNvPr id="89" name="Google Shape;89;p16"/>
          <p:cNvPicPr preferRelativeResize="0"/>
          <p:nvPr/>
        </p:nvPicPr>
        <p:blipFill>
          <a:blip r:embed="rId6">
            <a:alphaModFix/>
          </a:blip>
          <a:stretch>
            <a:fillRect/>
          </a:stretch>
        </p:blipFill>
        <p:spPr>
          <a:xfrm>
            <a:off x="3059550" y="1009375"/>
            <a:ext cx="2646100" cy="2265650"/>
          </a:xfrm>
          <a:prstGeom prst="rect">
            <a:avLst/>
          </a:prstGeom>
          <a:noFill/>
          <a:ln>
            <a:noFill/>
          </a:ln>
        </p:spPr>
      </p:pic>
      <p:pic>
        <p:nvPicPr>
          <p:cNvPr id="90" name="Google Shape;90;p16"/>
          <p:cNvPicPr preferRelativeResize="0"/>
          <p:nvPr/>
        </p:nvPicPr>
        <p:blipFill>
          <a:blip r:embed="rId7">
            <a:alphaModFix/>
          </a:blip>
          <a:stretch>
            <a:fillRect/>
          </a:stretch>
        </p:blipFill>
        <p:spPr>
          <a:xfrm>
            <a:off x="3059550" y="2877850"/>
            <a:ext cx="2945375" cy="2265650"/>
          </a:xfrm>
          <a:prstGeom prst="rect">
            <a:avLst/>
          </a:prstGeom>
          <a:noFill/>
          <a:ln>
            <a:noFill/>
          </a:ln>
        </p:spPr>
      </p:pic>
      <p:pic>
        <p:nvPicPr>
          <p:cNvPr id="91" name="Google Shape;91;p16"/>
          <p:cNvPicPr preferRelativeResize="0"/>
          <p:nvPr/>
        </p:nvPicPr>
        <p:blipFill>
          <a:blip r:embed="rId8">
            <a:alphaModFix/>
          </a:blip>
          <a:stretch>
            <a:fillRect/>
          </a:stretch>
        </p:blipFill>
        <p:spPr>
          <a:xfrm>
            <a:off x="-27626" y="3"/>
            <a:ext cx="3177625" cy="30575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lin ang="5400012" scaled="0"/>
        </a:gradFill>
      </p:bgPr>
    </p:bg>
    <p:spTree>
      <p:nvGrpSpPr>
        <p:cNvPr id="95" name="Shape 95"/>
        <p:cNvGrpSpPr/>
        <p:nvPr/>
      </p:nvGrpSpPr>
      <p:grpSpPr>
        <a:xfrm>
          <a:off x="0" y="0"/>
          <a:ext cx="0" cy="0"/>
          <a:chOff x="0" y="0"/>
          <a:chExt cx="0" cy="0"/>
        </a:xfrm>
      </p:grpSpPr>
      <p:sp>
        <p:nvSpPr>
          <p:cNvPr id="96" name="Google Shape;96;p17"/>
          <p:cNvSpPr txBox="1"/>
          <p:nvPr>
            <p:ph type="title"/>
          </p:nvPr>
        </p:nvSpPr>
        <p:spPr>
          <a:xfrm>
            <a:off x="3747550" y="257725"/>
            <a:ext cx="1674900" cy="5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bster"/>
                <a:ea typeface="Lobster"/>
                <a:cs typeface="Lobster"/>
                <a:sym typeface="Lobster"/>
              </a:rPr>
              <a:t>Food          </a:t>
            </a:r>
            <a:endParaRPr>
              <a:latin typeface="Lobster"/>
              <a:ea typeface="Lobster"/>
              <a:cs typeface="Lobster"/>
              <a:sym typeface="Lobster"/>
            </a:endParaRPr>
          </a:p>
        </p:txBody>
      </p:sp>
      <p:sp>
        <p:nvSpPr>
          <p:cNvPr id="97" name="Google Shape;97;p17"/>
          <p:cNvSpPr txBox="1"/>
          <p:nvPr>
            <p:ph idx="1" type="body"/>
          </p:nvPr>
        </p:nvSpPr>
        <p:spPr>
          <a:xfrm>
            <a:off x="5924400" y="0"/>
            <a:ext cx="3114600" cy="3525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Mojave tribe gathered wild plants, seeds, and roots to eat. They trapped small animals like rabbits, skunks, and beavers. They fished in the Colorado River for fish. They are farmers so they plant corn and other stuff to eat. </a:t>
            </a:r>
            <a:endParaRPr/>
          </a:p>
        </p:txBody>
      </p:sp>
      <p:pic>
        <p:nvPicPr>
          <p:cNvPr id="98" name="Google Shape;98;p17"/>
          <p:cNvPicPr preferRelativeResize="0"/>
          <p:nvPr/>
        </p:nvPicPr>
        <p:blipFill>
          <a:blip r:embed="rId3">
            <a:alphaModFix/>
          </a:blip>
          <a:stretch>
            <a:fillRect/>
          </a:stretch>
        </p:blipFill>
        <p:spPr>
          <a:xfrm>
            <a:off x="0" y="1953075"/>
            <a:ext cx="4907401" cy="3278636"/>
          </a:xfrm>
          <a:prstGeom prst="rect">
            <a:avLst/>
          </a:prstGeom>
          <a:noFill/>
          <a:ln>
            <a:noFill/>
          </a:ln>
        </p:spPr>
      </p:pic>
      <p:pic>
        <p:nvPicPr>
          <p:cNvPr id="99" name="Google Shape;99;p17"/>
          <p:cNvPicPr preferRelativeResize="0"/>
          <p:nvPr/>
        </p:nvPicPr>
        <p:blipFill>
          <a:blip r:embed="rId4">
            <a:alphaModFix/>
          </a:blip>
          <a:stretch>
            <a:fillRect/>
          </a:stretch>
        </p:blipFill>
        <p:spPr>
          <a:xfrm>
            <a:off x="0" y="0"/>
            <a:ext cx="2780675" cy="1953075"/>
          </a:xfrm>
          <a:prstGeom prst="rect">
            <a:avLst/>
          </a:prstGeom>
          <a:noFill/>
          <a:ln>
            <a:noFill/>
          </a:ln>
        </p:spPr>
      </p:pic>
      <p:pic>
        <p:nvPicPr>
          <p:cNvPr id="100" name="Google Shape;100;p17"/>
          <p:cNvPicPr preferRelativeResize="0"/>
          <p:nvPr/>
        </p:nvPicPr>
        <p:blipFill>
          <a:blip r:embed="rId5">
            <a:alphaModFix/>
          </a:blip>
          <a:stretch>
            <a:fillRect/>
          </a:stretch>
        </p:blipFill>
        <p:spPr>
          <a:xfrm flipH="1" rot="10800000">
            <a:off x="6844275" y="3849374"/>
            <a:ext cx="2131800" cy="1342701"/>
          </a:xfrm>
          <a:prstGeom prst="rect">
            <a:avLst/>
          </a:prstGeom>
          <a:noFill/>
          <a:ln>
            <a:noFill/>
          </a:ln>
        </p:spPr>
      </p:pic>
      <p:pic>
        <p:nvPicPr>
          <p:cNvPr id="101" name="Google Shape;101;p17"/>
          <p:cNvPicPr preferRelativeResize="0"/>
          <p:nvPr/>
        </p:nvPicPr>
        <p:blipFill>
          <a:blip r:embed="rId6">
            <a:alphaModFix/>
          </a:blip>
          <a:stretch>
            <a:fillRect/>
          </a:stretch>
        </p:blipFill>
        <p:spPr>
          <a:xfrm>
            <a:off x="4907400" y="3853837"/>
            <a:ext cx="1936875" cy="1333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lin ang="5400012" scaled="0"/>
        </a:gradFill>
      </p:bgPr>
    </p:bg>
    <p:spTree>
      <p:nvGrpSpPr>
        <p:cNvPr id="105" name="Shape 105"/>
        <p:cNvGrpSpPr/>
        <p:nvPr/>
      </p:nvGrpSpPr>
      <p:grpSpPr>
        <a:xfrm>
          <a:off x="0" y="0"/>
          <a:ext cx="0" cy="0"/>
          <a:chOff x="0" y="0"/>
          <a:chExt cx="0" cy="0"/>
        </a:xfrm>
      </p:grpSpPr>
      <p:sp>
        <p:nvSpPr>
          <p:cNvPr id="106" name="Google Shape;106;p18"/>
          <p:cNvSpPr txBox="1"/>
          <p:nvPr>
            <p:ph type="title"/>
          </p:nvPr>
        </p:nvSpPr>
        <p:spPr>
          <a:xfrm rot="121">
            <a:off x="311712" y="1995344"/>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latin typeface="Lobster"/>
                <a:ea typeface="Lobster"/>
                <a:cs typeface="Lobster"/>
                <a:sym typeface="Lobster"/>
              </a:rPr>
              <a:t>Food</a:t>
            </a:r>
            <a:endParaRPr>
              <a:latin typeface="Lobster"/>
              <a:ea typeface="Lobster"/>
              <a:cs typeface="Lobster"/>
              <a:sym typeface="Lobster"/>
            </a:endParaRPr>
          </a:p>
        </p:txBody>
      </p:sp>
      <p:sp>
        <p:nvSpPr>
          <p:cNvPr id="107" name="Google Shape;107;p18"/>
          <p:cNvSpPr txBox="1"/>
          <p:nvPr>
            <p:ph idx="1" type="body"/>
          </p:nvPr>
        </p:nvSpPr>
        <p:spPr>
          <a:xfrm>
            <a:off x="3466900" y="1848800"/>
            <a:ext cx="1870500" cy="94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pic>
        <p:nvPicPr>
          <p:cNvPr id="108" name="Google Shape;108;p18"/>
          <p:cNvPicPr preferRelativeResize="0"/>
          <p:nvPr/>
        </p:nvPicPr>
        <p:blipFill rotWithShape="1">
          <a:blip r:embed="rId3">
            <a:alphaModFix/>
          </a:blip>
          <a:srcRect b="0" l="30030" r="-30030" t="0"/>
          <a:stretch/>
        </p:blipFill>
        <p:spPr>
          <a:xfrm>
            <a:off x="6872700" y="2571750"/>
            <a:ext cx="3307301" cy="2646974"/>
          </a:xfrm>
          <a:prstGeom prst="rect">
            <a:avLst/>
          </a:prstGeom>
          <a:noFill/>
          <a:ln>
            <a:noFill/>
          </a:ln>
        </p:spPr>
      </p:pic>
      <p:pic>
        <p:nvPicPr>
          <p:cNvPr id="109" name="Google Shape;109;p18"/>
          <p:cNvPicPr preferRelativeResize="0"/>
          <p:nvPr/>
        </p:nvPicPr>
        <p:blipFill>
          <a:blip r:embed="rId4">
            <a:alphaModFix/>
          </a:blip>
          <a:stretch>
            <a:fillRect/>
          </a:stretch>
        </p:blipFill>
        <p:spPr>
          <a:xfrm flipH="1">
            <a:off x="2565757" y="0"/>
            <a:ext cx="2771676" cy="1848801"/>
          </a:xfrm>
          <a:prstGeom prst="rect">
            <a:avLst/>
          </a:prstGeom>
          <a:noFill/>
          <a:ln>
            <a:noFill/>
          </a:ln>
        </p:spPr>
      </p:pic>
      <p:pic>
        <p:nvPicPr>
          <p:cNvPr id="110" name="Google Shape;110;p18"/>
          <p:cNvPicPr preferRelativeResize="0"/>
          <p:nvPr/>
        </p:nvPicPr>
        <p:blipFill>
          <a:blip r:embed="rId5">
            <a:alphaModFix/>
          </a:blip>
          <a:stretch>
            <a:fillRect/>
          </a:stretch>
        </p:blipFill>
        <p:spPr>
          <a:xfrm flipH="1">
            <a:off x="6743146" y="-16303"/>
            <a:ext cx="2490576" cy="1665565"/>
          </a:xfrm>
          <a:prstGeom prst="rect">
            <a:avLst/>
          </a:prstGeom>
          <a:noFill/>
          <a:ln>
            <a:noFill/>
          </a:ln>
        </p:spPr>
      </p:pic>
      <p:pic>
        <p:nvPicPr>
          <p:cNvPr id="111" name="Google Shape;111;p18"/>
          <p:cNvPicPr preferRelativeResize="0"/>
          <p:nvPr/>
        </p:nvPicPr>
        <p:blipFill>
          <a:blip r:embed="rId6">
            <a:alphaModFix/>
          </a:blip>
          <a:stretch>
            <a:fillRect/>
          </a:stretch>
        </p:blipFill>
        <p:spPr>
          <a:xfrm>
            <a:off x="0" y="-15500"/>
            <a:ext cx="2565747" cy="1663951"/>
          </a:xfrm>
          <a:prstGeom prst="rect">
            <a:avLst/>
          </a:prstGeom>
          <a:noFill/>
          <a:ln>
            <a:noFill/>
          </a:ln>
        </p:spPr>
      </p:pic>
      <p:pic>
        <p:nvPicPr>
          <p:cNvPr id="112" name="Google Shape;112;p18"/>
          <p:cNvPicPr preferRelativeResize="0"/>
          <p:nvPr/>
        </p:nvPicPr>
        <p:blipFill rotWithShape="1">
          <a:blip r:embed="rId7">
            <a:alphaModFix/>
          </a:blip>
          <a:srcRect b="15880" l="-39399" r="39400" t="-15880"/>
          <a:stretch/>
        </p:blipFill>
        <p:spPr>
          <a:xfrm>
            <a:off x="4317200" y="-279050"/>
            <a:ext cx="2490575" cy="1657926"/>
          </a:xfrm>
          <a:prstGeom prst="rect">
            <a:avLst/>
          </a:prstGeom>
          <a:noFill/>
          <a:ln>
            <a:noFill/>
          </a:ln>
        </p:spPr>
      </p:pic>
      <p:pic>
        <p:nvPicPr>
          <p:cNvPr id="113" name="Google Shape;113;p18"/>
          <p:cNvPicPr preferRelativeResize="0"/>
          <p:nvPr/>
        </p:nvPicPr>
        <p:blipFill>
          <a:blip r:embed="rId8">
            <a:alphaModFix/>
          </a:blip>
          <a:stretch>
            <a:fillRect/>
          </a:stretch>
        </p:blipFill>
        <p:spPr>
          <a:xfrm>
            <a:off x="1716917" y="1649253"/>
            <a:ext cx="1717033" cy="1143000"/>
          </a:xfrm>
          <a:prstGeom prst="rect">
            <a:avLst/>
          </a:prstGeom>
          <a:noFill/>
          <a:ln>
            <a:noFill/>
          </a:ln>
        </p:spPr>
      </p:pic>
      <p:pic>
        <p:nvPicPr>
          <p:cNvPr id="114" name="Google Shape;114;p18"/>
          <p:cNvPicPr preferRelativeResize="0"/>
          <p:nvPr/>
        </p:nvPicPr>
        <p:blipFill>
          <a:blip r:embed="rId9">
            <a:alphaModFix/>
          </a:blip>
          <a:stretch>
            <a:fillRect/>
          </a:stretch>
        </p:blipFill>
        <p:spPr>
          <a:xfrm>
            <a:off x="-44100" y="1649250"/>
            <a:ext cx="1761025" cy="1018275"/>
          </a:xfrm>
          <a:prstGeom prst="rect">
            <a:avLst/>
          </a:prstGeom>
          <a:noFill/>
          <a:ln>
            <a:noFill/>
          </a:ln>
        </p:spPr>
      </p:pic>
      <p:pic>
        <p:nvPicPr>
          <p:cNvPr id="115" name="Google Shape;115;p18"/>
          <p:cNvPicPr preferRelativeResize="0"/>
          <p:nvPr/>
        </p:nvPicPr>
        <p:blipFill>
          <a:blip r:embed="rId10">
            <a:alphaModFix/>
          </a:blip>
          <a:stretch>
            <a:fillRect/>
          </a:stretch>
        </p:blipFill>
        <p:spPr>
          <a:xfrm>
            <a:off x="5337425" y="1402463"/>
            <a:ext cx="1535250" cy="1986775"/>
          </a:xfrm>
          <a:prstGeom prst="rect">
            <a:avLst/>
          </a:prstGeom>
          <a:noFill/>
          <a:ln>
            <a:noFill/>
          </a:ln>
        </p:spPr>
      </p:pic>
      <p:pic>
        <p:nvPicPr>
          <p:cNvPr id="116" name="Google Shape;116;p18"/>
          <p:cNvPicPr preferRelativeResize="0"/>
          <p:nvPr/>
        </p:nvPicPr>
        <p:blipFill>
          <a:blip r:embed="rId11">
            <a:alphaModFix/>
          </a:blip>
          <a:stretch>
            <a:fillRect/>
          </a:stretch>
        </p:blipFill>
        <p:spPr>
          <a:xfrm>
            <a:off x="0" y="2667525"/>
            <a:ext cx="3571700" cy="2611225"/>
          </a:xfrm>
          <a:prstGeom prst="rect">
            <a:avLst/>
          </a:prstGeom>
          <a:noFill/>
          <a:ln>
            <a:noFill/>
          </a:ln>
        </p:spPr>
      </p:pic>
      <p:pic>
        <p:nvPicPr>
          <p:cNvPr id="117" name="Google Shape;117;p18"/>
          <p:cNvPicPr preferRelativeResize="0"/>
          <p:nvPr/>
        </p:nvPicPr>
        <p:blipFill>
          <a:blip r:embed="rId12">
            <a:alphaModFix/>
          </a:blip>
          <a:stretch>
            <a:fillRect/>
          </a:stretch>
        </p:blipFill>
        <p:spPr>
          <a:xfrm>
            <a:off x="5432675" y="3412850"/>
            <a:ext cx="1440000" cy="1748575"/>
          </a:xfrm>
          <a:prstGeom prst="rect">
            <a:avLst/>
          </a:prstGeom>
          <a:noFill/>
          <a:ln>
            <a:noFill/>
          </a:ln>
        </p:spPr>
      </p:pic>
      <p:pic>
        <p:nvPicPr>
          <p:cNvPr id="118" name="Google Shape;118;p18"/>
          <p:cNvPicPr preferRelativeResize="0"/>
          <p:nvPr/>
        </p:nvPicPr>
        <p:blipFill>
          <a:blip r:embed="rId13">
            <a:alphaModFix/>
          </a:blip>
          <a:stretch>
            <a:fillRect/>
          </a:stretch>
        </p:blipFill>
        <p:spPr>
          <a:xfrm>
            <a:off x="3442338" y="2795350"/>
            <a:ext cx="2259325" cy="2355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lin ang="5400012" scaled="0"/>
        </a:gradFill>
      </p:bgPr>
    </p:bg>
    <p:spTree>
      <p:nvGrpSpPr>
        <p:cNvPr id="122" name="Shape 122"/>
        <p:cNvGrpSpPr/>
        <p:nvPr/>
      </p:nvGrpSpPr>
      <p:grpSpPr>
        <a:xfrm>
          <a:off x="0" y="0"/>
          <a:ext cx="0" cy="0"/>
          <a:chOff x="0" y="0"/>
          <a:chExt cx="0" cy="0"/>
        </a:xfrm>
      </p:grpSpPr>
      <p:sp>
        <p:nvSpPr>
          <p:cNvPr id="123" name="Google Shape;123;p19"/>
          <p:cNvSpPr txBox="1"/>
          <p:nvPr>
            <p:ph type="title"/>
          </p:nvPr>
        </p:nvSpPr>
        <p:spPr>
          <a:xfrm>
            <a:off x="2555625" y="184800"/>
            <a:ext cx="4585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latin typeface="Lobster"/>
                <a:ea typeface="Lobster"/>
                <a:cs typeface="Lobster"/>
                <a:sym typeface="Lobster"/>
              </a:rPr>
              <a:t>Culture</a:t>
            </a:r>
            <a:r>
              <a:rPr b="1" lang="en"/>
              <a:t> </a:t>
            </a:r>
            <a:endParaRPr b="1"/>
          </a:p>
        </p:txBody>
      </p:sp>
      <p:sp>
        <p:nvSpPr>
          <p:cNvPr id="124" name="Google Shape;124;p19"/>
          <p:cNvSpPr txBox="1"/>
          <p:nvPr>
            <p:ph idx="1" type="body"/>
          </p:nvPr>
        </p:nvSpPr>
        <p:spPr>
          <a:xfrm>
            <a:off x="219150" y="3165650"/>
            <a:ext cx="8446500" cy="1977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Mojave culture is unique.The Mojave culture traded for animal skin so it would keep them warm at night.The Mojave tribe traded their crops such as beans,corns and melons.The Mojave tribe were fishers,hunters and farmers who mainly inhabited California.The Mojave Tribe called themselves Hamakhav meaning people living along the water.</a:t>
            </a:r>
            <a:endParaRPr/>
          </a:p>
        </p:txBody>
      </p:sp>
      <p:pic>
        <p:nvPicPr>
          <p:cNvPr id="125" name="Google Shape;125;p19"/>
          <p:cNvPicPr preferRelativeResize="0"/>
          <p:nvPr/>
        </p:nvPicPr>
        <p:blipFill>
          <a:blip r:embed="rId3">
            <a:alphaModFix/>
          </a:blip>
          <a:stretch>
            <a:fillRect/>
          </a:stretch>
        </p:blipFill>
        <p:spPr>
          <a:xfrm>
            <a:off x="0" y="0"/>
            <a:ext cx="2011504" cy="3013249"/>
          </a:xfrm>
          <a:prstGeom prst="rect">
            <a:avLst/>
          </a:prstGeom>
          <a:noFill/>
          <a:ln>
            <a:noFill/>
          </a:ln>
        </p:spPr>
      </p:pic>
      <p:pic>
        <p:nvPicPr>
          <p:cNvPr id="126" name="Google Shape;126;p19"/>
          <p:cNvPicPr preferRelativeResize="0"/>
          <p:nvPr/>
        </p:nvPicPr>
        <p:blipFill>
          <a:blip r:embed="rId4">
            <a:alphaModFix/>
          </a:blip>
          <a:stretch>
            <a:fillRect/>
          </a:stretch>
        </p:blipFill>
        <p:spPr>
          <a:xfrm>
            <a:off x="6614025" y="0"/>
            <a:ext cx="2466201" cy="3013250"/>
          </a:xfrm>
          <a:prstGeom prst="rect">
            <a:avLst/>
          </a:prstGeom>
          <a:noFill/>
          <a:ln>
            <a:noFill/>
          </a:ln>
        </p:spPr>
      </p:pic>
      <p:pic>
        <p:nvPicPr>
          <p:cNvPr id="127" name="Google Shape;127;p19"/>
          <p:cNvPicPr preferRelativeResize="0"/>
          <p:nvPr/>
        </p:nvPicPr>
        <p:blipFill rotWithShape="1">
          <a:blip r:embed="rId5">
            <a:alphaModFix/>
          </a:blip>
          <a:srcRect b="0" l="5090" r="-5089" t="0"/>
          <a:stretch/>
        </p:blipFill>
        <p:spPr>
          <a:xfrm>
            <a:off x="2709841" y="963025"/>
            <a:ext cx="3609686" cy="2255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DDDD"/>
            </a:gs>
            <a:gs pos="100000">
              <a:srgbClr val="919191"/>
            </a:gs>
          </a:gsLst>
          <a:lin ang="5400012" scaled="0"/>
        </a:gradFill>
      </p:bgPr>
    </p:bg>
    <p:spTree>
      <p:nvGrpSpPr>
        <p:cNvPr id="131" name="Shape 131"/>
        <p:cNvGrpSpPr/>
        <p:nvPr/>
      </p:nvGrpSpPr>
      <p:grpSpPr>
        <a:xfrm>
          <a:off x="0" y="0"/>
          <a:ext cx="0" cy="0"/>
          <a:chOff x="0" y="0"/>
          <a:chExt cx="0" cy="0"/>
        </a:xfrm>
      </p:grpSpPr>
      <p:sp>
        <p:nvSpPr>
          <p:cNvPr id="132" name="Google Shape;132;p20"/>
          <p:cNvSpPr txBox="1"/>
          <p:nvPr>
            <p:ph type="title"/>
          </p:nvPr>
        </p:nvSpPr>
        <p:spPr>
          <a:xfrm>
            <a:off x="569700" y="3787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solidFill>
                  <a:schemeClr val="dk2"/>
                </a:solidFill>
                <a:latin typeface="Pacifico"/>
                <a:ea typeface="Pacifico"/>
                <a:cs typeface="Pacifico"/>
                <a:sym typeface="Pacifico"/>
              </a:rPr>
              <a:t> </a:t>
            </a:r>
            <a:r>
              <a:rPr lang="en">
                <a:solidFill>
                  <a:srgbClr val="000000"/>
                </a:solidFill>
                <a:latin typeface="Pacifico"/>
                <a:ea typeface="Pacifico"/>
                <a:cs typeface="Pacifico"/>
                <a:sym typeface="Pacifico"/>
              </a:rPr>
              <a:t>Culture</a:t>
            </a:r>
            <a:endParaRPr>
              <a:solidFill>
                <a:srgbClr val="000000"/>
              </a:solidFill>
              <a:latin typeface="Pacifico"/>
              <a:ea typeface="Pacifico"/>
              <a:cs typeface="Pacifico"/>
              <a:sym typeface="Pacifico"/>
            </a:endParaRPr>
          </a:p>
        </p:txBody>
      </p:sp>
      <p:sp>
        <p:nvSpPr>
          <p:cNvPr id="133" name="Google Shape;133;p20"/>
          <p:cNvSpPr txBox="1"/>
          <p:nvPr>
            <p:ph idx="1" type="body"/>
          </p:nvPr>
        </p:nvSpPr>
        <p:spPr>
          <a:xfrm>
            <a:off x="311700" y="976950"/>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rPr>
              <a:t>S</a:t>
            </a:r>
            <a:r>
              <a:rPr lang="en">
                <a:solidFill>
                  <a:srgbClr val="000000"/>
                </a:solidFill>
              </a:rPr>
              <a:t>ometimes men would wear clothing tied around their hips that were made out of animal skin to keep them warm. Sometimes women wore knee length shorts of woven willow bark.</a:t>
            </a:r>
            <a:endParaRPr>
              <a:solidFill>
                <a:srgbClr val="000000"/>
              </a:solidFill>
            </a:endParaRPr>
          </a:p>
        </p:txBody>
      </p:sp>
      <p:pic>
        <p:nvPicPr>
          <p:cNvPr id="134" name="Google Shape;134;p20"/>
          <p:cNvPicPr preferRelativeResize="0"/>
          <p:nvPr/>
        </p:nvPicPr>
        <p:blipFill rotWithShape="1">
          <a:blip r:embed="rId3">
            <a:alphaModFix/>
          </a:blip>
          <a:srcRect b="0" l="0" r="0" t="1835"/>
          <a:stretch/>
        </p:blipFill>
        <p:spPr>
          <a:xfrm>
            <a:off x="125950" y="2206025"/>
            <a:ext cx="2191550" cy="2922321"/>
          </a:xfrm>
          <a:prstGeom prst="rect">
            <a:avLst/>
          </a:prstGeom>
          <a:noFill/>
          <a:ln>
            <a:noFill/>
          </a:ln>
        </p:spPr>
      </p:pic>
      <p:pic>
        <p:nvPicPr>
          <p:cNvPr id="135" name="Google Shape;135;p20"/>
          <p:cNvPicPr preferRelativeResize="0"/>
          <p:nvPr/>
        </p:nvPicPr>
        <p:blipFill>
          <a:blip r:embed="rId4">
            <a:alphaModFix/>
          </a:blip>
          <a:stretch>
            <a:fillRect/>
          </a:stretch>
        </p:blipFill>
        <p:spPr>
          <a:xfrm>
            <a:off x="4616400" y="2232325"/>
            <a:ext cx="2298924" cy="2922325"/>
          </a:xfrm>
          <a:prstGeom prst="rect">
            <a:avLst/>
          </a:prstGeom>
          <a:noFill/>
          <a:ln>
            <a:noFill/>
          </a:ln>
        </p:spPr>
      </p:pic>
      <p:pic>
        <p:nvPicPr>
          <p:cNvPr id="136" name="Google Shape;136;p20"/>
          <p:cNvPicPr preferRelativeResize="0"/>
          <p:nvPr/>
        </p:nvPicPr>
        <p:blipFill>
          <a:blip r:embed="rId5">
            <a:alphaModFix/>
          </a:blip>
          <a:stretch>
            <a:fillRect/>
          </a:stretch>
        </p:blipFill>
        <p:spPr>
          <a:xfrm>
            <a:off x="2317500" y="2232325"/>
            <a:ext cx="2298924" cy="2896050"/>
          </a:xfrm>
          <a:prstGeom prst="rect">
            <a:avLst/>
          </a:prstGeom>
          <a:noFill/>
          <a:ln cap="flat" cmpd="sng" w="9525">
            <a:solidFill>
              <a:srgbClr val="FFFFFF"/>
            </a:solidFill>
            <a:prstDash val="solid"/>
            <a:round/>
            <a:headEnd len="sm" w="sm" type="none"/>
            <a:tailEnd len="sm" w="sm" type="none"/>
          </a:ln>
        </p:spPr>
      </p:pic>
      <p:pic>
        <p:nvPicPr>
          <p:cNvPr id="137" name="Google Shape;137;p20"/>
          <p:cNvPicPr preferRelativeResize="0"/>
          <p:nvPr/>
        </p:nvPicPr>
        <p:blipFill>
          <a:blip r:embed="rId6">
            <a:alphaModFix/>
          </a:blip>
          <a:stretch>
            <a:fillRect/>
          </a:stretch>
        </p:blipFill>
        <p:spPr>
          <a:xfrm>
            <a:off x="6915317" y="2232325"/>
            <a:ext cx="2055507" cy="29223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41" name="Shape 141"/>
        <p:cNvGrpSpPr/>
        <p:nvPr/>
      </p:nvGrpSpPr>
      <p:grpSpPr>
        <a:xfrm>
          <a:off x="0" y="0"/>
          <a:ext cx="0" cy="0"/>
          <a:chOff x="0" y="0"/>
          <a:chExt cx="0" cy="0"/>
        </a:xfrm>
      </p:grpSpPr>
      <p:sp>
        <p:nvSpPr>
          <p:cNvPr id="142" name="Google Shape;142;p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3" name="Google Shape;143;p21"/>
          <p:cNvSpPr txBox="1"/>
          <p:nvPr>
            <p:ph idx="1" type="body"/>
          </p:nvPr>
        </p:nvSpPr>
        <p:spPr>
          <a:xfrm>
            <a:off x="1410475" y="1336250"/>
            <a:ext cx="7421700" cy="112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Lobster"/>
              <a:ea typeface="Lobster"/>
              <a:cs typeface="Lobster"/>
              <a:sym typeface="Lobster"/>
            </a:endParaRPr>
          </a:p>
          <a:p>
            <a:pPr indent="0" lvl="0" marL="0" rtl="0" algn="l">
              <a:spcBef>
                <a:spcPts val="1600"/>
              </a:spcBef>
              <a:spcAft>
                <a:spcPts val="1600"/>
              </a:spcAft>
              <a:buNone/>
            </a:pPr>
            <a:r>
              <a:rPr lang="en" sz="2400">
                <a:solidFill>
                  <a:srgbClr val="000000"/>
                </a:solidFill>
                <a:latin typeface="Lobster"/>
                <a:ea typeface="Lobster"/>
                <a:cs typeface="Lobster"/>
                <a:sym typeface="Lobster"/>
              </a:rPr>
              <a:t>Pictures </a:t>
            </a:r>
            <a:r>
              <a:rPr lang="en" sz="2400">
                <a:solidFill>
                  <a:srgbClr val="000000"/>
                </a:solidFill>
                <a:latin typeface="Lobster"/>
                <a:ea typeface="Lobster"/>
                <a:cs typeface="Lobster"/>
                <a:sym typeface="Lobster"/>
              </a:rPr>
              <a:t>Of Mojave Tribe People,Food and culture</a:t>
            </a:r>
            <a:endParaRPr sz="2400">
              <a:solidFill>
                <a:srgbClr val="000000"/>
              </a:solidFill>
              <a:latin typeface="Lobster"/>
              <a:ea typeface="Lobster"/>
              <a:cs typeface="Lobster"/>
              <a:sym typeface="Lobster"/>
            </a:endParaRPr>
          </a:p>
        </p:txBody>
      </p:sp>
      <p:pic>
        <p:nvPicPr>
          <p:cNvPr id="144" name="Google Shape;144;p21"/>
          <p:cNvPicPr preferRelativeResize="0"/>
          <p:nvPr/>
        </p:nvPicPr>
        <p:blipFill>
          <a:blip r:embed="rId3">
            <a:alphaModFix/>
          </a:blip>
          <a:stretch>
            <a:fillRect/>
          </a:stretch>
        </p:blipFill>
        <p:spPr>
          <a:xfrm>
            <a:off x="0" y="-72625"/>
            <a:ext cx="3321149" cy="1994724"/>
          </a:xfrm>
          <a:prstGeom prst="rect">
            <a:avLst/>
          </a:prstGeom>
          <a:noFill/>
          <a:ln>
            <a:noFill/>
          </a:ln>
        </p:spPr>
      </p:pic>
      <p:pic>
        <p:nvPicPr>
          <p:cNvPr id="145" name="Google Shape;145;p21"/>
          <p:cNvPicPr preferRelativeResize="0"/>
          <p:nvPr/>
        </p:nvPicPr>
        <p:blipFill>
          <a:blip r:embed="rId4">
            <a:alphaModFix/>
          </a:blip>
          <a:stretch>
            <a:fillRect/>
          </a:stretch>
        </p:blipFill>
        <p:spPr>
          <a:xfrm>
            <a:off x="5596475" y="2461500"/>
            <a:ext cx="3547522" cy="2720327"/>
          </a:xfrm>
          <a:prstGeom prst="rect">
            <a:avLst/>
          </a:prstGeom>
          <a:noFill/>
          <a:ln>
            <a:noFill/>
          </a:ln>
        </p:spPr>
      </p:pic>
      <p:pic>
        <p:nvPicPr>
          <p:cNvPr id="146" name="Google Shape;146;p21"/>
          <p:cNvPicPr preferRelativeResize="0"/>
          <p:nvPr/>
        </p:nvPicPr>
        <p:blipFill>
          <a:blip r:embed="rId5">
            <a:alphaModFix/>
          </a:blip>
          <a:stretch>
            <a:fillRect/>
          </a:stretch>
        </p:blipFill>
        <p:spPr>
          <a:xfrm>
            <a:off x="148775" y="2461500"/>
            <a:ext cx="1872025" cy="2681999"/>
          </a:xfrm>
          <a:prstGeom prst="rect">
            <a:avLst/>
          </a:prstGeom>
          <a:noFill/>
          <a:ln>
            <a:noFill/>
          </a:ln>
        </p:spPr>
      </p:pic>
      <p:pic>
        <p:nvPicPr>
          <p:cNvPr id="147" name="Google Shape;147;p21"/>
          <p:cNvPicPr preferRelativeResize="0"/>
          <p:nvPr/>
        </p:nvPicPr>
        <p:blipFill>
          <a:blip r:embed="rId6">
            <a:alphaModFix/>
          </a:blip>
          <a:stretch>
            <a:fillRect/>
          </a:stretch>
        </p:blipFill>
        <p:spPr>
          <a:xfrm>
            <a:off x="3321144" y="-72625"/>
            <a:ext cx="3146482" cy="1994725"/>
          </a:xfrm>
          <a:prstGeom prst="rect">
            <a:avLst/>
          </a:prstGeom>
          <a:noFill/>
          <a:ln>
            <a:noFill/>
          </a:ln>
        </p:spPr>
      </p:pic>
      <p:pic>
        <p:nvPicPr>
          <p:cNvPr id="148" name="Google Shape;148;p21"/>
          <p:cNvPicPr preferRelativeResize="0"/>
          <p:nvPr/>
        </p:nvPicPr>
        <p:blipFill>
          <a:blip r:embed="rId7">
            <a:alphaModFix/>
          </a:blip>
          <a:stretch>
            <a:fillRect/>
          </a:stretch>
        </p:blipFill>
        <p:spPr>
          <a:xfrm>
            <a:off x="2020800" y="2461501"/>
            <a:ext cx="3620225" cy="2720325"/>
          </a:xfrm>
          <a:prstGeom prst="rect">
            <a:avLst/>
          </a:prstGeom>
          <a:noFill/>
          <a:ln>
            <a:noFill/>
          </a:ln>
        </p:spPr>
      </p:pic>
      <p:pic>
        <p:nvPicPr>
          <p:cNvPr id="149" name="Google Shape;149;p21"/>
          <p:cNvPicPr preferRelativeResize="0"/>
          <p:nvPr/>
        </p:nvPicPr>
        <p:blipFill>
          <a:blip r:embed="rId8">
            <a:alphaModFix/>
          </a:blip>
          <a:stretch>
            <a:fillRect/>
          </a:stretch>
        </p:blipFill>
        <p:spPr>
          <a:xfrm>
            <a:off x="6402822" y="0"/>
            <a:ext cx="2847250" cy="1895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