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D9D03-299B-4EAB-B596-914BF80D2A83}" v="16" dt="2018-04-17T18:00:16.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2" descr="A panda bear walking in the snow&#10;&#10;Description generated with very high confidence">
            <a:extLst>
              <a:ext uri="{FF2B5EF4-FFF2-40B4-BE49-F238E27FC236}">
                <a16:creationId xmlns:a16="http://schemas.microsoft.com/office/drawing/2014/main" id="{E4D413C3-3A87-4009-93A8-DFA4DCC71072}"/>
              </a:ext>
            </a:extLst>
          </p:cNvPr>
          <p:cNvPicPr>
            <a:picLocks noChangeAspect="1"/>
          </p:cNvPicPr>
          <p:nvPr/>
        </p:nvPicPr>
        <p:blipFill>
          <a:blip r:embed="rId2"/>
          <a:stretch>
            <a:fillRect/>
          </a:stretch>
        </p:blipFill>
        <p:spPr>
          <a:xfrm>
            <a:off x="481946" y="549579"/>
            <a:ext cx="3529109" cy="3628903"/>
          </a:xfrm>
          <a:prstGeom prst="rect">
            <a:avLst/>
          </a:prstGeom>
        </p:spPr>
      </p:pic>
      <p:pic>
        <p:nvPicPr>
          <p:cNvPr id="7" name="Picture 7" descr="A fox covered in snow&#10;&#10;Description generated with very high confidence">
            <a:extLst>
              <a:ext uri="{FF2B5EF4-FFF2-40B4-BE49-F238E27FC236}">
                <a16:creationId xmlns:a16="http://schemas.microsoft.com/office/drawing/2014/main" id="{3365BFB7-C193-48CC-B0ED-5EBE252E9592}"/>
              </a:ext>
            </a:extLst>
          </p:cNvPr>
          <p:cNvPicPr>
            <a:picLocks noChangeAspect="1"/>
          </p:cNvPicPr>
          <p:nvPr/>
        </p:nvPicPr>
        <p:blipFill rotWithShape="1">
          <a:blip r:embed="rId3"/>
          <a:srcRect t="17531" r="1" b="8922"/>
          <a:stretch/>
        </p:blipFill>
        <p:spPr>
          <a:xfrm>
            <a:off x="4332788" y="537549"/>
            <a:ext cx="3526424" cy="3652965"/>
          </a:xfrm>
          <a:prstGeom prst="rect">
            <a:avLst/>
          </a:prstGeom>
        </p:spPr>
      </p:pic>
      <p:pic>
        <p:nvPicPr>
          <p:cNvPr id="10" name="Picture 10" descr="A horse is standing in the snow&#10;&#10;Description generated with very high confidence">
            <a:extLst>
              <a:ext uri="{FF2B5EF4-FFF2-40B4-BE49-F238E27FC236}">
                <a16:creationId xmlns:a16="http://schemas.microsoft.com/office/drawing/2014/main" id="{2870C5FB-C63A-4B19-A874-45DDD3F1FD86}"/>
              </a:ext>
            </a:extLst>
          </p:cNvPr>
          <p:cNvPicPr>
            <a:picLocks noChangeAspect="1"/>
          </p:cNvPicPr>
          <p:nvPr/>
        </p:nvPicPr>
        <p:blipFill rotWithShape="1">
          <a:blip r:embed="rId4"/>
          <a:srcRect l="12460" r="15137" b="-2"/>
          <a:stretch/>
        </p:blipFill>
        <p:spPr>
          <a:xfrm>
            <a:off x="8153400" y="523272"/>
            <a:ext cx="3553968" cy="3681517"/>
          </a:xfrm>
          <a:prstGeom prst="rect">
            <a:avLst/>
          </a:prstGeom>
        </p:spPr>
      </p:pic>
      <p:cxnSp>
        <p:nvCxnSpPr>
          <p:cNvPr id="25" name="Straight Connector 27">
            <a:extLst>
              <a:ext uri="{FF2B5EF4-FFF2-40B4-BE49-F238E27FC236}">
                <a16:creationId xmlns:a16="http://schemas.microsoft.com/office/drawing/2014/main" id="{8F880EF2-DF79-4D9D-8F11-E91D48C7974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42996" y="4571216"/>
            <a:ext cx="10906008" cy="1115415"/>
          </a:xfrm>
        </p:spPr>
        <p:txBody>
          <a:bodyPr>
            <a:normAutofit/>
          </a:bodyPr>
          <a:lstStyle/>
          <a:p>
            <a:r>
              <a:rPr lang="en-US" sz="6600" dirty="0">
                <a:cs typeface="Calibri Light"/>
              </a:rPr>
              <a:t>Climate and Weather</a:t>
            </a:r>
            <a:endParaRPr lang="en-US" sz="6600" dirty="0"/>
          </a:p>
        </p:txBody>
      </p:sp>
      <p:sp>
        <p:nvSpPr>
          <p:cNvPr id="3" name="Subtitle 2"/>
          <p:cNvSpPr>
            <a:spLocks noGrp="1"/>
          </p:cNvSpPr>
          <p:nvPr>
            <p:ph type="subTitle" idx="1"/>
          </p:nvPr>
        </p:nvSpPr>
        <p:spPr>
          <a:xfrm>
            <a:off x="642996" y="5859140"/>
            <a:ext cx="10906008" cy="497210"/>
          </a:xfrm>
        </p:spPr>
        <p:txBody>
          <a:bodyPr vert="horz" lIns="91440" tIns="45720" rIns="91440" bIns="45720" rtlCol="0">
            <a:normAutofit/>
          </a:bodyPr>
          <a:lstStyle/>
          <a:p>
            <a:r>
              <a:rPr lang="en-US">
                <a:cs typeface="Calibri"/>
              </a:rPr>
              <a:t>By: Aneela , Chloe and Janie</a:t>
            </a:r>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64F6814-96D5-4463-898E-405CC0C401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rainbow over a field&#10;&#10;Description generated with very high confidence">
            <a:extLst>
              <a:ext uri="{FF2B5EF4-FFF2-40B4-BE49-F238E27FC236}">
                <a16:creationId xmlns:a16="http://schemas.microsoft.com/office/drawing/2014/main" id="{10A53E7D-BEDF-406A-A400-44E0BBA76620}"/>
              </a:ext>
            </a:extLst>
          </p:cNvPr>
          <p:cNvPicPr>
            <a:picLocks noChangeAspect="1"/>
          </p:cNvPicPr>
          <p:nvPr/>
        </p:nvPicPr>
        <p:blipFill rotWithShape="1">
          <a:blip r:embed="rId2"/>
          <a:srcRect l="10303" r="10378" b="3"/>
          <a:stretch/>
        </p:blipFill>
        <p:spPr>
          <a:xfrm>
            <a:off x="7829551" y="2828925"/>
            <a:ext cx="4042410" cy="3388994"/>
          </a:xfrm>
          <a:prstGeom prst="rect">
            <a:avLst/>
          </a:prstGeom>
        </p:spPr>
      </p:pic>
      <p:pic>
        <p:nvPicPr>
          <p:cNvPr id="7" name="Picture 7" descr="Smoke coming from the clouds&#10;&#10;Description generated with very high confidence">
            <a:extLst>
              <a:ext uri="{FF2B5EF4-FFF2-40B4-BE49-F238E27FC236}">
                <a16:creationId xmlns:a16="http://schemas.microsoft.com/office/drawing/2014/main" id="{CBB17695-73AC-4CE0-B1A1-131424B025FB}"/>
              </a:ext>
            </a:extLst>
          </p:cNvPr>
          <p:cNvPicPr>
            <a:picLocks noChangeAspect="1"/>
          </p:cNvPicPr>
          <p:nvPr/>
        </p:nvPicPr>
        <p:blipFill rotWithShape="1">
          <a:blip r:embed="rId3"/>
          <a:srcRect t="14748" r="2" b="2"/>
          <a:stretch/>
        </p:blipFill>
        <p:spPr>
          <a:xfrm>
            <a:off x="7829551" y="306909"/>
            <a:ext cx="4042409" cy="2286000"/>
          </a:xfrm>
          <a:prstGeom prst="rect">
            <a:avLst/>
          </a:prstGeom>
        </p:spPr>
      </p:pic>
      <p:sp>
        <p:nvSpPr>
          <p:cNvPr id="2" name="Title 1">
            <a:extLst>
              <a:ext uri="{FF2B5EF4-FFF2-40B4-BE49-F238E27FC236}">
                <a16:creationId xmlns:a16="http://schemas.microsoft.com/office/drawing/2014/main" id="{09CEE241-96CF-40F2-9E7A-049C5694B3A7}"/>
              </a:ext>
            </a:extLst>
          </p:cNvPr>
          <p:cNvSpPr>
            <a:spLocks noGrp="1"/>
          </p:cNvSpPr>
          <p:nvPr>
            <p:ph type="title"/>
          </p:nvPr>
        </p:nvSpPr>
        <p:spPr>
          <a:xfrm>
            <a:off x="821516" y="640263"/>
            <a:ext cx="6204984" cy="1344975"/>
          </a:xfrm>
        </p:spPr>
        <p:txBody>
          <a:bodyPr>
            <a:normAutofit/>
          </a:bodyPr>
          <a:lstStyle/>
          <a:p>
            <a:r>
              <a:rPr lang="en-US" sz="4000">
                <a:cs typeface="Calibri Light"/>
              </a:rPr>
              <a:t>Extreme Weather - Tornadoes </a:t>
            </a:r>
            <a:endParaRPr lang="en-US" sz="4000"/>
          </a:p>
        </p:txBody>
      </p:sp>
      <p:sp>
        <p:nvSpPr>
          <p:cNvPr id="3" name="Content Placeholder 2">
            <a:extLst>
              <a:ext uri="{FF2B5EF4-FFF2-40B4-BE49-F238E27FC236}">
                <a16:creationId xmlns:a16="http://schemas.microsoft.com/office/drawing/2014/main" id="{C1BFF653-392F-4D2D-B5A7-9D1BE058DA5E}"/>
              </a:ext>
            </a:extLst>
          </p:cNvPr>
          <p:cNvSpPr>
            <a:spLocks noGrp="1"/>
          </p:cNvSpPr>
          <p:nvPr>
            <p:ph idx="1"/>
          </p:nvPr>
        </p:nvSpPr>
        <p:spPr>
          <a:xfrm>
            <a:off x="821515" y="2121762"/>
            <a:ext cx="6204984" cy="3626917"/>
          </a:xfrm>
        </p:spPr>
        <p:txBody>
          <a:bodyPr vert="horz" lIns="91440" tIns="45720" rIns="91440" bIns="45720" rtlCol="0">
            <a:normAutofit/>
          </a:bodyPr>
          <a:lstStyle/>
          <a:p>
            <a:pPr marL="0" indent="0">
              <a:buNone/>
            </a:pPr>
            <a:r>
              <a:rPr lang="en-US" sz="2400">
                <a:cs typeface="Calibri"/>
              </a:rPr>
              <a:t>Tornadoes are funnels of powerful wind. They act like giant vacuums. Tornadoes are one of the most violent forces in nature.</a:t>
            </a:r>
          </a:p>
        </p:txBody>
      </p:sp>
    </p:spTree>
    <p:extLst>
      <p:ext uri="{BB962C8B-B14F-4D97-AF65-F5344CB8AC3E}">
        <p14:creationId xmlns:p14="http://schemas.microsoft.com/office/powerpoint/2010/main" val="29599233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large body of water with buildings in the background&#10;&#10;Description generated with high confidence">
            <a:extLst>
              <a:ext uri="{FF2B5EF4-FFF2-40B4-BE49-F238E27FC236}">
                <a16:creationId xmlns:a16="http://schemas.microsoft.com/office/drawing/2014/main" id="{A8024202-B8E0-4704-ADE1-E38161FAE34B}"/>
              </a:ext>
            </a:extLst>
          </p:cNvPr>
          <p:cNvPicPr>
            <a:picLocks noChangeAspect="1"/>
          </p:cNvPicPr>
          <p:nvPr/>
        </p:nvPicPr>
        <p:blipFill rotWithShape="1">
          <a:blip r:embed="rId2"/>
          <a:srcRect l="10136" r="16803"/>
          <a:stretch/>
        </p:blipFill>
        <p:spPr>
          <a:xfrm>
            <a:off x="20" y="10"/>
            <a:ext cx="7534636" cy="6857990"/>
          </a:xfrm>
          <a:prstGeom prst="rect">
            <a:avLst/>
          </a:prstGeom>
        </p:spPr>
      </p:pic>
      <p:sp>
        <p:nvSpPr>
          <p:cNvPr id="2" name="Title 1">
            <a:extLst>
              <a:ext uri="{FF2B5EF4-FFF2-40B4-BE49-F238E27FC236}">
                <a16:creationId xmlns:a16="http://schemas.microsoft.com/office/drawing/2014/main" id="{58D0AC73-DDAB-4B47-BB25-E5DEB50DCD47}"/>
              </a:ext>
            </a:extLst>
          </p:cNvPr>
          <p:cNvSpPr>
            <a:spLocks noGrp="1"/>
          </p:cNvSpPr>
          <p:nvPr>
            <p:ph type="title"/>
          </p:nvPr>
        </p:nvSpPr>
        <p:spPr>
          <a:xfrm>
            <a:off x="8174735" y="640081"/>
            <a:ext cx="3377183" cy="2041123"/>
          </a:xfrm>
          <a:noFill/>
        </p:spPr>
        <p:txBody>
          <a:bodyPr vert="horz" lIns="91440" tIns="45720" rIns="91440" bIns="45720" rtlCol="0" anchor="b">
            <a:normAutofit/>
          </a:bodyPr>
          <a:lstStyle/>
          <a:p>
            <a:r>
              <a:rPr lang="en-US"/>
              <a:t>Extreme Weather - Tsunami</a:t>
            </a:r>
          </a:p>
        </p:txBody>
      </p:sp>
      <p:sp>
        <p:nvSpPr>
          <p:cNvPr id="3" name="Content Placeholder 2">
            <a:extLst>
              <a:ext uri="{FF2B5EF4-FFF2-40B4-BE49-F238E27FC236}">
                <a16:creationId xmlns:a16="http://schemas.microsoft.com/office/drawing/2014/main" id="{F2A9941D-5AE7-4AC6-A0F1-3F277EA91017}"/>
              </a:ext>
            </a:extLst>
          </p:cNvPr>
          <p:cNvSpPr>
            <a:spLocks noGrp="1"/>
          </p:cNvSpPr>
          <p:nvPr>
            <p:ph idx="1"/>
          </p:nvPr>
        </p:nvSpPr>
        <p:spPr>
          <a:xfrm>
            <a:off x="7441490" y="3234905"/>
            <a:ext cx="4886805" cy="3529354"/>
          </a:xfrm>
          <a:noFill/>
        </p:spPr>
        <p:txBody>
          <a:bodyPr vert="horz" lIns="91440" tIns="45720" rIns="91440" bIns="45720" rtlCol="0" anchor="t">
            <a:normAutofit fontScale="92500" lnSpcReduction="10000"/>
          </a:bodyPr>
          <a:lstStyle/>
          <a:p>
            <a:pPr marL="0" indent="0">
              <a:buNone/>
            </a:pPr>
            <a:r>
              <a:rPr lang="en-US" sz="3200" dirty="0"/>
              <a:t>Tsunamis start in the ocean when there is an earthquake or volcanoes in the ocean. Tsunamis travel far and fast. One of the most active areas for tsunami has been in Asia</a:t>
            </a:r>
            <a:r>
              <a:rPr lang="en-US" sz="3200" dirty="0">
                <a:cs typeface="Calibri"/>
              </a:rPr>
              <a:t>. If tsunamis reach shore everything changes.  </a:t>
            </a:r>
            <a:endParaRPr lang="en-US" sz="2000" dirty="0"/>
          </a:p>
        </p:txBody>
      </p:sp>
    </p:spTree>
    <p:extLst>
      <p:ext uri="{BB962C8B-B14F-4D97-AF65-F5344CB8AC3E}">
        <p14:creationId xmlns:p14="http://schemas.microsoft.com/office/powerpoint/2010/main" val="377430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5"/>
                                        </p:tgtEl>
                                        <p:attrNameLst>
                                          <p:attrName>ppt_y</p:attrName>
                                        </p:attrNameLst>
                                      </p:cBhvr>
                                      <p:tavLst>
                                        <p:tav tm="0">
                                          <p:val>
                                            <p:strVal val="#ppt_y"/>
                                          </p:val>
                                        </p:tav>
                                        <p:tav tm="100000">
                                          <p:val>
                                            <p:strVal val="#ppt_y+#ppt_h*1.125000"/>
                                          </p:val>
                                        </p:tav>
                                      </p:tavLst>
                                    </p:anim>
                                    <p:animEffect transition="out" filter="wipe(down)">
                                      <p:cBhvr>
                                        <p:cTn id="7" dur="500"/>
                                        <p:tgtEl>
                                          <p:spTgt spid="5"/>
                                        </p:tgtEl>
                                      </p:cBhvr>
                                    </p:animEffect>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5" descr="A large body of water&#10;&#10;Description generated with high confidence">
            <a:extLst>
              <a:ext uri="{FF2B5EF4-FFF2-40B4-BE49-F238E27FC236}">
                <a16:creationId xmlns:a16="http://schemas.microsoft.com/office/drawing/2014/main" id="{A28F496C-D44F-4EDA-B889-4CD167D49B56}"/>
              </a:ext>
            </a:extLst>
          </p:cNvPr>
          <p:cNvPicPr>
            <a:picLocks noChangeAspect="1"/>
          </p:cNvPicPr>
          <p:nvPr/>
        </p:nvPicPr>
        <p:blipFill rotWithShape="1">
          <a:blip r:embed="rId2"/>
          <a:srcRect l="27201" r="24856" b="-2"/>
          <a:stretch/>
        </p:blipFill>
        <p:spPr>
          <a:xfrm>
            <a:off x="3008896" y="-2655"/>
            <a:ext cx="2917457" cy="3407774"/>
          </a:xfrm>
          <a:prstGeom prst="rect">
            <a:avLst/>
          </a:prstGeom>
        </p:spPr>
      </p:pic>
      <p:pic>
        <p:nvPicPr>
          <p:cNvPr id="9" name="Picture 10" descr="A picture containing sky, outdoor, nature&#10;&#10;Description generated with very high confidence">
            <a:extLst>
              <a:ext uri="{FF2B5EF4-FFF2-40B4-BE49-F238E27FC236}">
                <a16:creationId xmlns:a16="http://schemas.microsoft.com/office/drawing/2014/main" id="{91D8E443-961A-4646-A50A-2C5AA46881B2}"/>
              </a:ext>
            </a:extLst>
          </p:cNvPr>
          <p:cNvPicPr>
            <a:picLocks noChangeAspect="1"/>
          </p:cNvPicPr>
          <p:nvPr/>
        </p:nvPicPr>
        <p:blipFill rotWithShape="1">
          <a:blip r:embed="rId3"/>
          <a:srcRect t="12342" r="1" b="1"/>
          <a:stretch/>
        </p:blipFill>
        <p:spPr>
          <a:xfrm>
            <a:off x="20" y="3494314"/>
            <a:ext cx="5926333" cy="3363686"/>
          </a:xfrm>
          <a:prstGeom prst="rect">
            <a:avLst/>
          </a:prstGeom>
        </p:spPr>
      </p:pic>
      <p:pic>
        <p:nvPicPr>
          <p:cNvPr id="5" name="Picture 5" descr="A large waterfall over some water&#10;&#10;Description generated with high confidence">
            <a:extLst>
              <a:ext uri="{FF2B5EF4-FFF2-40B4-BE49-F238E27FC236}">
                <a16:creationId xmlns:a16="http://schemas.microsoft.com/office/drawing/2014/main" id="{CB33B827-CC8A-4111-82EC-19A78BFA80BE}"/>
              </a:ext>
            </a:extLst>
          </p:cNvPr>
          <p:cNvPicPr>
            <a:picLocks noChangeAspect="1"/>
          </p:cNvPicPr>
          <p:nvPr/>
        </p:nvPicPr>
        <p:blipFill rotWithShape="1">
          <a:blip r:embed="rId4"/>
          <a:srcRect t="4738" b="1817"/>
          <a:stretch/>
        </p:blipFill>
        <p:spPr>
          <a:xfrm>
            <a:off x="20" y="10"/>
            <a:ext cx="2917436" cy="3407764"/>
          </a:xfrm>
          <a:prstGeom prst="rect">
            <a:avLst/>
          </a:prstGeom>
        </p:spPr>
      </p:pic>
      <p:sp>
        <p:nvSpPr>
          <p:cNvPr id="2" name="Title 1">
            <a:extLst>
              <a:ext uri="{FF2B5EF4-FFF2-40B4-BE49-F238E27FC236}">
                <a16:creationId xmlns:a16="http://schemas.microsoft.com/office/drawing/2014/main" id="{0E41D2A2-3ED0-4873-B002-BF93EF81B2C0}"/>
              </a:ext>
            </a:extLst>
          </p:cNvPr>
          <p:cNvSpPr>
            <a:spLocks noGrp="1"/>
          </p:cNvSpPr>
          <p:nvPr>
            <p:ph type="title"/>
          </p:nvPr>
        </p:nvSpPr>
        <p:spPr>
          <a:xfrm>
            <a:off x="6400800" y="484632"/>
            <a:ext cx="5299586" cy="1609344"/>
          </a:xfrm>
          <a:ln>
            <a:noFill/>
          </a:ln>
        </p:spPr>
        <p:txBody>
          <a:bodyPr vert="horz" lIns="91440" tIns="45720" rIns="91440" bIns="45720" rtlCol="0">
            <a:normAutofit/>
          </a:bodyPr>
          <a:lstStyle/>
          <a:p>
            <a:r>
              <a:rPr lang="en-US" sz="4000"/>
              <a:t>Extreme Weather - Hurricanes </a:t>
            </a:r>
          </a:p>
        </p:txBody>
      </p:sp>
      <p:sp>
        <p:nvSpPr>
          <p:cNvPr id="3" name="Content Placeholder 2">
            <a:extLst>
              <a:ext uri="{FF2B5EF4-FFF2-40B4-BE49-F238E27FC236}">
                <a16:creationId xmlns:a16="http://schemas.microsoft.com/office/drawing/2014/main" id="{DEDC506A-01A5-4A06-9544-3007765156C1}"/>
              </a:ext>
            </a:extLst>
          </p:cNvPr>
          <p:cNvSpPr>
            <a:spLocks noGrp="1"/>
          </p:cNvSpPr>
          <p:nvPr>
            <p:ph idx="1"/>
          </p:nvPr>
        </p:nvSpPr>
        <p:spPr>
          <a:xfrm>
            <a:off x="6400800" y="2121408"/>
            <a:ext cx="5118756" cy="4050792"/>
          </a:xfrm>
        </p:spPr>
        <p:txBody>
          <a:bodyPr vert="horz" lIns="91440" tIns="45720" rIns="91440" bIns="45720" rtlCol="0" anchor="t">
            <a:normAutofit/>
          </a:bodyPr>
          <a:lstStyle/>
          <a:p>
            <a:pPr marL="0" indent="0">
              <a:buNone/>
            </a:pPr>
            <a:r>
              <a:rPr lang="en-US" dirty="0"/>
              <a:t>All hurricanes start over the ocean because clouds form in warm, wet air above the ocean. When hurricanes are out of sea, they cause little damage. They begin as tropical storms.</a:t>
            </a:r>
          </a:p>
        </p:txBody>
      </p:sp>
    </p:spTree>
    <p:extLst>
      <p:ext uri="{BB962C8B-B14F-4D97-AF65-F5344CB8AC3E}">
        <p14:creationId xmlns:p14="http://schemas.microsoft.com/office/powerpoint/2010/main" val="240945848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smoke&#10;&#10;Description generated with high confidence">
            <a:extLst>
              <a:ext uri="{FF2B5EF4-FFF2-40B4-BE49-F238E27FC236}">
                <a16:creationId xmlns:a16="http://schemas.microsoft.com/office/drawing/2014/main" id="{16EACA2D-550F-4554-B4C4-D713FCB58EA5}"/>
              </a:ext>
            </a:extLst>
          </p:cNvPr>
          <p:cNvPicPr>
            <a:picLocks noChangeAspect="1"/>
          </p:cNvPicPr>
          <p:nvPr/>
        </p:nvPicPr>
        <p:blipFill rotWithShape="1">
          <a:blip r:embed="rId2"/>
          <a:srcRect r="1779"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F6DBE-029F-4ECD-8EA5-4392C507A1A5}"/>
              </a:ext>
            </a:extLst>
          </p:cNvPr>
          <p:cNvSpPr>
            <a:spLocks noGrp="1"/>
          </p:cNvSpPr>
          <p:nvPr>
            <p:ph type="title"/>
          </p:nvPr>
        </p:nvSpPr>
        <p:spPr>
          <a:xfrm>
            <a:off x="594805" y="640263"/>
            <a:ext cx="3759240" cy="1344975"/>
          </a:xfrm>
        </p:spPr>
        <p:txBody>
          <a:bodyPr>
            <a:normAutofit/>
          </a:bodyPr>
          <a:lstStyle/>
          <a:p>
            <a:r>
              <a:rPr lang="en-US" sz="3700">
                <a:cs typeface="Calibri Light"/>
              </a:rPr>
              <a:t>Extreme Weather- Dust Storm</a:t>
            </a:r>
            <a:endParaRPr lang="en-US" sz="3700"/>
          </a:p>
        </p:txBody>
      </p:sp>
      <p:sp>
        <p:nvSpPr>
          <p:cNvPr id="3" name="Content Placeholder 2">
            <a:extLst>
              <a:ext uri="{FF2B5EF4-FFF2-40B4-BE49-F238E27FC236}">
                <a16:creationId xmlns:a16="http://schemas.microsoft.com/office/drawing/2014/main" id="{73F6FD77-AB67-4EC5-BF34-E1782F033920}"/>
              </a:ext>
            </a:extLst>
          </p:cNvPr>
          <p:cNvSpPr>
            <a:spLocks noGrp="1"/>
          </p:cNvSpPr>
          <p:nvPr>
            <p:ph idx="1"/>
          </p:nvPr>
        </p:nvSpPr>
        <p:spPr>
          <a:xfrm>
            <a:off x="594110" y="2121763"/>
            <a:ext cx="4081127" cy="3773010"/>
          </a:xfrm>
        </p:spPr>
        <p:txBody>
          <a:bodyPr vert="horz" lIns="91440" tIns="45720" rIns="91440" bIns="45720" rtlCol="0" anchor="t">
            <a:normAutofit fontScale="92500"/>
          </a:bodyPr>
          <a:lstStyle/>
          <a:p>
            <a:pPr marL="0" indent="0">
              <a:buNone/>
            </a:pPr>
            <a:r>
              <a:rPr lang="en-US" dirty="0">
                <a:cs typeface="Calibri"/>
              </a:rPr>
              <a:t>When strong winds combine with dry condition, dust storms appear. Dust is made out of different thing that are all around the world. Bits of rubber from car tires and flakes of dead skin. Sneezing is your body's way of getting rid of dust.</a:t>
            </a:r>
          </a:p>
        </p:txBody>
      </p:sp>
    </p:spTree>
    <p:extLst>
      <p:ext uri="{BB962C8B-B14F-4D97-AF65-F5344CB8AC3E}">
        <p14:creationId xmlns:p14="http://schemas.microsoft.com/office/powerpoint/2010/main" val="1318192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7" descr="A group of clouds in the sky on a beach&#10;&#10;Description generated with very high confidence">
            <a:extLst>
              <a:ext uri="{FF2B5EF4-FFF2-40B4-BE49-F238E27FC236}">
                <a16:creationId xmlns:a16="http://schemas.microsoft.com/office/drawing/2014/main" id="{BAC34896-3F21-46F0-ACAA-E531C8ABAC11}"/>
              </a:ext>
            </a:extLst>
          </p:cNvPr>
          <p:cNvPicPr>
            <a:picLocks noChangeAspect="1"/>
          </p:cNvPicPr>
          <p:nvPr/>
        </p:nvPicPr>
        <p:blipFill rotWithShape="1">
          <a:blip r:embed="rId2"/>
          <a:srcRect l="16482" r="10182" b="-1"/>
          <a:stretch/>
        </p:blipFill>
        <p:spPr>
          <a:xfrm>
            <a:off x="20" y="10"/>
            <a:ext cx="7534636" cy="6857990"/>
          </a:xfrm>
          <a:prstGeom prst="rect">
            <a:avLst/>
          </a:prstGeom>
        </p:spPr>
      </p:pic>
      <p:sp>
        <p:nvSpPr>
          <p:cNvPr id="2" name="Title 1">
            <a:extLst>
              <a:ext uri="{FF2B5EF4-FFF2-40B4-BE49-F238E27FC236}">
                <a16:creationId xmlns:a16="http://schemas.microsoft.com/office/drawing/2014/main" id="{ABD098DB-AD26-4903-A06D-83FF049BADFB}"/>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dirty="0">
                <a:cs typeface="Calibri Light"/>
              </a:rPr>
              <a:t>Storms</a:t>
            </a:r>
            <a:endParaRPr lang="en-US" dirty="0"/>
          </a:p>
        </p:txBody>
      </p:sp>
      <p:sp>
        <p:nvSpPr>
          <p:cNvPr id="9" name="Content Placeholder 8">
            <a:extLst>
              <a:ext uri="{FF2B5EF4-FFF2-40B4-BE49-F238E27FC236}">
                <a16:creationId xmlns:a16="http://schemas.microsoft.com/office/drawing/2014/main" id="{5ADF1B62-E48C-456A-B947-23886C235666}"/>
              </a:ext>
            </a:extLst>
          </p:cNvPr>
          <p:cNvSpPr>
            <a:spLocks noGrp="1"/>
          </p:cNvSpPr>
          <p:nvPr>
            <p:ph idx="1"/>
          </p:nvPr>
        </p:nvSpPr>
        <p:spPr>
          <a:xfrm>
            <a:off x="7671529" y="4327585"/>
            <a:ext cx="4239823" cy="2537314"/>
          </a:xfrm>
          <a:noFill/>
        </p:spPr>
        <p:txBody>
          <a:bodyPr vert="horz" lIns="91440" tIns="45720" rIns="91440" bIns="45720" rtlCol="0" anchor="t">
            <a:normAutofit/>
          </a:bodyPr>
          <a:lstStyle/>
          <a:p>
            <a:pPr marL="0" indent="0">
              <a:buNone/>
            </a:pPr>
            <a:r>
              <a:rPr lang="en-US" dirty="0"/>
              <a:t>Storms are very big. They can last all day or 1 hour. This big storm is at the beach.</a:t>
            </a:r>
            <a:endParaRPr lang="en-US" dirty="0">
              <a:cs typeface="Calibri"/>
            </a:endParaRPr>
          </a:p>
        </p:txBody>
      </p:sp>
    </p:spTree>
    <p:extLst>
      <p:ext uri="{BB962C8B-B14F-4D97-AF65-F5344CB8AC3E}">
        <p14:creationId xmlns:p14="http://schemas.microsoft.com/office/powerpoint/2010/main" val="4081426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343C101-D9BD-48AF-88FE-032B367E9C05}"/>
              </a:ext>
            </a:extLst>
          </p:cNvPr>
          <p:cNvPicPr>
            <a:picLocks noChangeAspect="1"/>
          </p:cNvPicPr>
          <p:nvPr/>
        </p:nvPicPr>
        <p:blipFill rotWithShape="1">
          <a:blip r:embed="rId2"/>
          <a:srcRect t="15413"/>
          <a:stretch/>
        </p:blipFill>
        <p:spPr>
          <a:xfrm>
            <a:off x="20" y="-301914"/>
            <a:ext cx="12191980" cy="6857990"/>
          </a:xfrm>
          <a:prstGeom prst="rect">
            <a:avLst/>
          </a:prstGeom>
        </p:spPr>
      </p:pic>
      <p:sp>
        <p:nvSpPr>
          <p:cNvPr id="11" name="Rectangle 13">
            <a:extLst>
              <a:ext uri="{FF2B5EF4-FFF2-40B4-BE49-F238E27FC236}">
                <a16:creationId xmlns:a16="http://schemas.microsoft.com/office/drawing/2014/main" id="{2B1D4F77-A17C-43D7-B7FA-545148E4E9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4A303-4C9D-460F-A271-74B6EED5F58B}"/>
              </a:ext>
            </a:extLst>
          </p:cNvPr>
          <p:cNvSpPr>
            <a:spLocks noGrp="1"/>
          </p:cNvSpPr>
          <p:nvPr>
            <p:ph type="title"/>
          </p:nvPr>
        </p:nvSpPr>
        <p:spPr>
          <a:xfrm>
            <a:off x="594805" y="640263"/>
            <a:ext cx="3759240" cy="1344975"/>
          </a:xfrm>
        </p:spPr>
        <p:txBody>
          <a:bodyPr>
            <a:normAutofit/>
          </a:bodyPr>
          <a:lstStyle/>
          <a:p>
            <a:r>
              <a:rPr lang="en-US" sz="4000" dirty="0">
                <a:cs typeface="Calibri Light"/>
              </a:rPr>
              <a:t>Lightening</a:t>
            </a:r>
            <a:endParaRPr lang="en-US" sz="4000" dirty="0"/>
          </a:p>
        </p:txBody>
      </p:sp>
      <p:sp>
        <p:nvSpPr>
          <p:cNvPr id="9" name="Content Placeholder 8">
            <a:extLst>
              <a:ext uri="{FF2B5EF4-FFF2-40B4-BE49-F238E27FC236}">
                <a16:creationId xmlns:a16="http://schemas.microsoft.com/office/drawing/2014/main" id="{21F6A0F0-5EE8-4607-A162-588A1EB6E772}"/>
              </a:ext>
            </a:extLst>
          </p:cNvPr>
          <p:cNvSpPr>
            <a:spLocks noGrp="1"/>
          </p:cNvSpPr>
          <p:nvPr>
            <p:ph idx="1"/>
          </p:nvPr>
        </p:nvSpPr>
        <p:spPr>
          <a:xfrm>
            <a:off x="594110" y="2121763"/>
            <a:ext cx="3764826" cy="3773010"/>
          </a:xfrm>
        </p:spPr>
        <p:txBody>
          <a:bodyPr vert="horz" lIns="91440" tIns="45720" rIns="91440" bIns="45720" rtlCol="0" anchor="t">
            <a:normAutofit/>
          </a:bodyPr>
          <a:lstStyle/>
          <a:p>
            <a:pPr marL="0" indent="0">
              <a:buNone/>
            </a:pPr>
            <a:r>
              <a:rPr lang="en-US" dirty="0">
                <a:cs typeface="Calibri"/>
              </a:rPr>
              <a:t>Lightening are dangerous. The lightening can make you die. The weather is wild. It can destroy nature and animals habitat.</a:t>
            </a:r>
          </a:p>
        </p:txBody>
      </p:sp>
    </p:spTree>
    <p:extLst>
      <p:ext uri="{BB962C8B-B14F-4D97-AF65-F5344CB8AC3E}">
        <p14:creationId xmlns:p14="http://schemas.microsoft.com/office/powerpoint/2010/main" val="27035631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8">
            <a:extLst>
              <a:ext uri="{FF2B5EF4-FFF2-40B4-BE49-F238E27FC236}">
                <a16:creationId xmlns:a16="http://schemas.microsoft.com/office/drawing/2014/main" id="{283A93BD-A469-4D4C-8A1F-5668AE9758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E9E9CC46-EDCE-4014-9A57-59C90A1BE840}"/>
              </a:ext>
            </a:extLst>
          </p:cNvPr>
          <p:cNvPicPr>
            <a:picLocks noChangeAspect="1"/>
          </p:cNvPicPr>
          <p:nvPr/>
        </p:nvPicPr>
        <p:blipFill rotWithShape="1">
          <a:blip r:embed="rId2"/>
          <a:srcRect t="28181" r="1" b="1"/>
          <a:stretch/>
        </p:blipFill>
        <p:spPr>
          <a:xfrm>
            <a:off x="2694432" y="666497"/>
            <a:ext cx="6803136" cy="3273552"/>
          </a:xfrm>
          <a:prstGeom prst="rect">
            <a:avLst/>
          </a:prstGeom>
          <a:effectLst/>
        </p:spPr>
      </p:pic>
      <p:sp>
        <p:nvSpPr>
          <p:cNvPr id="2" name="Title 1">
            <a:extLst>
              <a:ext uri="{FF2B5EF4-FFF2-40B4-BE49-F238E27FC236}">
                <a16:creationId xmlns:a16="http://schemas.microsoft.com/office/drawing/2014/main" id="{D633578F-9C10-49EB-AA6F-F6A84EAD03C3}"/>
              </a:ext>
            </a:extLst>
          </p:cNvPr>
          <p:cNvSpPr>
            <a:spLocks noGrp="1"/>
          </p:cNvSpPr>
          <p:nvPr>
            <p:ph type="title"/>
          </p:nvPr>
        </p:nvSpPr>
        <p:spPr>
          <a:xfrm>
            <a:off x="1009883" y="3568232"/>
            <a:ext cx="10901471" cy="1350712"/>
          </a:xfrm>
          <a:noFill/>
        </p:spPr>
        <p:txBody>
          <a:bodyPr vert="horz" lIns="91440" tIns="45720" rIns="91440" bIns="45720" rtlCol="0" anchor="b">
            <a:normAutofit/>
          </a:bodyPr>
          <a:lstStyle/>
          <a:p>
            <a:pPr algn="ctr"/>
            <a:r>
              <a:rPr lang="en-US" sz="6000" dirty="0"/>
              <a:t>Desert Climate Zone</a:t>
            </a:r>
          </a:p>
        </p:txBody>
      </p:sp>
      <p:sp>
        <p:nvSpPr>
          <p:cNvPr id="9" name="Content Placeholder 8">
            <a:extLst>
              <a:ext uri="{FF2B5EF4-FFF2-40B4-BE49-F238E27FC236}">
                <a16:creationId xmlns:a16="http://schemas.microsoft.com/office/drawing/2014/main" id="{3DE283A5-24A9-4C5E-BA85-44F65FA557BE}"/>
              </a:ext>
            </a:extLst>
          </p:cNvPr>
          <p:cNvSpPr>
            <a:spLocks noGrp="1"/>
          </p:cNvSpPr>
          <p:nvPr>
            <p:ph idx="1"/>
          </p:nvPr>
        </p:nvSpPr>
        <p:spPr>
          <a:xfrm>
            <a:off x="247883" y="4746413"/>
            <a:ext cx="11275282" cy="2113143"/>
          </a:xfrm>
          <a:noFill/>
        </p:spPr>
        <p:txBody>
          <a:bodyPr vert="horz" lIns="91440" tIns="45720" rIns="91440" bIns="45720" rtlCol="0" anchor="t">
            <a:noAutofit/>
          </a:bodyPr>
          <a:lstStyle/>
          <a:p>
            <a:pPr marL="0" indent="0" algn="ctr">
              <a:buNone/>
            </a:pPr>
            <a:r>
              <a:rPr lang="en-US" dirty="0">
                <a:solidFill>
                  <a:srgbClr val="BF9000"/>
                </a:solidFill>
                <a:cs typeface="Calibri"/>
              </a:rPr>
              <a:t>It's unusually hot in most desert climates. In fact, the ground gets so hot that it heats the air. Deserts barely receive any rain .Some years it may not rain at all. At night deserts can be extremely cold. The  soil in a desert is dry and often sandy. Deserts are in Cancun, Georgetown, Juba,  Bangalore, Darwin, and more places.</a:t>
            </a:r>
            <a:endParaRPr lang="en-US" dirty="0" err="1">
              <a:solidFill>
                <a:srgbClr val="BF9000"/>
              </a:solidFill>
              <a:cs typeface="Calibri"/>
            </a:endParaRPr>
          </a:p>
        </p:txBody>
      </p:sp>
    </p:spTree>
    <p:extLst>
      <p:ext uri="{BB962C8B-B14F-4D97-AF65-F5344CB8AC3E}">
        <p14:creationId xmlns:p14="http://schemas.microsoft.com/office/powerpoint/2010/main" val="3092686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snow covered mountain&#10;&#10;Description generated with very high confidence">
            <a:extLst>
              <a:ext uri="{FF2B5EF4-FFF2-40B4-BE49-F238E27FC236}">
                <a16:creationId xmlns:a16="http://schemas.microsoft.com/office/drawing/2014/main" id="{FFE77DD3-A191-42AF-8307-E24CEBD091FC}"/>
              </a:ext>
            </a:extLst>
          </p:cNvPr>
          <p:cNvPicPr>
            <a:picLocks noGrp="1" noChangeAspect="1"/>
          </p:cNvPicPr>
          <p:nvPr>
            <p:ph type="pic" idx="1"/>
          </p:nvPr>
        </p:nvPicPr>
        <p:blipFill rotWithShape="1">
          <a:blip r:embed="rId2"/>
          <a:srcRect t="8281" b="9301"/>
          <a:stretch/>
        </p:blipFill>
        <p:spPr>
          <a:xfrm>
            <a:off x="-1" y="10"/>
            <a:ext cx="12192000" cy="6857990"/>
          </a:xfrm>
          <a:prstGeom prst="rect">
            <a:avLst/>
          </a:prstGeom>
        </p:spPr>
      </p:pic>
      <p:sp>
        <p:nvSpPr>
          <p:cNvPr id="3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33" name="Straight Connector 3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813593F-3082-4765-924F-CCC67C139750}"/>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Polar Climate Zone</a:t>
            </a:r>
          </a:p>
        </p:txBody>
      </p:sp>
      <p:sp>
        <p:nvSpPr>
          <p:cNvPr id="4" name="Text Placeholder 3">
            <a:extLst>
              <a:ext uri="{FF2B5EF4-FFF2-40B4-BE49-F238E27FC236}">
                <a16:creationId xmlns:a16="http://schemas.microsoft.com/office/drawing/2014/main" id="{8662D17E-A6F4-492C-B0EA-354D348D96FA}"/>
              </a:ext>
            </a:extLst>
          </p:cNvPr>
          <p:cNvSpPr>
            <a:spLocks noGrp="1"/>
          </p:cNvSpPr>
          <p:nvPr>
            <p:ph type="body" sz="half" idx="2"/>
          </p:nvPr>
        </p:nvSpPr>
        <p:spPr>
          <a:xfrm>
            <a:off x="295479" y="3431950"/>
            <a:ext cx="5470038" cy="3252442"/>
          </a:xfrm>
        </p:spPr>
        <p:txBody>
          <a:bodyPr vert="horz" lIns="91440" tIns="45720" rIns="91440" bIns="45720" rtlCol="0" anchor="ctr">
            <a:normAutofit/>
          </a:bodyPr>
          <a:lstStyle/>
          <a:p>
            <a:r>
              <a:rPr lang="en-US" sz="1800" dirty="0"/>
              <a:t> </a:t>
            </a:r>
            <a:r>
              <a:rPr lang="en-US" sz="2400" dirty="0">
                <a:solidFill>
                  <a:srgbClr val="2E75B5"/>
                </a:solidFill>
              </a:rPr>
              <a:t>The climate is extremely cold in the polar climate. Polar climates occur only above 60 degrees north latitude or below 60 degrees south latitude. Polar climate is the coldest climate on Earth.</a:t>
            </a:r>
            <a:r>
              <a:rPr lang="en-US" sz="2400" dirty="0">
                <a:solidFill>
                  <a:srgbClr val="2E75B5"/>
                </a:solidFill>
                <a:cs typeface="Calibri"/>
              </a:rPr>
              <a:t> Polar in Barrow, </a:t>
            </a:r>
            <a:r>
              <a:rPr lang="en-US" sz="2400" dirty="0" err="1">
                <a:solidFill>
                  <a:srgbClr val="2E75B5"/>
                </a:solidFill>
                <a:cs typeface="Calibri"/>
              </a:rPr>
              <a:t>Daneborg</a:t>
            </a:r>
            <a:r>
              <a:rPr lang="en-US" sz="2400" dirty="0">
                <a:solidFill>
                  <a:srgbClr val="2E75B5"/>
                </a:solidFill>
                <a:cs typeface="Calibri"/>
              </a:rPr>
              <a:t>, Tiksi, and the Antarctica Research Station and more.</a:t>
            </a:r>
            <a:r>
              <a:rPr lang="en-US" sz="2400" dirty="0">
                <a:cs typeface="Calibri"/>
              </a:rPr>
              <a:t> </a:t>
            </a:r>
          </a:p>
        </p:txBody>
      </p:sp>
    </p:spTree>
    <p:extLst>
      <p:ext uri="{BB962C8B-B14F-4D97-AF65-F5344CB8AC3E}">
        <p14:creationId xmlns:p14="http://schemas.microsoft.com/office/powerpoint/2010/main" val="2715409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group of palm trees next to a tree&#10;&#10;Description generated with very high confidence">
            <a:extLst>
              <a:ext uri="{FF2B5EF4-FFF2-40B4-BE49-F238E27FC236}">
                <a16:creationId xmlns:a16="http://schemas.microsoft.com/office/drawing/2014/main" id="{8E47CFD3-59B9-4831-8B1A-91FD5D82FCB3}"/>
              </a:ext>
            </a:extLst>
          </p:cNvPr>
          <p:cNvPicPr>
            <a:picLocks noChangeAspect="1"/>
          </p:cNvPicPr>
          <p:nvPr/>
        </p:nvPicPr>
        <p:blipFill rotWithShape="1">
          <a:blip r:embed="rId2"/>
          <a:srcRect l="28054" r="11183" b="1"/>
          <a:stretch/>
        </p:blipFill>
        <p:spPr>
          <a:xfrm>
            <a:off x="-3004847" y="-531951"/>
            <a:ext cx="6105635" cy="6857990"/>
          </a:xfrm>
          <a:prstGeom prst="rect">
            <a:avLst/>
          </a:prstGeom>
        </p:spPr>
      </p:pic>
      <p:sp>
        <p:nvSpPr>
          <p:cNvPr id="2" name="Title 1">
            <a:extLst>
              <a:ext uri="{FF2B5EF4-FFF2-40B4-BE49-F238E27FC236}">
                <a16:creationId xmlns:a16="http://schemas.microsoft.com/office/drawing/2014/main" id="{EF603BF2-0770-4DF7-AA57-EAE7B63CD53E}"/>
              </a:ext>
            </a:extLst>
          </p:cNvPr>
          <p:cNvSpPr>
            <a:spLocks noGrp="1"/>
          </p:cNvSpPr>
          <p:nvPr>
            <p:ph type="title"/>
          </p:nvPr>
        </p:nvSpPr>
        <p:spPr>
          <a:xfrm>
            <a:off x="6745735" y="640081"/>
            <a:ext cx="4806184" cy="1926468"/>
          </a:xfrm>
          <a:noFill/>
        </p:spPr>
        <p:txBody>
          <a:bodyPr vert="horz" lIns="91440" tIns="45720" rIns="91440" bIns="45720" rtlCol="0" anchor="b">
            <a:normAutofit/>
          </a:bodyPr>
          <a:lstStyle/>
          <a:p>
            <a:r>
              <a:rPr lang="en-US" sz="6000"/>
              <a:t>Tropical Climate Zone</a:t>
            </a:r>
          </a:p>
        </p:txBody>
      </p:sp>
      <p:sp>
        <p:nvSpPr>
          <p:cNvPr id="3" name="Content Placeholder 2">
            <a:extLst>
              <a:ext uri="{FF2B5EF4-FFF2-40B4-BE49-F238E27FC236}">
                <a16:creationId xmlns:a16="http://schemas.microsoft.com/office/drawing/2014/main" id="{12BABCF6-AC0E-497C-8B90-213959262BDE}"/>
              </a:ext>
            </a:extLst>
          </p:cNvPr>
          <p:cNvSpPr>
            <a:spLocks noGrp="1"/>
          </p:cNvSpPr>
          <p:nvPr>
            <p:ph idx="1"/>
          </p:nvPr>
        </p:nvSpPr>
        <p:spPr>
          <a:xfrm>
            <a:off x="6745735" y="2791242"/>
            <a:ext cx="4806184" cy="3426679"/>
          </a:xfrm>
          <a:noFill/>
        </p:spPr>
        <p:txBody>
          <a:bodyPr vert="horz" lIns="91440" tIns="45720" rIns="91440" bIns="45720" rtlCol="0" anchor="t">
            <a:normAutofit/>
          </a:bodyPr>
          <a:lstStyle/>
          <a:p>
            <a:pPr marL="0" indent="0">
              <a:buNone/>
            </a:pPr>
            <a:r>
              <a:rPr lang="en-US" sz="2400" dirty="0">
                <a:solidFill>
                  <a:srgbClr val="538135"/>
                </a:solidFill>
              </a:rPr>
              <a:t>The tropical climate zone is around the equator.</a:t>
            </a:r>
            <a:r>
              <a:rPr lang="en-US" sz="2400" dirty="0">
                <a:solidFill>
                  <a:srgbClr val="538135"/>
                </a:solidFill>
                <a:cs typeface="Calibri"/>
              </a:rPr>
              <a:t> Tropical climate receive a lot of sunlight and are very warm. Every day it rains in the tropical zone. </a:t>
            </a:r>
            <a:endParaRPr lang="en-US" sz="2400">
              <a:solidFill>
                <a:srgbClr val="538135"/>
              </a:solidFill>
            </a:endParaRPr>
          </a:p>
        </p:txBody>
      </p:sp>
    </p:spTree>
    <p:extLst>
      <p:ext uri="{BB962C8B-B14F-4D97-AF65-F5344CB8AC3E}">
        <p14:creationId xmlns:p14="http://schemas.microsoft.com/office/powerpoint/2010/main" val="4002967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green plant in a forest&#10;&#10;Description generated with very high confidence">
            <a:extLst>
              <a:ext uri="{FF2B5EF4-FFF2-40B4-BE49-F238E27FC236}">
                <a16:creationId xmlns:a16="http://schemas.microsoft.com/office/drawing/2014/main" id="{0CA8A199-B223-432E-89C1-168A360A6F03}"/>
              </a:ext>
            </a:extLst>
          </p:cNvPr>
          <p:cNvPicPr>
            <a:picLocks noGrp="1" noChangeAspect="1"/>
          </p:cNvPicPr>
          <p:nvPr>
            <p:ph type="pic" idx="1"/>
          </p:nvPr>
        </p:nvPicPr>
        <p:blipFill rotWithShape="1">
          <a:blip r:embed="rId2"/>
          <a:srcRect l="17531" r="9378"/>
          <a:stretch/>
        </p:blipFill>
        <p:spPr>
          <a:xfrm>
            <a:off x="6264560" y="-100632"/>
            <a:ext cx="7537704" cy="6857990"/>
          </a:xfrm>
          <a:prstGeom prst="rect">
            <a:avLst/>
          </a:prstGeom>
        </p:spPr>
      </p:pic>
      <p:sp>
        <p:nvSpPr>
          <p:cNvPr id="2" name="Title 1">
            <a:extLst>
              <a:ext uri="{FF2B5EF4-FFF2-40B4-BE49-F238E27FC236}">
                <a16:creationId xmlns:a16="http://schemas.microsoft.com/office/drawing/2014/main" id="{6BC4B047-0AC6-4C68-8279-F8489CE2C723}"/>
              </a:ext>
            </a:extLst>
          </p:cNvPr>
          <p:cNvSpPr>
            <a:spLocks noGrp="1"/>
          </p:cNvSpPr>
          <p:nvPr>
            <p:ph type="title"/>
          </p:nvPr>
        </p:nvSpPr>
        <p:spPr>
          <a:xfrm>
            <a:off x="651307" y="640081"/>
            <a:ext cx="3377183" cy="2114845"/>
          </a:xfrm>
          <a:noFill/>
        </p:spPr>
        <p:txBody>
          <a:bodyPr vert="horz" lIns="91440" tIns="45720" rIns="91440" bIns="45720" rtlCol="0" anchor="b">
            <a:normAutofit/>
          </a:bodyPr>
          <a:lstStyle/>
          <a:p>
            <a:r>
              <a:rPr lang="en-US" sz="4400"/>
              <a:t>Temperate Climate Zone</a:t>
            </a:r>
          </a:p>
        </p:txBody>
      </p:sp>
      <p:sp>
        <p:nvSpPr>
          <p:cNvPr id="4" name="Text Placeholder 3">
            <a:extLst>
              <a:ext uri="{FF2B5EF4-FFF2-40B4-BE49-F238E27FC236}">
                <a16:creationId xmlns:a16="http://schemas.microsoft.com/office/drawing/2014/main" id="{2D9AB1BE-71EE-43C2-B427-34769A52BBF1}"/>
              </a:ext>
            </a:extLst>
          </p:cNvPr>
          <p:cNvSpPr>
            <a:spLocks noGrp="1"/>
          </p:cNvSpPr>
          <p:nvPr>
            <p:ph type="body" sz="half" idx="2"/>
          </p:nvPr>
        </p:nvSpPr>
        <p:spPr>
          <a:xfrm>
            <a:off x="4326" y="3425318"/>
            <a:ext cx="6022616" cy="3439582"/>
          </a:xfrm>
          <a:noFill/>
        </p:spPr>
        <p:txBody>
          <a:bodyPr vert="horz" lIns="91440" tIns="45720" rIns="91440" bIns="45720" rtlCol="0" anchor="t">
            <a:noAutofit/>
          </a:bodyPr>
          <a:lstStyle/>
          <a:p>
            <a:r>
              <a:rPr lang="en-US" sz="2400" dirty="0">
                <a:solidFill>
                  <a:srgbClr val="70AD47"/>
                </a:solidFill>
              </a:rPr>
              <a:t>Temperate climate zone is never too extreme. Summers are warm and wet.</a:t>
            </a:r>
            <a:r>
              <a:rPr lang="en-US" sz="2400" dirty="0">
                <a:solidFill>
                  <a:srgbClr val="70AD47"/>
                </a:solidFill>
                <a:cs typeface="Calibri"/>
              </a:rPr>
              <a:t> There Winters are cool and dry. Temperate is a synonym of moderate. Temperate climates occur in Atlanta, Rome, Casablanca, Cairo, Hong Kong, Ayers Rock, </a:t>
            </a:r>
          </a:p>
          <a:p>
            <a:r>
              <a:rPr lang="en-US" sz="2400" dirty="0">
                <a:solidFill>
                  <a:srgbClr val="70AD47"/>
                </a:solidFill>
                <a:cs typeface="Calibri"/>
              </a:rPr>
              <a:t>Sydney, Madagascar, Cape Town, Windhoek, Tacna, and Buenos Aires and more.</a:t>
            </a:r>
          </a:p>
        </p:txBody>
      </p:sp>
    </p:spTree>
    <p:extLst>
      <p:ext uri="{BB962C8B-B14F-4D97-AF65-F5344CB8AC3E}">
        <p14:creationId xmlns:p14="http://schemas.microsoft.com/office/powerpoint/2010/main" val="3155415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clouds in the blue sky&#10;&#10;Description generated with very high confidence">
            <a:extLst>
              <a:ext uri="{FF2B5EF4-FFF2-40B4-BE49-F238E27FC236}">
                <a16:creationId xmlns:a16="http://schemas.microsoft.com/office/drawing/2014/main" id="{65426ED0-08AE-47E8-A65D-3E83C294FCDF}"/>
              </a:ext>
            </a:extLst>
          </p:cNvPr>
          <p:cNvPicPr>
            <a:picLocks noChangeAspect="1"/>
          </p:cNvPicPr>
          <p:nvPr/>
        </p:nvPicPr>
        <p:blipFill rotWithShape="1">
          <a:blip r:embed="rId2"/>
          <a:srcRect r="3551"/>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BEA7C23D-961E-4966-9E02-49B60C227313}"/>
              </a:ext>
            </a:extLst>
          </p:cNvPr>
          <p:cNvSpPr>
            <a:spLocks noGrp="1"/>
          </p:cNvSpPr>
          <p:nvPr>
            <p:ph type="title"/>
          </p:nvPr>
        </p:nvSpPr>
        <p:spPr>
          <a:xfrm>
            <a:off x="648929" y="629266"/>
            <a:ext cx="5127031" cy="1676603"/>
          </a:xfrm>
        </p:spPr>
        <p:txBody>
          <a:bodyPr>
            <a:normAutofit/>
          </a:bodyPr>
          <a:lstStyle/>
          <a:p>
            <a:r>
              <a:rPr lang="en-US">
                <a:cs typeface="Calibri Light"/>
              </a:rPr>
              <a:t>Cumulus Clouds</a:t>
            </a:r>
            <a:endParaRPr lang="en-US"/>
          </a:p>
        </p:txBody>
      </p:sp>
      <p:sp>
        <p:nvSpPr>
          <p:cNvPr id="3" name="Content Placeholder 2">
            <a:extLst>
              <a:ext uri="{FF2B5EF4-FFF2-40B4-BE49-F238E27FC236}">
                <a16:creationId xmlns:a16="http://schemas.microsoft.com/office/drawing/2014/main" id="{23A398CB-51C9-4068-8915-616B973DF7DF}"/>
              </a:ext>
            </a:extLst>
          </p:cNvPr>
          <p:cNvSpPr>
            <a:spLocks noGrp="1"/>
          </p:cNvSpPr>
          <p:nvPr>
            <p:ph idx="1"/>
          </p:nvPr>
        </p:nvSpPr>
        <p:spPr>
          <a:xfrm>
            <a:off x="648930" y="2438400"/>
            <a:ext cx="5127029" cy="4001079"/>
          </a:xfrm>
        </p:spPr>
        <p:txBody>
          <a:bodyPr vert="horz" lIns="91440" tIns="45720" rIns="91440" bIns="45720" rtlCol="0" anchor="t">
            <a:normAutofit/>
          </a:bodyPr>
          <a:lstStyle/>
          <a:p>
            <a:r>
              <a:rPr lang="en-US" dirty="0">
                <a:cs typeface="Calibri"/>
              </a:rPr>
              <a:t>Called fair weather</a:t>
            </a:r>
          </a:p>
          <a:p>
            <a:r>
              <a:rPr lang="en-US" dirty="0">
                <a:cs typeface="Calibri"/>
              </a:rPr>
              <a:t>Are vertical clouds</a:t>
            </a:r>
          </a:p>
          <a:p>
            <a:r>
              <a:rPr lang="en-US" dirty="0">
                <a:cs typeface="Calibri"/>
              </a:rPr>
              <a:t>Like floating cotton</a:t>
            </a:r>
          </a:p>
          <a:p>
            <a:r>
              <a:rPr lang="en-US" dirty="0">
                <a:cs typeface="Calibri"/>
              </a:rPr>
              <a:t>Nice weather</a:t>
            </a:r>
          </a:p>
          <a:p>
            <a:r>
              <a:rPr lang="en-US" dirty="0">
                <a:cs typeface="Calibri"/>
              </a:rPr>
              <a:t>No storm</a:t>
            </a:r>
          </a:p>
          <a:p>
            <a:r>
              <a:rPr lang="en-US" dirty="0">
                <a:cs typeface="Calibri"/>
              </a:rPr>
              <a:t>Can change</a:t>
            </a:r>
          </a:p>
          <a:p>
            <a:r>
              <a:rPr lang="en-US" dirty="0">
                <a:cs typeface="Calibri"/>
              </a:rPr>
              <a:t>Very fluffy</a:t>
            </a:r>
          </a:p>
          <a:p>
            <a:endParaRPr lang="en-US" dirty="0">
              <a:cs typeface="Calibri"/>
            </a:endParaRPr>
          </a:p>
          <a:p>
            <a:pPr marL="0" indent="0">
              <a:buNone/>
            </a:pPr>
            <a:endParaRPr lang="en-US">
              <a:cs typeface="Calibri"/>
            </a:endParaRPr>
          </a:p>
        </p:txBody>
      </p:sp>
    </p:spTree>
    <p:extLst>
      <p:ext uri="{BB962C8B-B14F-4D97-AF65-F5344CB8AC3E}">
        <p14:creationId xmlns:p14="http://schemas.microsoft.com/office/powerpoint/2010/main" val="3491795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clouds in the sky&#10;&#10;Description generated with high confidence">
            <a:extLst>
              <a:ext uri="{FF2B5EF4-FFF2-40B4-BE49-F238E27FC236}">
                <a16:creationId xmlns:a16="http://schemas.microsoft.com/office/drawing/2014/main" id="{F4B6196A-3551-4150-AD1C-A9D1C4E06138}"/>
              </a:ext>
            </a:extLst>
          </p:cNvPr>
          <p:cNvPicPr>
            <a:picLocks noGrp="1" noChangeAspect="1"/>
          </p:cNvPicPr>
          <p:nvPr>
            <p:ph type="pic" idx="1"/>
          </p:nvPr>
        </p:nvPicPr>
        <p:blipFill rotWithShape="1">
          <a:blip r:embed="rId2"/>
          <a:srcRect l="2508" r="2508"/>
          <a:stretch/>
        </p:blipFill>
        <p:spPr>
          <a:xfrm>
            <a:off x="5608319" y="1135635"/>
            <a:ext cx="5614835" cy="4433511"/>
          </a:xfrm>
          <a:prstGeom prst="rect">
            <a:avLst/>
          </a:prstGeom>
          <a:effectLst/>
        </p:spPr>
      </p:pic>
      <p:sp>
        <p:nvSpPr>
          <p:cNvPr id="2" name="Title 1">
            <a:extLst>
              <a:ext uri="{FF2B5EF4-FFF2-40B4-BE49-F238E27FC236}">
                <a16:creationId xmlns:a16="http://schemas.microsoft.com/office/drawing/2014/main" id="{791358B6-7BEA-4F52-872C-CA4596EEB735}"/>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100" kern="1200">
                <a:solidFill>
                  <a:schemeClr val="tx1"/>
                </a:solidFill>
                <a:latin typeface="+mj-lt"/>
                <a:ea typeface="+mj-ea"/>
                <a:cs typeface="+mj-cs"/>
              </a:rPr>
              <a:t>Cumulonimbus Clouds</a:t>
            </a:r>
          </a:p>
        </p:txBody>
      </p:sp>
      <p:sp>
        <p:nvSpPr>
          <p:cNvPr id="4" name="Text Placeholder 3">
            <a:extLst>
              <a:ext uri="{FF2B5EF4-FFF2-40B4-BE49-F238E27FC236}">
                <a16:creationId xmlns:a16="http://schemas.microsoft.com/office/drawing/2014/main" id="{92FCA9D3-DCB7-4561-ADDE-2D92139003DB}"/>
              </a:ext>
            </a:extLst>
          </p:cNvPr>
          <p:cNvSpPr>
            <a:spLocks noGrp="1"/>
          </p:cNvSpPr>
          <p:nvPr>
            <p:ph type="body" sz="half" idx="2"/>
          </p:nvPr>
        </p:nvSpPr>
        <p:spPr>
          <a:xfrm>
            <a:off x="648931" y="2438400"/>
            <a:ext cx="3505494" cy="3785419"/>
          </a:xfrm>
        </p:spPr>
        <p:txBody>
          <a:bodyPr vert="horz" lIns="91440" tIns="45720" rIns="91440" bIns="45720" rtlCol="0" anchor="t">
            <a:normAutofit/>
          </a:bodyPr>
          <a:lstStyle/>
          <a:p>
            <a:r>
              <a:rPr lang="en-US" sz="2800" dirty="0"/>
              <a:t>Cumulonimbus cloud can take up several miles across the sky and can reach elevations of 39,000 feet or higher because of very strong updraft in the atmosphere.</a:t>
            </a:r>
            <a:endParaRPr lang="en-US"/>
          </a:p>
        </p:txBody>
      </p:sp>
    </p:spTree>
    <p:extLst>
      <p:ext uri="{BB962C8B-B14F-4D97-AF65-F5344CB8AC3E}">
        <p14:creationId xmlns:p14="http://schemas.microsoft.com/office/powerpoint/2010/main" val="7832834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clouds in the sky&#10;&#10;Description generated with very high confidence">
            <a:extLst>
              <a:ext uri="{FF2B5EF4-FFF2-40B4-BE49-F238E27FC236}">
                <a16:creationId xmlns:a16="http://schemas.microsoft.com/office/drawing/2014/main" id="{01C57A5A-0BD0-4BE8-9FDC-30F07BEA4ACD}"/>
              </a:ext>
            </a:extLst>
          </p:cNvPr>
          <p:cNvPicPr>
            <a:picLocks noChangeAspect="1"/>
          </p:cNvPicPr>
          <p:nvPr/>
        </p:nvPicPr>
        <p:blipFill rotWithShape="1">
          <a:blip r:embed="rId2">
            <a:alphaModFix amt="50000"/>
            <a:extLst/>
          </a:blip>
          <a:srcRect b="23208"/>
          <a:stretch/>
        </p:blipFill>
        <p:spPr>
          <a:xfrm>
            <a:off x="20" y="1"/>
            <a:ext cx="12191980" cy="6857999"/>
          </a:xfrm>
          <a:prstGeom prst="rect">
            <a:avLst/>
          </a:prstGeom>
        </p:spPr>
      </p:pic>
      <p:sp>
        <p:nvSpPr>
          <p:cNvPr id="2" name="Title 1">
            <a:extLst>
              <a:ext uri="{FF2B5EF4-FFF2-40B4-BE49-F238E27FC236}">
                <a16:creationId xmlns:a16="http://schemas.microsoft.com/office/drawing/2014/main" id="{D37137F1-935C-4489-B7CB-BC74133C97A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Stratus Clouds</a:t>
            </a:r>
          </a:p>
        </p:txBody>
      </p:sp>
      <p:sp>
        <p:nvSpPr>
          <p:cNvPr id="3" name="Content Placeholder 2">
            <a:extLst>
              <a:ext uri="{FF2B5EF4-FFF2-40B4-BE49-F238E27FC236}">
                <a16:creationId xmlns:a16="http://schemas.microsoft.com/office/drawing/2014/main" id="{5B6991B1-F06D-4B37-9EEB-B8E8A9C506C2}"/>
              </a:ext>
            </a:extLst>
          </p:cNvPr>
          <p:cNvSpPr>
            <a:spLocks noGrp="1"/>
          </p:cNvSpPr>
          <p:nvPr>
            <p:ph idx="1"/>
          </p:nvPr>
        </p:nvSpPr>
        <p:spPr>
          <a:xfrm>
            <a:off x="1524000" y="4159404"/>
            <a:ext cx="9144000" cy="1098395"/>
          </a:xfrm>
        </p:spPr>
        <p:txBody>
          <a:bodyPr vert="horz" lIns="91440" tIns="45720" rIns="91440" bIns="45720" rtlCol="0" anchor="t">
            <a:normAutofit fontScale="92500"/>
          </a:bodyPr>
          <a:lstStyle/>
          <a:p>
            <a:pPr marL="0" indent="0" algn="ctr">
              <a:buNone/>
            </a:pPr>
            <a:r>
              <a:rPr lang="en-US" sz="2400" dirty="0">
                <a:solidFill>
                  <a:srgbClr val="FFFFFF"/>
                </a:solidFill>
              </a:rPr>
              <a:t>Stratus clouds are among the low-lying clouds.</a:t>
            </a:r>
            <a:r>
              <a:rPr lang="en-US" sz="2400" dirty="0">
                <a:solidFill>
                  <a:srgbClr val="FFFFFF"/>
                </a:solidFill>
                <a:cs typeface="Calibri"/>
              </a:rPr>
              <a:t> They spread out to storm. They get gloomy skies. We don’t get storms from them but they can change in to a </a:t>
            </a:r>
            <a:r>
              <a:rPr lang="en-US" sz="2400" dirty="0" err="1">
                <a:solidFill>
                  <a:srgbClr val="FFFFFF"/>
                </a:solidFill>
                <a:cs typeface="Calibri"/>
              </a:rPr>
              <a:t>stratonimbus</a:t>
            </a:r>
            <a:r>
              <a:rPr lang="en-US" sz="2400" dirty="0">
                <a:solidFill>
                  <a:srgbClr val="FFFFFF"/>
                </a:solidFill>
                <a:cs typeface="Calibri"/>
              </a:rPr>
              <a:t> cloud.</a:t>
            </a:r>
            <a:endParaRPr lang="en-US" sz="2400" dirty="0">
              <a:solidFill>
                <a:srgbClr val="FFFFFF"/>
              </a:solidFill>
            </a:endParaRPr>
          </a:p>
        </p:txBody>
      </p:sp>
    </p:spTree>
    <p:extLst>
      <p:ext uri="{BB962C8B-B14F-4D97-AF65-F5344CB8AC3E}">
        <p14:creationId xmlns:p14="http://schemas.microsoft.com/office/powerpoint/2010/main" val="3149834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ounded Rectangle 18">
            <a:extLst>
              <a:ext uri="{FF2B5EF4-FFF2-40B4-BE49-F238E27FC236}">
                <a16:creationId xmlns:a16="http://schemas.microsoft.com/office/drawing/2014/main" id="{283A93BD-A469-4D4C-8A1F-5668AE9758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cloud&#10;&#10;Description generated with high confidence">
            <a:extLst>
              <a:ext uri="{FF2B5EF4-FFF2-40B4-BE49-F238E27FC236}">
                <a16:creationId xmlns:a16="http://schemas.microsoft.com/office/drawing/2014/main" id="{169419C5-147E-4BE4-A40D-F3C4DBADD0F4}"/>
              </a:ext>
            </a:extLst>
          </p:cNvPr>
          <p:cNvPicPr>
            <a:picLocks noGrp="1" noChangeAspect="1"/>
          </p:cNvPicPr>
          <p:nvPr>
            <p:ph type="pic" idx="1"/>
          </p:nvPr>
        </p:nvPicPr>
        <p:blipFill rotWithShape="1">
          <a:blip r:embed="rId2"/>
          <a:srcRect t="17106" r="-1" b="7278"/>
          <a:stretch/>
        </p:blipFill>
        <p:spPr>
          <a:xfrm>
            <a:off x="2694432" y="666497"/>
            <a:ext cx="6803136" cy="3273552"/>
          </a:xfrm>
          <a:prstGeom prst="rect">
            <a:avLst/>
          </a:prstGeom>
          <a:effectLst/>
        </p:spPr>
      </p:pic>
      <p:sp>
        <p:nvSpPr>
          <p:cNvPr id="2" name="Title 1">
            <a:extLst>
              <a:ext uri="{FF2B5EF4-FFF2-40B4-BE49-F238E27FC236}">
                <a16:creationId xmlns:a16="http://schemas.microsoft.com/office/drawing/2014/main" id="{5D87DBFA-82B9-45DF-9240-9851A5140981}"/>
              </a:ext>
            </a:extLst>
          </p:cNvPr>
          <p:cNvSpPr>
            <a:spLocks noGrp="1"/>
          </p:cNvSpPr>
          <p:nvPr>
            <p:ph type="title"/>
          </p:nvPr>
        </p:nvSpPr>
        <p:spPr>
          <a:xfrm>
            <a:off x="650449" y="4445251"/>
            <a:ext cx="10901471" cy="1350712"/>
          </a:xfrm>
          <a:noFill/>
        </p:spPr>
        <p:txBody>
          <a:bodyPr vert="horz" lIns="91440" tIns="45720" rIns="91440" bIns="45720" rtlCol="0" anchor="b">
            <a:normAutofit/>
          </a:bodyPr>
          <a:lstStyle/>
          <a:p>
            <a:pPr algn="ctr"/>
            <a:r>
              <a:rPr lang="en-US" sz="6000"/>
              <a:t>Stratonimbus Clouds</a:t>
            </a:r>
          </a:p>
        </p:txBody>
      </p:sp>
      <p:sp>
        <p:nvSpPr>
          <p:cNvPr id="4" name="Text Placeholder 3">
            <a:extLst>
              <a:ext uri="{FF2B5EF4-FFF2-40B4-BE49-F238E27FC236}">
                <a16:creationId xmlns:a16="http://schemas.microsoft.com/office/drawing/2014/main" id="{070BA6A0-2BB8-4B46-9E47-3D974B332F06}"/>
              </a:ext>
            </a:extLst>
          </p:cNvPr>
          <p:cNvSpPr>
            <a:spLocks noGrp="1"/>
          </p:cNvSpPr>
          <p:nvPr>
            <p:ph type="body" sz="half" idx="2"/>
          </p:nvPr>
        </p:nvSpPr>
        <p:spPr>
          <a:xfrm>
            <a:off x="3468" y="5795963"/>
            <a:ext cx="12109168" cy="1063595"/>
          </a:xfrm>
          <a:noFill/>
        </p:spPr>
        <p:txBody>
          <a:bodyPr vert="horz" lIns="91440" tIns="45720" rIns="91440" bIns="45720" rtlCol="0" anchor="t">
            <a:normAutofit/>
          </a:bodyPr>
          <a:lstStyle/>
          <a:p>
            <a:pPr algn="ctr"/>
            <a:r>
              <a:rPr lang="en-US" sz="2800" dirty="0" err="1"/>
              <a:t>Stratonimbus</a:t>
            </a:r>
            <a:r>
              <a:rPr lang="en-US" sz="2800" dirty="0"/>
              <a:t> clouds are gray clouds that produce falling rain or snow.</a:t>
            </a:r>
            <a:r>
              <a:rPr lang="en-US" sz="2800" dirty="0">
                <a:cs typeface="Calibri"/>
              </a:rPr>
              <a:t> They bring rain. The storm last all day. The clouds turn very thick.</a:t>
            </a:r>
            <a:endParaRPr lang="en-US" sz="2800" dirty="0"/>
          </a:p>
        </p:txBody>
      </p:sp>
    </p:spTree>
    <p:extLst>
      <p:ext uri="{BB962C8B-B14F-4D97-AF65-F5344CB8AC3E}">
        <p14:creationId xmlns:p14="http://schemas.microsoft.com/office/powerpoint/2010/main" val="3640193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Climate and Weather</vt:lpstr>
      <vt:lpstr>Desert Climate Zone</vt:lpstr>
      <vt:lpstr>Polar Climate Zone</vt:lpstr>
      <vt:lpstr>Tropical Climate Zone</vt:lpstr>
      <vt:lpstr>Temperate Climate Zone</vt:lpstr>
      <vt:lpstr>Cumulus Clouds</vt:lpstr>
      <vt:lpstr>Cumulonimbus Clouds</vt:lpstr>
      <vt:lpstr>Stratus Clouds</vt:lpstr>
      <vt:lpstr>Stratonimbus Clouds</vt:lpstr>
      <vt:lpstr>Extreme Weather - Tornadoes </vt:lpstr>
      <vt:lpstr>Extreme Weather - Tsunami</vt:lpstr>
      <vt:lpstr>Extreme Weather - Hurricanes </vt:lpstr>
      <vt:lpstr>Extreme Weather- Dust Storm</vt:lpstr>
      <vt:lpstr>Storms</vt:lpstr>
      <vt:lpstr>Lightening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and Weather</dc:title>
  <cp:revision>254</cp:revision>
  <dcterms:modified xsi:type="dcterms:W3CDTF">2018-05-17T19:11:36Z</dcterms:modified>
</cp:coreProperties>
</file>