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9" r:id="rId6"/>
    <p:sldId id="261" r:id="rId7"/>
    <p:sldId id="263" r:id="rId8"/>
    <p:sldId id="262" r:id="rId9"/>
    <p:sldId id="264" r:id="rId10"/>
    <p:sldId id="265" r:id="rId11"/>
    <p:sldId id="268"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364A8F-68B7-4A69-B2A8-B2C2872D5C62}" v="218" dt="2018-04-23T18:41:04.8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Smoke coming out of the water&#10;&#10;Description generated with high confidence">
            <a:extLst>
              <a:ext uri="{FF2B5EF4-FFF2-40B4-BE49-F238E27FC236}">
                <a16:creationId xmlns:a16="http://schemas.microsoft.com/office/drawing/2014/main" id="{FF5405D2-5FB8-4325-AE42-70926C28E934}"/>
              </a:ext>
            </a:extLst>
          </p:cNvPr>
          <p:cNvPicPr>
            <a:picLocks noChangeAspect="1"/>
          </p:cNvPicPr>
          <p:nvPr/>
        </p:nvPicPr>
        <p:blipFill rotWithShape="1">
          <a:blip r:embed="rId2"/>
          <a:srcRect l="444"/>
          <a:stretch/>
        </p:blipFill>
        <p:spPr>
          <a:xfrm>
            <a:off x="20" y="10"/>
            <a:ext cx="12191980" cy="6857990"/>
          </a:xfrm>
          <a:prstGeom prst="rect">
            <a:avLst/>
          </a:prstGeom>
        </p:spPr>
      </p:pic>
      <p:sp>
        <p:nvSpPr>
          <p:cNvPr id="11" name="Freeform 5">
            <a:extLst>
              <a:ext uri="{FF2B5EF4-FFF2-40B4-BE49-F238E27FC236}">
                <a16:creationId xmlns:a16="http://schemas.microsoft.com/office/drawing/2014/main" id="{87CC2527-562A-4F69-B487-4371E5B243E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6" name="Straight Connector 15">
            <a:extLst>
              <a:ext uri="{FF2B5EF4-FFF2-40B4-BE49-F238E27FC236}">
                <a16:creationId xmlns:a16="http://schemas.microsoft.com/office/drawing/2014/main" id="{BCDAEC91-5BCE-4B55-9CC0-43EF94CB734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022021" y="3231931"/>
            <a:ext cx="3852041" cy="1834056"/>
          </a:xfrm>
        </p:spPr>
        <p:txBody>
          <a:bodyPr>
            <a:normAutofit/>
          </a:bodyPr>
          <a:lstStyle/>
          <a:p>
            <a:r>
              <a:rPr lang="en-US" sz="4000">
                <a:cs typeface="Calibri Light"/>
              </a:rPr>
              <a:t>Weather &amp; Climate</a:t>
            </a:r>
            <a:endParaRPr lang="en-US" sz="4000"/>
          </a:p>
        </p:txBody>
      </p:sp>
      <p:sp>
        <p:nvSpPr>
          <p:cNvPr id="3" name="Subtitle 2"/>
          <p:cNvSpPr>
            <a:spLocks noGrp="1"/>
          </p:cNvSpPr>
          <p:nvPr>
            <p:ph type="subTitle" idx="1"/>
          </p:nvPr>
        </p:nvSpPr>
        <p:spPr>
          <a:xfrm>
            <a:off x="7782910" y="5242675"/>
            <a:ext cx="4330262" cy="683284"/>
          </a:xfrm>
        </p:spPr>
        <p:txBody>
          <a:bodyPr vert="horz" lIns="91440" tIns="45720" rIns="91440" bIns="45720" rtlCol="0" anchor="t">
            <a:normAutofit/>
          </a:bodyPr>
          <a:lstStyle/>
          <a:p>
            <a:r>
              <a:rPr lang="en-US" sz="2000" dirty="0">
                <a:cs typeface="Calibri"/>
              </a:rPr>
              <a:t>By Spencer, Christian, and </a:t>
            </a:r>
            <a:r>
              <a:rPr lang="en-US" sz="2000" dirty="0" err="1">
                <a:cs typeface="Calibri"/>
              </a:rPr>
              <a:t>Dariel</a:t>
            </a:r>
            <a:endParaRPr lang="en-US" dirty="0" err="1"/>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3ED6512-6858-4552-B699-9A97FE9A4E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038CB10-1F5C-4D54-9DF7-12586DE5B0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descr="A car covered in snow&#10;&#10;Description generated with very high confidence">
            <a:extLst>
              <a:ext uri="{FF2B5EF4-FFF2-40B4-BE49-F238E27FC236}">
                <a16:creationId xmlns:a16="http://schemas.microsoft.com/office/drawing/2014/main" id="{2E545E2D-3899-4A3E-B2BC-5EDE38C396D6}"/>
              </a:ext>
            </a:extLst>
          </p:cNvPr>
          <p:cNvPicPr>
            <a:picLocks noGrp="1" noChangeAspect="1"/>
          </p:cNvPicPr>
          <p:nvPr>
            <p:ph type="pic" idx="1"/>
          </p:nvPr>
        </p:nvPicPr>
        <p:blipFill rotWithShape="1">
          <a:blip r:embed="rId2"/>
          <a:srcRect t="12820" r="1" b="1"/>
          <a:stretch/>
        </p:blipFill>
        <p:spPr>
          <a:xfrm>
            <a:off x="327547" y="321733"/>
            <a:ext cx="7058306" cy="4107392"/>
          </a:xfrm>
          <a:prstGeom prst="rect">
            <a:avLst/>
          </a:prstGeom>
        </p:spPr>
      </p:pic>
      <p:sp>
        <p:nvSpPr>
          <p:cNvPr id="2" name="Title 1">
            <a:extLst>
              <a:ext uri="{FF2B5EF4-FFF2-40B4-BE49-F238E27FC236}">
                <a16:creationId xmlns:a16="http://schemas.microsoft.com/office/drawing/2014/main" id="{22501813-264F-4A46-889B-1843087CA040}"/>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400">
                <a:solidFill>
                  <a:srgbClr val="FFFFFF"/>
                </a:solidFill>
              </a:rPr>
              <a:t>Extreme Weather -</a:t>
            </a:r>
            <a:r>
              <a:rPr lang="en-US" sz="4400">
                <a:solidFill>
                  <a:srgbClr val="FFFFFF"/>
                </a:solidFill>
                <a:cs typeface="Calibri Light"/>
              </a:rPr>
              <a:t> Blizzards</a:t>
            </a:r>
            <a:endParaRPr lang="en-US" sz="4400">
              <a:solidFill>
                <a:srgbClr val="FFFFFF"/>
              </a:solidFill>
            </a:endParaRPr>
          </a:p>
        </p:txBody>
      </p:sp>
      <p:sp>
        <p:nvSpPr>
          <p:cNvPr id="4" name="Text Placeholder 3">
            <a:extLst>
              <a:ext uri="{FF2B5EF4-FFF2-40B4-BE49-F238E27FC236}">
                <a16:creationId xmlns:a16="http://schemas.microsoft.com/office/drawing/2014/main" id="{A95B62DD-F6BA-4645-8408-DA3BCC00551F}"/>
              </a:ext>
            </a:extLst>
          </p:cNvPr>
          <p:cNvSpPr>
            <a:spLocks noGrp="1"/>
          </p:cNvSpPr>
          <p:nvPr>
            <p:ph type="body" sz="half" idx="2"/>
          </p:nvPr>
        </p:nvSpPr>
        <p:spPr>
          <a:xfrm>
            <a:off x="7526112" y="917725"/>
            <a:ext cx="4172361" cy="4852362"/>
          </a:xfrm>
        </p:spPr>
        <p:txBody>
          <a:bodyPr vert="horz" lIns="91440" tIns="45720" rIns="91440" bIns="45720" rtlCol="0" anchor="ctr">
            <a:noAutofit/>
          </a:bodyPr>
          <a:lstStyle/>
          <a:p>
            <a:pPr indent="-228600">
              <a:buFont typeface="Arial" panose="020B0604020202020204" pitchFamily="34" charset="0"/>
              <a:buChar char="•"/>
            </a:pPr>
            <a:r>
              <a:rPr lang="en-US" sz="2000" dirty="0">
                <a:solidFill>
                  <a:srgbClr val="FFFFFF"/>
                </a:solidFill>
              </a:rPr>
              <a:t>Blizzards are very dangerous </a:t>
            </a:r>
            <a:endParaRPr lang="en-US" sz="2000" dirty="0">
              <a:solidFill>
                <a:srgbClr val="FFFFFF"/>
              </a:solidFill>
              <a:cs typeface="Calibri"/>
            </a:endParaRPr>
          </a:p>
          <a:p>
            <a:r>
              <a:rPr lang="en-US" sz="2000" dirty="0">
                <a:solidFill>
                  <a:srgbClr val="FFFFFF"/>
                </a:solidFill>
              </a:rPr>
              <a:t>storms. Blizzards happen</a:t>
            </a:r>
            <a:endParaRPr lang="en-US" sz="2000" dirty="0">
              <a:solidFill>
                <a:srgbClr val="000000"/>
              </a:solidFill>
              <a:cs typeface="Calibri"/>
            </a:endParaRPr>
          </a:p>
          <a:p>
            <a:r>
              <a:rPr lang="en-US" sz="2000" dirty="0">
                <a:solidFill>
                  <a:srgbClr val="FFFFFF"/>
                </a:solidFill>
              </a:rPr>
              <a:t> when powerful winds called jet streams hit warmer air. Frostbite happens when not enough blood </a:t>
            </a:r>
            <a:endParaRPr lang="en-US" sz="2000" dirty="0">
              <a:solidFill>
                <a:srgbClr val="000000"/>
              </a:solidFill>
            </a:endParaRPr>
          </a:p>
          <a:p>
            <a:r>
              <a:rPr lang="en-US" sz="2000" dirty="0">
                <a:solidFill>
                  <a:srgbClr val="FFFFFF"/>
                </a:solidFill>
              </a:rPr>
              <a:t>flows to the feet, hand, and ears. Outside it </a:t>
            </a:r>
            <a:endParaRPr lang="en-US" sz="2000" dirty="0">
              <a:solidFill>
                <a:srgbClr val="000000"/>
              </a:solidFill>
            </a:endParaRPr>
          </a:p>
          <a:p>
            <a:r>
              <a:rPr lang="en-US" sz="2000" dirty="0">
                <a:solidFill>
                  <a:srgbClr val="FFFFFF"/>
                </a:solidFill>
              </a:rPr>
              <a:t>can feel like it is -20 degrees F in cold </a:t>
            </a:r>
            <a:endParaRPr lang="en-US" sz="2000" dirty="0">
              <a:solidFill>
                <a:srgbClr val="000000"/>
              </a:solidFill>
              <a:cs typeface="Calibri"/>
            </a:endParaRPr>
          </a:p>
          <a:p>
            <a:r>
              <a:rPr lang="en-US" sz="2000" dirty="0">
                <a:solidFill>
                  <a:srgbClr val="FFFFFF"/>
                </a:solidFill>
              </a:rPr>
              <a:t>strong winds.</a:t>
            </a:r>
            <a:endParaRPr lang="en-US" sz="2000" dirty="0">
              <a:cs typeface="Calibri"/>
            </a:endParaRPr>
          </a:p>
        </p:txBody>
      </p:sp>
    </p:spTree>
    <p:extLst>
      <p:ext uri="{BB962C8B-B14F-4D97-AF65-F5344CB8AC3E}">
        <p14:creationId xmlns:p14="http://schemas.microsoft.com/office/powerpoint/2010/main" val="3835551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28F64C6-FE22-4FC1-A763-DFCC514811B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878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5C34627B-48E6-4F4D-B843-97717A86B49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4" descr="A large green field with clouds in the sky&#10;&#10;Description generated with high confidence">
            <a:extLst>
              <a:ext uri="{FF2B5EF4-FFF2-40B4-BE49-F238E27FC236}">
                <a16:creationId xmlns:a16="http://schemas.microsoft.com/office/drawing/2014/main" id="{65A2C22C-2529-40F4-95E4-139DAE4F37D7}"/>
              </a:ext>
            </a:extLst>
          </p:cNvPr>
          <p:cNvPicPr>
            <a:picLocks noGrp="1" noChangeAspect="1"/>
          </p:cNvPicPr>
          <p:nvPr>
            <p:ph idx="1"/>
          </p:nvPr>
        </p:nvPicPr>
        <p:blipFill rotWithShape="1">
          <a:blip r:embed="rId2"/>
          <a:srcRect t="2997" r="-1" b="-1"/>
          <a:stretch/>
        </p:blipFill>
        <p:spPr>
          <a:xfrm>
            <a:off x="317635" y="3509433"/>
            <a:ext cx="4160452" cy="3026833"/>
          </a:xfrm>
          <a:prstGeom prst="rect">
            <a:avLst/>
          </a:prstGeom>
        </p:spPr>
      </p:pic>
      <p:pic>
        <p:nvPicPr>
          <p:cNvPr id="6" name="Picture 6" descr="A large body of water with buildings in the background&#10;&#10;Description generated with high confidence">
            <a:extLst>
              <a:ext uri="{FF2B5EF4-FFF2-40B4-BE49-F238E27FC236}">
                <a16:creationId xmlns:a16="http://schemas.microsoft.com/office/drawing/2014/main" id="{EFD131E2-18C6-4743-9065-50E2A1435179}"/>
              </a:ext>
            </a:extLst>
          </p:cNvPr>
          <p:cNvPicPr>
            <a:picLocks noChangeAspect="1"/>
          </p:cNvPicPr>
          <p:nvPr/>
        </p:nvPicPr>
        <p:blipFill rotWithShape="1">
          <a:blip r:embed="rId3"/>
          <a:srcRect l="7245" r="13914" b="1"/>
          <a:stretch/>
        </p:blipFill>
        <p:spPr>
          <a:xfrm>
            <a:off x="4638955" y="321733"/>
            <a:ext cx="3539976" cy="2985818"/>
          </a:xfrm>
          <a:prstGeom prst="rect">
            <a:avLst/>
          </a:prstGeom>
        </p:spPr>
      </p:pic>
      <p:pic>
        <p:nvPicPr>
          <p:cNvPr id="10" name="Picture 10" descr="A picture containing sky, outdoor, tree, photo&#10;&#10;Description generated with very high confidence">
            <a:extLst>
              <a:ext uri="{FF2B5EF4-FFF2-40B4-BE49-F238E27FC236}">
                <a16:creationId xmlns:a16="http://schemas.microsoft.com/office/drawing/2014/main" id="{434D67F8-B6C6-4B55-8A63-739A6A708679}"/>
              </a:ext>
            </a:extLst>
          </p:cNvPr>
          <p:cNvPicPr>
            <a:picLocks noChangeAspect="1"/>
          </p:cNvPicPr>
          <p:nvPr/>
        </p:nvPicPr>
        <p:blipFill rotWithShape="1">
          <a:blip r:embed="rId4"/>
          <a:srcRect l="9441" r="1752" b="3"/>
          <a:stretch/>
        </p:blipFill>
        <p:spPr>
          <a:xfrm>
            <a:off x="8348570" y="321734"/>
            <a:ext cx="3535590" cy="2985818"/>
          </a:xfrm>
          <a:prstGeom prst="rect">
            <a:avLst/>
          </a:prstGeom>
        </p:spPr>
      </p:pic>
      <p:pic>
        <p:nvPicPr>
          <p:cNvPr id="8" name="Picture 8" descr="A close up of smoke&#10;&#10;Description generated with high confidence">
            <a:extLst>
              <a:ext uri="{FF2B5EF4-FFF2-40B4-BE49-F238E27FC236}">
                <a16:creationId xmlns:a16="http://schemas.microsoft.com/office/drawing/2014/main" id="{6821428C-9460-412E-B685-403DF0278D90}"/>
              </a:ext>
            </a:extLst>
          </p:cNvPr>
          <p:cNvPicPr>
            <a:picLocks noChangeAspect="1"/>
          </p:cNvPicPr>
          <p:nvPr/>
        </p:nvPicPr>
        <p:blipFill rotWithShape="1">
          <a:blip r:embed="rId5"/>
          <a:srcRect r="24217" b="-1"/>
          <a:stretch/>
        </p:blipFill>
        <p:spPr>
          <a:xfrm>
            <a:off x="317635" y="321733"/>
            <a:ext cx="4151681" cy="3026834"/>
          </a:xfrm>
          <a:prstGeom prst="rect">
            <a:avLst/>
          </a:prstGeom>
        </p:spPr>
      </p:pic>
      <p:sp>
        <p:nvSpPr>
          <p:cNvPr id="2" name="Title 1">
            <a:extLst>
              <a:ext uri="{FF2B5EF4-FFF2-40B4-BE49-F238E27FC236}">
                <a16:creationId xmlns:a16="http://schemas.microsoft.com/office/drawing/2014/main" id="{85A19794-97A2-4A26-AE96-B0ED9EFA9767}"/>
              </a:ext>
            </a:extLst>
          </p:cNvPr>
          <p:cNvSpPr>
            <a:spLocks noGrp="1"/>
          </p:cNvSpPr>
          <p:nvPr>
            <p:ph type="title"/>
          </p:nvPr>
        </p:nvSpPr>
        <p:spPr>
          <a:xfrm flipH="1">
            <a:off x="11487108" y="3812954"/>
            <a:ext cx="52054" cy="2663496"/>
          </a:xfrm>
        </p:spPr>
        <p:txBody>
          <a:bodyPr vert="horz" lIns="91440" tIns="45720" rIns="91440" bIns="45720" rtlCol="0" anchor="b">
            <a:normAutofit/>
          </a:bodyPr>
          <a:lstStyle/>
          <a:p>
            <a:endParaRPr lang="en-US" sz="4800" kern="1200">
              <a:solidFill>
                <a:srgbClr val="FFFFFF"/>
              </a:solidFill>
              <a:latin typeface="+mj-lt"/>
              <a:ea typeface="+mj-ea"/>
              <a:cs typeface="+mj-cs"/>
            </a:endParaRPr>
          </a:p>
        </p:txBody>
      </p:sp>
      <p:pic>
        <p:nvPicPr>
          <p:cNvPr id="12" name="Picture 12" descr="A harbor filled with lots of smoke&#10;&#10;Description generated with very high confidence">
            <a:extLst>
              <a:ext uri="{FF2B5EF4-FFF2-40B4-BE49-F238E27FC236}">
                <a16:creationId xmlns:a16="http://schemas.microsoft.com/office/drawing/2014/main" id="{5A66EE77-97A4-4435-979B-9EAB51F60FAB}"/>
              </a:ext>
            </a:extLst>
          </p:cNvPr>
          <p:cNvPicPr>
            <a:picLocks noChangeAspect="1"/>
          </p:cNvPicPr>
          <p:nvPr/>
        </p:nvPicPr>
        <p:blipFill>
          <a:blip r:embed="rId6"/>
          <a:stretch>
            <a:fillRect/>
          </a:stretch>
        </p:blipFill>
        <p:spPr>
          <a:xfrm>
            <a:off x="5160795" y="3612210"/>
            <a:ext cx="5713542" cy="2491078"/>
          </a:xfrm>
          <a:prstGeom prst="rect">
            <a:avLst/>
          </a:prstGeom>
        </p:spPr>
      </p:pic>
    </p:spTree>
    <p:extLst>
      <p:ext uri="{BB962C8B-B14F-4D97-AF65-F5344CB8AC3E}">
        <p14:creationId xmlns:p14="http://schemas.microsoft.com/office/powerpoint/2010/main" val="3651454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1">
            <a:extLst>
              <a:ext uri="{FF2B5EF4-FFF2-40B4-BE49-F238E27FC236}">
                <a16:creationId xmlns:a16="http://schemas.microsoft.com/office/drawing/2014/main" id="{EB181E26-89C4-4A14-92DE-0F4C4B0E94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erson standing in a field with clouds in the sky&#10;&#10;Description generated with very high confidence">
            <a:extLst>
              <a:ext uri="{FF2B5EF4-FFF2-40B4-BE49-F238E27FC236}">
                <a16:creationId xmlns:a16="http://schemas.microsoft.com/office/drawing/2014/main" id="{BA261AB2-74D7-451A-B147-1F3329EB9769}"/>
              </a:ext>
            </a:extLst>
          </p:cNvPr>
          <p:cNvPicPr>
            <a:picLocks noGrp="1" noChangeAspect="1"/>
          </p:cNvPicPr>
          <p:nvPr>
            <p:ph type="pic" idx="1"/>
          </p:nvPr>
        </p:nvPicPr>
        <p:blipFill rotWithShape="1">
          <a:blip r:embed="rId2"/>
          <a:srcRect t="40481" r="2" b="2"/>
          <a:stretch/>
        </p:blipFill>
        <p:spPr>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pic>
        <p:nvPicPr>
          <p:cNvPr id="7" name="Picture 7" descr="A large green field with clouds in the sky&#10;&#10;Description generated with high confidence">
            <a:extLst>
              <a:ext uri="{FF2B5EF4-FFF2-40B4-BE49-F238E27FC236}">
                <a16:creationId xmlns:a16="http://schemas.microsoft.com/office/drawing/2014/main" id="{C0CE32AE-7BE1-40E3-89C2-0297ECB204E1}"/>
              </a:ext>
            </a:extLst>
          </p:cNvPr>
          <p:cNvPicPr>
            <a:picLocks noChangeAspect="1"/>
          </p:cNvPicPr>
          <p:nvPr/>
        </p:nvPicPr>
        <p:blipFill rotWithShape="1">
          <a:blip r:embed="rId3"/>
          <a:srcRect t="47519" r="-2" b="7424"/>
          <a:stretch/>
        </p:blipFill>
        <p:spPr>
          <a:xfrm>
            <a:off x="4791075" y="4357117"/>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
        <p:nvSpPr>
          <p:cNvPr id="11" name="Freeform 37">
            <a:extLst>
              <a:ext uri="{FF2B5EF4-FFF2-40B4-BE49-F238E27FC236}">
                <a16:creationId xmlns:a16="http://schemas.microsoft.com/office/drawing/2014/main" id="{13958066-7CBD-4B89-8F46-614C4F28BCF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2FFBA70-B30C-40F6-8BCB-A75D665B00C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kern="1200">
                <a:solidFill>
                  <a:schemeClr val="bg1"/>
                </a:solidFill>
                <a:latin typeface="+mj-lt"/>
                <a:ea typeface="+mj-ea"/>
                <a:cs typeface="+mj-cs"/>
              </a:rPr>
              <a:t>Extreme Weather - Tornadoes</a:t>
            </a:r>
          </a:p>
        </p:txBody>
      </p:sp>
      <p:sp>
        <p:nvSpPr>
          <p:cNvPr id="4" name="Text Placeholder 3">
            <a:extLst>
              <a:ext uri="{FF2B5EF4-FFF2-40B4-BE49-F238E27FC236}">
                <a16:creationId xmlns:a16="http://schemas.microsoft.com/office/drawing/2014/main" id="{1BC3B7FD-4B59-4060-A7B0-1C0A28AAC755}"/>
              </a:ext>
            </a:extLst>
          </p:cNvPr>
          <p:cNvSpPr>
            <a:spLocks noGrp="1"/>
          </p:cNvSpPr>
          <p:nvPr>
            <p:ph type="body" sz="half" idx="2"/>
          </p:nvPr>
        </p:nvSpPr>
        <p:spPr>
          <a:xfrm>
            <a:off x="838200" y="2015406"/>
            <a:ext cx="5097779" cy="4065986"/>
          </a:xfrm>
        </p:spPr>
        <p:txBody>
          <a:bodyPr vert="horz" lIns="91440" tIns="45720" rIns="91440" bIns="45720" rtlCol="0" anchor="t">
            <a:normAutofit/>
          </a:bodyPr>
          <a:lstStyle/>
          <a:p>
            <a:pPr indent="-228600">
              <a:buFont typeface="Arial" panose="020B0604020202020204" pitchFamily="34" charset="0"/>
              <a:buChar char="•"/>
            </a:pPr>
            <a:r>
              <a:rPr lang="en-US" sz="2000" dirty="0"/>
              <a:t>Tornadoes can be very dangerous storms. Tornadoes can be very         dangerous so when you see one look for shelter. They are made by hot and cold air that combined together. The wind reach up to 400 kilometers per hour.</a:t>
            </a:r>
          </a:p>
        </p:txBody>
      </p:sp>
    </p:spTree>
    <p:extLst>
      <p:ext uri="{BB962C8B-B14F-4D97-AF65-F5344CB8AC3E}">
        <p14:creationId xmlns:p14="http://schemas.microsoft.com/office/powerpoint/2010/main" val="233136240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32691CC-4AB8-48AF-B822-EBF7F4E9E6C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1407"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D6A8E1B4-B839-4C58-B08A-F0B0945808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25130" y="2909477"/>
            <a:ext cx="4966870" cy="3948522"/>
          </a:xfrm>
          <a:custGeom>
            <a:avLst/>
            <a:gdLst>
              <a:gd name="connsiteX0" fmla="*/ 2748962 w 4966870"/>
              <a:gd name="connsiteY0" fmla="*/ 0 h 3948522"/>
              <a:gd name="connsiteX1" fmla="*/ 4870195 w 4966870"/>
              <a:gd name="connsiteY1" fmla="*/ 1000367 h 3948522"/>
              <a:gd name="connsiteX2" fmla="*/ 4966870 w 4966870"/>
              <a:gd name="connsiteY2" fmla="*/ 1129649 h 3948522"/>
              <a:gd name="connsiteX3" fmla="*/ 4966870 w 4966870"/>
              <a:gd name="connsiteY3" fmla="*/ 3948522 h 3948522"/>
              <a:gd name="connsiteX4" fmla="*/ 278430 w 4966870"/>
              <a:gd name="connsiteY4" fmla="*/ 3948522 h 3948522"/>
              <a:gd name="connsiteX5" fmla="*/ 216027 w 4966870"/>
              <a:gd name="connsiteY5" fmla="*/ 3818982 h 3948522"/>
              <a:gd name="connsiteX6" fmla="*/ 0 w 4966870"/>
              <a:gd name="connsiteY6" fmla="*/ 2748962 h 3948522"/>
              <a:gd name="connsiteX7" fmla="*/ 2748962 w 4966870"/>
              <a:gd name="connsiteY7" fmla="*/ 0 h 394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6870" h="3948522">
                <a:moveTo>
                  <a:pt x="2748962" y="0"/>
                </a:moveTo>
                <a:cubicBezTo>
                  <a:pt x="3602955" y="0"/>
                  <a:pt x="4365995" y="389418"/>
                  <a:pt x="4870195" y="1000367"/>
                </a:cubicBezTo>
                <a:lnTo>
                  <a:pt x="4966870" y="1129649"/>
                </a:lnTo>
                <a:lnTo>
                  <a:pt x="4966870" y="3948522"/>
                </a:lnTo>
                <a:lnTo>
                  <a:pt x="278430" y="3948522"/>
                </a:lnTo>
                <a:lnTo>
                  <a:pt x="216027" y="3818982"/>
                </a:lnTo>
                <a:cubicBezTo>
                  <a:pt x="76922" y="3490101"/>
                  <a:pt x="0" y="3128515"/>
                  <a:pt x="0" y="2748962"/>
                </a:cubicBezTo>
                <a:cubicBezTo>
                  <a:pt x="0" y="1230752"/>
                  <a:pt x="1230752" y="0"/>
                  <a:pt x="274896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6" descr="A snow covered mountain&#10;&#10;Description generated with very high confidence">
            <a:extLst>
              <a:ext uri="{FF2B5EF4-FFF2-40B4-BE49-F238E27FC236}">
                <a16:creationId xmlns:a16="http://schemas.microsoft.com/office/drawing/2014/main" id="{BEC091E6-1CE3-4766-AA29-A7F4A1E6B424}"/>
              </a:ext>
            </a:extLst>
          </p:cNvPr>
          <p:cNvPicPr>
            <a:picLocks noChangeAspect="1"/>
          </p:cNvPicPr>
          <p:nvPr/>
        </p:nvPicPr>
        <p:blipFill rotWithShape="1">
          <a:blip r:embed="rId2"/>
          <a:srcRect r="609" b="2"/>
          <a:stretch/>
        </p:blipFill>
        <p:spPr>
          <a:xfrm>
            <a:off x="6355999" y="1"/>
            <a:ext cx="4151376" cy="2349401"/>
          </a:xfrm>
          <a:custGeom>
            <a:avLst/>
            <a:gdLst>
              <a:gd name="connsiteX0" fmla="*/ 20101 w 4151376"/>
              <a:gd name="connsiteY0" fmla="*/ 0 h 2349401"/>
              <a:gd name="connsiteX1" fmla="*/ 4131276 w 4151376"/>
              <a:gd name="connsiteY1" fmla="*/ 0 h 2349401"/>
              <a:gd name="connsiteX2" fmla="*/ 4140659 w 4151376"/>
              <a:gd name="connsiteY2" fmla="*/ 61486 h 2349401"/>
              <a:gd name="connsiteX3" fmla="*/ 4151376 w 4151376"/>
              <a:gd name="connsiteY3" fmla="*/ 273713 h 2349401"/>
              <a:gd name="connsiteX4" fmla="*/ 2075688 w 4151376"/>
              <a:gd name="connsiteY4" fmla="*/ 2349401 h 2349401"/>
              <a:gd name="connsiteX5" fmla="*/ 0 w 4151376"/>
              <a:gd name="connsiteY5" fmla="*/ 273713 h 2349401"/>
              <a:gd name="connsiteX6" fmla="*/ 10717 w 4151376"/>
              <a:gd name="connsiteY6" fmla="*/ 61486 h 234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p:spPr>
      </p:pic>
      <p:pic>
        <p:nvPicPr>
          <p:cNvPr id="4" name="Picture 4" descr="A polar bear in the snow&#10;&#10;Description generated with very high confidence">
            <a:extLst>
              <a:ext uri="{FF2B5EF4-FFF2-40B4-BE49-F238E27FC236}">
                <a16:creationId xmlns:a16="http://schemas.microsoft.com/office/drawing/2014/main" id="{3E8F7904-9232-4E8B-8A1B-CD382592F3D5}"/>
              </a:ext>
            </a:extLst>
          </p:cNvPr>
          <p:cNvPicPr>
            <a:picLocks noChangeAspect="1"/>
          </p:cNvPicPr>
          <p:nvPr/>
        </p:nvPicPr>
        <p:blipFill rotWithShape="1">
          <a:blip r:embed="rId3"/>
          <a:srcRect l="13529" r="2383" b="-3"/>
          <a:stretch/>
        </p:blipFill>
        <p:spPr>
          <a:xfrm>
            <a:off x="7390912" y="3075259"/>
            <a:ext cx="4801088" cy="3782741"/>
          </a:xfrm>
          <a:custGeom>
            <a:avLst/>
            <a:gdLst>
              <a:gd name="connsiteX0" fmla="*/ 2583180 w 4801088"/>
              <a:gd name="connsiteY0" fmla="*/ 0 h 3782741"/>
              <a:gd name="connsiteX1" fmla="*/ 4725194 w 4801088"/>
              <a:gd name="connsiteY1" fmla="*/ 1138900 h 3782741"/>
              <a:gd name="connsiteX2" fmla="*/ 4801088 w 4801088"/>
              <a:gd name="connsiteY2" fmla="*/ 1263826 h 3782741"/>
              <a:gd name="connsiteX3" fmla="*/ 4801088 w 4801088"/>
              <a:gd name="connsiteY3" fmla="*/ 3782741 h 3782741"/>
              <a:gd name="connsiteX4" fmla="*/ 296488 w 4801088"/>
              <a:gd name="connsiteY4" fmla="*/ 3782741 h 3782741"/>
              <a:gd name="connsiteX5" fmla="*/ 202999 w 4801088"/>
              <a:gd name="connsiteY5" fmla="*/ 3588671 h 3782741"/>
              <a:gd name="connsiteX6" fmla="*/ 0 w 4801088"/>
              <a:gd name="connsiteY6" fmla="*/ 2583180 h 3782741"/>
              <a:gd name="connsiteX7" fmla="*/ 2583180 w 4801088"/>
              <a:gd name="connsiteY7" fmla="*/ 0 h 378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1088" h="3782741">
                <a:moveTo>
                  <a:pt x="2583180" y="0"/>
                </a:moveTo>
                <a:cubicBezTo>
                  <a:pt x="3474837" y="0"/>
                  <a:pt x="4260977" y="451769"/>
                  <a:pt x="4725194" y="1138900"/>
                </a:cubicBezTo>
                <a:lnTo>
                  <a:pt x="4801088" y="1263826"/>
                </a:lnTo>
                <a:lnTo>
                  <a:pt x="4801088" y="3782741"/>
                </a:lnTo>
                <a:lnTo>
                  <a:pt x="296488" y="3782741"/>
                </a:lnTo>
                <a:lnTo>
                  <a:pt x="202999" y="3588671"/>
                </a:lnTo>
                <a:cubicBezTo>
                  <a:pt x="72283" y="3279623"/>
                  <a:pt x="0" y="2939843"/>
                  <a:pt x="0" y="2583180"/>
                </a:cubicBezTo>
                <a:cubicBezTo>
                  <a:pt x="0" y="1156529"/>
                  <a:pt x="1156529" y="0"/>
                  <a:pt x="2583180" y="0"/>
                </a:cubicBezTo>
                <a:close/>
              </a:path>
            </a:pathLst>
          </a:custGeom>
        </p:spPr>
      </p:pic>
      <p:sp>
        <p:nvSpPr>
          <p:cNvPr id="2" name="Title 1">
            <a:extLst>
              <a:ext uri="{FF2B5EF4-FFF2-40B4-BE49-F238E27FC236}">
                <a16:creationId xmlns:a16="http://schemas.microsoft.com/office/drawing/2014/main" id="{15D06FA4-7F1B-448C-BBC2-29473F160951}"/>
              </a:ext>
            </a:extLst>
          </p:cNvPr>
          <p:cNvSpPr>
            <a:spLocks noGrp="1"/>
          </p:cNvSpPr>
          <p:nvPr>
            <p:ph type="title"/>
          </p:nvPr>
        </p:nvSpPr>
        <p:spPr>
          <a:xfrm>
            <a:off x="801098" y="972956"/>
            <a:ext cx="5277333" cy="1325563"/>
          </a:xfrm>
        </p:spPr>
        <p:txBody>
          <a:bodyPr>
            <a:normAutofit/>
          </a:bodyPr>
          <a:lstStyle/>
          <a:p>
            <a:r>
              <a:rPr lang="en-US">
                <a:cs typeface="Calibri Light"/>
              </a:rPr>
              <a:t>Polar Climate Zone</a:t>
            </a:r>
            <a:endParaRPr lang="en-US"/>
          </a:p>
        </p:txBody>
      </p:sp>
      <p:sp>
        <p:nvSpPr>
          <p:cNvPr id="3" name="Content Placeholder 2">
            <a:extLst>
              <a:ext uri="{FF2B5EF4-FFF2-40B4-BE49-F238E27FC236}">
                <a16:creationId xmlns:a16="http://schemas.microsoft.com/office/drawing/2014/main" id="{8ADE65A9-26D6-45CB-BF36-0AB3C74D197F}"/>
              </a:ext>
            </a:extLst>
          </p:cNvPr>
          <p:cNvSpPr>
            <a:spLocks noGrp="1"/>
          </p:cNvSpPr>
          <p:nvPr>
            <p:ph idx="1"/>
          </p:nvPr>
        </p:nvSpPr>
        <p:spPr>
          <a:xfrm>
            <a:off x="805543" y="2515032"/>
            <a:ext cx="6106774" cy="3152930"/>
          </a:xfrm>
        </p:spPr>
        <p:txBody>
          <a:bodyPr vert="horz" lIns="91440" tIns="45720" rIns="91440" bIns="45720" rtlCol="0" anchor="t">
            <a:normAutofit/>
          </a:bodyPr>
          <a:lstStyle/>
          <a:p>
            <a:pPr marL="0" indent="0">
              <a:buNone/>
            </a:pPr>
            <a:r>
              <a:rPr lang="en-US" dirty="0">
                <a:cs typeface="Calibri"/>
              </a:rPr>
              <a:t>Polar zones are located at the north pole and the south pole. The Arctic and Antarctica are similar  places at opposite ends of the Earth they are both very cold with lots of snow and ice. </a:t>
            </a:r>
            <a:endParaRPr lang="en-US" dirty="0"/>
          </a:p>
        </p:txBody>
      </p:sp>
    </p:spTree>
    <p:extLst>
      <p:ext uri="{BB962C8B-B14F-4D97-AF65-F5344CB8AC3E}">
        <p14:creationId xmlns:p14="http://schemas.microsoft.com/office/powerpoint/2010/main" val="416542135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group of people in a pool of water&#10;&#10;Description generated with very high confidence">
            <a:extLst>
              <a:ext uri="{FF2B5EF4-FFF2-40B4-BE49-F238E27FC236}">
                <a16:creationId xmlns:a16="http://schemas.microsoft.com/office/drawing/2014/main" id="{CBA9EDD7-18C5-44A4-9BEA-D1B7065B2B03}"/>
              </a:ext>
            </a:extLst>
          </p:cNvPr>
          <p:cNvPicPr>
            <a:picLocks noChangeAspect="1"/>
          </p:cNvPicPr>
          <p:nvPr/>
        </p:nvPicPr>
        <p:blipFill rotWithShape="1">
          <a:blip r:embed="rId2">
            <a:duotone>
              <a:prstClr val="black"/>
              <a:schemeClr val="tx2">
                <a:tint val="45000"/>
                <a:satMod val="400000"/>
              </a:schemeClr>
            </a:duotone>
            <a:alphaModFix amt="35000"/>
            <a:extLst/>
          </a:blip>
          <a:srcRect t="558" b="15197"/>
          <a:stretch/>
        </p:blipFill>
        <p:spPr>
          <a:xfrm>
            <a:off x="-17" y="10"/>
            <a:ext cx="12192000" cy="6855948"/>
          </a:xfrm>
          <a:prstGeom prst="rect">
            <a:avLst/>
          </a:prstGeom>
        </p:spPr>
      </p:pic>
      <p:sp>
        <p:nvSpPr>
          <p:cNvPr id="11" name="Freeform 49">
            <a:extLst>
              <a:ext uri="{FF2B5EF4-FFF2-40B4-BE49-F238E27FC236}">
                <a16:creationId xmlns:a16="http://schemas.microsoft.com/office/drawing/2014/main" id="{EF9B8DF2-C3F5-49A2-94D2-F7B65A0F1F1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6" descr="A tree in a forest&#10;&#10;Description generated with very high confidence">
            <a:extLst>
              <a:ext uri="{FF2B5EF4-FFF2-40B4-BE49-F238E27FC236}">
                <a16:creationId xmlns:a16="http://schemas.microsoft.com/office/drawing/2014/main" id="{CB3B79CA-3B2D-4CD1-9391-5E268E109B29}"/>
              </a:ext>
            </a:extLst>
          </p:cNvPr>
          <p:cNvPicPr>
            <a:picLocks noChangeAspect="1"/>
          </p:cNvPicPr>
          <p:nvPr/>
        </p:nvPicPr>
        <p:blipFill rotWithShape="1">
          <a:blip r:embed="rId3"/>
          <a:srcRect r="34826" b="1"/>
          <a:stretch/>
        </p:blipFill>
        <p:spPr>
          <a:xfrm>
            <a:off x="6893342" y="760562"/>
            <a:ext cx="5298683" cy="6097438"/>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2" name="Title 1">
            <a:extLst>
              <a:ext uri="{FF2B5EF4-FFF2-40B4-BE49-F238E27FC236}">
                <a16:creationId xmlns:a16="http://schemas.microsoft.com/office/drawing/2014/main" id="{25F3B9D3-07C8-4047-86B9-F5DB622548C5}"/>
              </a:ext>
            </a:extLst>
          </p:cNvPr>
          <p:cNvSpPr>
            <a:spLocks noGrp="1"/>
          </p:cNvSpPr>
          <p:nvPr>
            <p:ph type="title"/>
          </p:nvPr>
        </p:nvSpPr>
        <p:spPr>
          <a:xfrm>
            <a:off x="801098" y="1057622"/>
            <a:ext cx="5277333" cy="1325563"/>
          </a:xfrm>
        </p:spPr>
        <p:txBody>
          <a:bodyPr>
            <a:normAutofit/>
          </a:bodyPr>
          <a:lstStyle/>
          <a:p>
            <a:r>
              <a:rPr lang="en-US">
                <a:cs typeface="Calibri Light"/>
              </a:rPr>
              <a:t>Tropical Climate Zone</a:t>
            </a:r>
            <a:endParaRPr lang="en-US"/>
          </a:p>
        </p:txBody>
      </p:sp>
      <p:sp>
        <p:nvSpPr>
          <p:cNvPr id="3" name="Content Placeholder 2">
            <a:extLst>
              <a:ext uri="{FF2B5EF4-FFF2-40B4-BE49-F238E27FC236}">
                <a16:creationId xmlns:a16="http://schemas.microsoft.com/office/drawing/2014/main" id="{3B4AB12D-1F50-4A0A-9969-27464010F08F}"/>
              </a:ext>
            </a:extLst>
          </p:cNvPr>
          <p:cNvSpPr>
            <a:spLocks noGrp="1"/>
          </p:cNvSpPr>
          <p:nvPr>
            <p:ph idx="1"/>
          </p:nvPr>
        </p:nvSpPr>
        <p:spPr>
          <a:xfrm>
            <a:off x="758506" y="2721463"/>
            <a:ext cx="5272888" cy="3181684"/>
          </a:xfrm>
        </p:spPr>
        <p:txBody>
          <a:bodyPr vert="horz" lIns="91440" tIns="45720" rIns="91440" bIns="45720" rtlCol="0" anchor="t">
            <a:normAutofit/>
          </a:bodyPr>
          <a:lstStyle/>
          <a:p>
            <a:r>
              <a:rPr lang="en-US" sz="3200" dirty="0">
                <a:cs typeface="Calibri"/>
              </a:rPr>
              <a:t>The tropical climate is damp and hot.  It is located around the equator in countries such as Costa Rica, Brazil, Central Africa, and Asia.</a:t>
            </a:r>
          </a:p>
          <a:p>
            <a:endParaRPr lang="en-US" sz="1800">
              <a:cs typeface="Calibri"/>
            </a:endParaRPr>
          </a:p>
        </p:txBody>
      </p:sp>
    </p:spTree>
    <p:extLst>
      <p:ext uri="{BB962C8B-B14F-4D97-AF65-F5344CB8AC3E}">
        <p14:creationId xmlns:p14="http://schemas.microsoft.com/office/powerpoint/2010/main" val="226605676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canyon with a mountain in the background&#10;&#10;Description generated with very high confidence">
            <a:extLst>
              <a:ext uri="{FF2B5EF4-FFF2-40B4-BE49-F238E27FC236}">
                <a16:creationId xmlns:a16="http://schemas.microsoft.com/office/drawing/2014/main" id="{F179E00B-7051-4130-85D1-A5CE660925C5}"/>
              </a:ext>
            </a:extLst>
          </p:cNvPr>
          <p:cNvPicPr>
            <a:picLocks noGrp="1" noChangeAspect="1"/>
          </p:cNvPicPr>
          <p:nvPr>
            <p:ph type="pic" idx="1"/>
          </p:nvPr>
        </p:nvPicPr>
        <p:blipFill rotWithShape="1">
          <a:blip r:embed="rId2">
            <a:duotone>
              <a:prstClr val="black"/>
              <a:schemeClr val="tx2">
                <a:tint val="45000"/>
                <a:satMod val="400000"/>
              </a:schemeClr>
            </a:duotone>
            <a:alphaModFix amt="35000"/>
            <a:extLst/>
          </a:blip>
          <a:srcRect t="29709"/>
          <a:stretch/>
        </p:blipFill>
        <p:spPr>
          <a:xfrm>
            <a:off x="56427" y="28232"/>
            <a:ext cx="12192000" cy="6855948"/>
          </a:xfrm>
          <a:prstGeom prst="rect">
            <a:avLst/>
          </a:prstGeom>
        </p:spPr>
      </p:pic>
      <p:sp>
        <p:nvSpPr>
          <p:cNvPr id="9" name="Freeform 49">
            <a:extLst>
              <a:ext uri="{FF2B5EF4-FFF2-40B4-BE49-F238E27FC236}">
                <a16:creationId xmlns:a16="http://schemas.microsoft.com/office/drawing/2014/main" id="{EF9B8DF2-C3F5-49A2-94D2-F7B65A0F1F1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7" descr="A close up of a desert field with a mountain in the background&#10;&#10;Description generated with very high confidence">
            <a:extLst>
              <a:ext uri="{FF2B5EF4-FFF2-40B4-BE49-F238E27FC236}">
                <a16:creationId xmlns:a16="http://schemas.microsoft.com/office/drawing/2014/main" id="{3AEDD7B3-1B5A-447D-A8D7-85A8DEDE5AEB}"/>
              </a:ext>
            </a:extLst>
          </p:cNvPr>
          <p:cNvPicPr>
            <a:picLocks noChangeAspect="1"/>
          </p:cNvPicPr>
          <p:nvPr/>
        </p:nvPicPr>
        <p:blipFill rotWithShape="1">
          <a:blip r:embed="rId3"/>
          <a:srcRect l="20571" r="21857" b="-1"/>
          <a:stretch/>
        </p:blipFill>
        <p:spPr>
          <a:xfrm>
            <a:off x="6893342" y="760562"/>
            <a:ext cx="5298683" cy="6097438"/>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2" name="Title 1">
            <a:extLst>
              <a:ext uri="{FF2B5EF4-FFF2-40B4-BE49-F238E27FC236}">
                <a16:creationId xmlns:a16="http://schemas.microsoft.com/office/drawing/2014/main" id="{987C7E60-33ED-4032-BF0F-0B46B33337A8}"/>
              </a:ext>
            </a:extLst>
          </p:cNvPr>
          <p:cNvSpPr>
            <a:spLocks noGrp="1"/>
          </p:cNvSpPr>
          <p:nvPr>
            <p:ph type="title"/>
          </p:nvPr>
        </p:nvSpPr>
        <p:spPr>
          <a:xfrm>
            <a:off x="876357" y="1104659"/>
            <a:ext cx="5277333" cy="1325563"/>
          </a:xfrm>
        </p:spPr>
        <p:txBody>
          <a:bodyPr vert="horz" lIns="91440" tIns="45720" rIns="91440" bIns="45720" rtlCol="0" anchor="ctr">
            <a:normAutofit/>
          </a:bodyPr>
          <a:lstStyle/>
          <a:p>
            <a:r>
              <a:rPr lang="en-US" sz="4400" kern="1200">
                <a:solidFill>
                  <a:schemeClr val="tx1"/>
                </a:solidFill>
                <a:latin typeface="+mj-lt"/>
                <a:ea typeface="+mj-ea"/>
                <a:cs typeface="+mj-cs"/>
              </a:rPr>
              <a:t>Desert Climate Zone</a:t>
            </a:r>
          </a:p>
        </p:txBody>
      </p:sp>
      <p:sp>
        <p:nvSpPr>
          <p:cNvPr id="4" name="Text Placeholder 3">
            <a:extLst>
              <a:ext uri="{FF2B5EF4-FFF2-40B4-BE49-F238E27FC236}">
                <a16:creationId xmlns:a16="http://schemas.microsoft.com/office/drawing/2014/main" id="{9C34487C-A517-4AD8-9738-E15E683B531A}"/>
              </a:ext>
            </a:extLst>
          </p:cNvPr>
          <p:cNvSpPr>
            <a:spLocks noGrp="1"/>
          </p:cNvSpPr>
          <p:nvPr>
            <p:ph type="body" sz="half" idx="2"/>
          </p:nvPr>
        </p:nvSpPr>
        <p:spPr>
          <a:xfrm>
            <a:off x="758506" y="2486278"/>
            <a:ext cx="5819226" cy="3181684"/>
          </a:xfrm>
        </p:spPr>
        <p:txBody>
          <a:bodyPr vert="horz" lIns="91440" tIns="45720" rIns="91440" bIns="45720" rtlCol="0" anchor="t">
            <a:normAutofit/>
          </a:bodyPr>
          <a:lstStyle/>
          <a:p>
            <a:pPr indent="-228600">
              <a:buFont typeface="Arial" panose="020B0604020202020204" pitchFamily="34" charset="0"/>
              <a:buChar char="•"/>
            </a:pPr>
            <a:r>
              <a:rPr lang="en-US" sz="3200" dirty="0"/>
              <a:t>Deserts are very hot places. In fact, the ground gets so hot that it heats the air. Another fact, is you can </a:t>
            </a:r>
            <a:endParaRPr lang="en-US" dirty="0"/>
          </a:p>
          <a:p>
            <a:r>
              <a:rPr lang="en-US" sz="3200" dirty="0"/>
              <a:t>see the hot air waves.</a:t>
            </a:r>
            <a:endParaRPr lang="en-US" dirty="0">
              <a:cs typeface="Calibri"/>
            </a:endParaRPr>
          </a:p>
        </p:txBody>
      </p:sp>
    </p:spTree>
    <p:extLst>
      <p:ext uri="{BB962C8B-B14F-4D97-AF65-F5344CB8AC3E}">
        <p14:creationId xmlns:p14="http://schemas.microsoft.com/office/powerpoint/2010/main" val="42552617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green plant in a forest&#10;&#10;Description generated with very high confidence">
            <a:extLst>
              <a:ext uri="{FF2B5EF4-FFF2-40B4-BE49-F238E27FC236}">
                <a16:creationId xmlns:a16="http://schemas.microsoft.com/office/drawing/2014/main" id="{37553EC4-2C5F-4BFC-B5E0-DDA5A7ADDD1C}"/>
              </a:ext>
            </a:extLst>
          </p:cNvPr>
          <p:cNvPicPr>
            <a:picLocks noChangeAspect="1"/>
          </p:cNvPicPr>
          <p:nvPr/>
        </p:nvPicPr>
        <p:blipFill rotWithShape="1">
          <a:blip r:embed="rId2">
            <a:duotone>
              <a:prstClr val="black"/>
              <a:schemeClr val="tx2">
                <a:tint val="45000"/>
                <a:satMod val="400000"/>
              </a:schemeClr>
            </a:duotone>
            <a:alphaModFix amt="35000"/>
            <a:extLst/>
          </a:blip>
          <a:srcRect t="15092" r="-1" b="299"/>
          <a:stretch/>
        </p:blipFill>
        <p:spPr>
          <a:xfrm>
            <a:off x="-17" y="10"/>
            <a:ext cx="12188952" cy="6857990"/>
          </a:xfrm>
          <a:prstGeom prst="rect">
            <a:avLst/>
          </a:prstGeom>
        </p:spPr>
      </p:pic>
      <p:sp>
        <p:nvSpPr>
          <p:cNvPr id="16" name="Freeform: Shape 15">
            <a:extLst>
              <a:ext uri="{FF2B5EF4-FFF2-40B4-BE49-F238E27FC236}">
                <a16:creationId xmlns:a16="http://schemas.microsoft.com/office/drawing/2014/main" id="{CF62D2A7-8207-488C-9F46-316BA81A16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picture containing tree, outdoor, grass, forest&#10;&#10;Description generated with very high confidence">
            <a:extLst>
              <a:ext uri="{FF2B5EF4-FFF2-40B4-BE49-F238E27FC236}">
                <a16:creationId xmlns:a16="http://schemas.microsoft.com/office/drawing/2014/main" id="{09FB153E-2DC5-4C95-A3E0-471B14B307FC}"/>
              </a:ext>
            </a:extLst>
          </p:cNvPr>
          <p:cNvPicPr>
            <a:picLocks noChangeAspect="1"/>
          </p:cNvPicPr>
          <p:nvPr/>
        </p:nvPicPr>
        <p:blipFill rotWithShape="1">
          <a:blip r:embed="rId3"/>
          <a:srcRect l="7079" r="20746" b="-1"/>
          <a:stretch/>
        </p:blipFill>
        <p:spPr>
          <a:xfrm>
            <a:off x="-2317" y="-2"/>
            <a:ext cx="5441859" cy="5654940"/>
          </a:xfrm>
          <a:custGeom>
            <a:avLst/>
            <a:gdLst>
              <a:gd name="connsiteX0" fmla="*/ 0 w 5067519"/>
              <a:gd name="connsiteY0" fmla="*/ 0 h 5265942"/>
              <a:gd name="connsiteX1" fmla="*/ 4097786 w 5067519"/>
              <a:gd name="connsiteY1" fmla="*/ 0 h 5265942"/>
              <a:gd name="connsiteX2" fmla="*/ 4176264 w 5067519"/>
              <a:gd name="connsiteY2" fmla="*/ 71326 h 5265942"/>
              <a:gd name="connsiteX3" fmla="*/ 5067519 w 5067519"/>
              <a:gd name="connsiteY3" fmla="*/ 2223006 h 5265942"/>
              <a:gd name="connsiteX4" fmla="*/ 2024583 w 5067519"/>
              <a:gd name="connsiteY4" fmla="*/ 5265942 h 5265942"/>
              <a:gd name="connsiteX5" fmla="*/ 145914 w 5067519"/>
              <a:gd name="connsiteY5" fmla="*/ 4616926 h 5265942"/>
              <a:gd name="connsiteX6" fmla="*/ 0 w 5067519"/>
              <a:gd name="connsiteY6" fmla="*/ 4489006 h 526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519" h="5265942">
                <a:moveTo>
                  <a:pt x="0" y="0"/>
                </a:moveTo>
                <a:lnTo>
                  <a:pt x="4097786" y="0"/>
                </a:lnTo>
                <a:lnTo>
                  <a:pt x="4176264" y="71326"/>
                </a:lnTo>
                <a:cubicBezTo>
                  <a:pt x="4726927" y="621989"/>
                  <a:pt x="5067519" y="1382723"/>
                  <a:pt x="5067519" y="2223006"/>
                </a:cubicBezTo>
                <a:cubicBezTo>
                  <a:pt x="5067519" y="3903573"/>
                  <a:pt x="3705150" y="5265942"/>
                  <a:pt x="2024583" y="5265942"/>
                </a:cubicBezTo>
                <a:cubicBezTo>
                  <a:pt x="1315594" y="5265942"/>
                  <a:pt x="663237" y="5023470"/>
                  <a:pt x="145914" y="4616926"/>
                </a:cubicBezTo>
                <a:lnTo>
                  <a:pt x="0" y="4489006"/>
                </a:lnTo>
                <a:close/>
              </a:path>
            </a:pathLst>
          </a:custGeom>
        </p:spPr>
      </p:pic>
      <p:sp>
        <p:nvSpPr>
          <p:cNvPr id="2" name="Title 1">
            <a:extLst>
              <a:ext uri="{FF2B5EF4-FFF2-40B4-BE49-F238E27FC236}">
                <a16:creationId xmlns:a16="http://schemas.microsoft.com/office/drawing/2014/main" id="{87C725CE-0351-46EA-89AD-FDF954935635}"/>
              </a:ext>
            </a:extLst>
          </p:cNvPr>
          <p:cNvSpPr>
            <a:spLocks noGrp="1"/>
          </p:cNvSpPr>
          <p:nvPr>
            <p:ph type="title"/>
          </p:nvPr>
        </p:nvSpPr>
        <p:spPr>
          <a:xfrm>
            <a:off x="6091296" y="615177"/>
            <a:ext cx="5314536" cy="1325563"/>
          </a:xfrm>
        </p:spPr>
        <p:txBody>
          <a:bodyPr>
            <a:normAutofit/>
          </a:bodyPr>
          <a:lstStyle/>
          <a:p>
            <a:r>
              <a:rPr lang="en-US" sz="4100">
                <a:cs typeface="Calibri Light"/>
              </a:rPr>
              <a:t>Temperate climate zone</a:t>
            </a:r>
            <a:endParaRPr lang="en-US" sz="4100"/>
          </a:p>
        </p:txBody>
      </p:sp>
      <p:sp>
        <p:nvSpPr>
          <p:cNvPr id="3" name="Content Placeholder 2">
            <a:extLst>
              <a:ext uri="{FF2B5EF4-FFF2-40B4-BE49-F238E27FC236}">
                <a16:creationId xmlns:a16="http://schemas.microsoft.com/office/drawing/2014/main" id="{729B36AD-EE4B-4272-8534-6C50A8D749BE}"/>
              </a:ext>
            </a:extLst>
          </p:cNvPr>
          <p:cNvSpPr>
            <a:spLocks noGrp="1"/>
          </p:cNvSpPr>
          <p:nvPr>
            <p:ph idx="1"/>
          </p:nvPr>
        </p:nvSpPr>
        <p:spPr>
          <a:xfrm>
            <a:off x="6053666" y="1968574"/>
            <a:ext cx="5314543" cy="3375920"/>
          </a:xfrm>
        </p:spPr>
        <p:txBody>
          <a:bodyPr vert="horz" lIns="91440" tIns="45720" rIns="91440" bIns="45720" rtlCol="0" anchor="t">
            <a:normAutofit/>
          </a:bodyPr>
          <a:lstStyle/>
          <a:p>
            <a:pPr marL="0" indent="0">
              <a:buNone/>
            </a:pPr>
            <a:r>
              <a:rPr lang="en-US" dirty="0">
                <a:cs typeface="Calibri"/>
              </a:rPr>
              <a:t>Temperate zones are not too hot or not too cold so they are called mild climates. </a:t>
            </a:r>
            <a:endParaRPr lang="en-US" dirty="0"/>
          </a:p>
          <a:p>
            <a:pPr marL="0" indent="0">
              <a:buNone/>
            </a:pPr>
            <a:r>
              <a:rPr lang="en-US" dirty="0">
                <a:cs typeface="Calibri"/>
              </a:rPr>
              <a:t>Temperate zones are forests too.</a:t>
            </a:r>
            <a:endParaRPr lang="en-US" dirty="0"/>
          </a:p>
        </p:txBody>
      </p:sp>
    </p:spTree>
    <p:extLst>
      <p:ext uri="{BB962C8B-B14F-4D97-AF65-F5344CB8AC3E}">
        <p14:creationId xmlns:p14="http://schemas.microsoft.com/office/powerpoint/2010/main" val="389872698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Arrow Connector 14">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6" name="Picture 8" descr="A group of clouds in the sky&#10;&#10;Description generated with very high confidence">
            <a:extLst>
              <a:ext uri="{FF2B5EF4-FFF2-40B4-BE49-F238E27FC236}">
                <a16:creationId xmlns:a16="http://schemas.microsoft.com/office/drawing/2014/main" id="{E5EA27F6-30DD-41DD-B009-9AD19F20665A}"/>
              </a:ext>
            </a:extLst>
          </p:cNvPr>
          <p:cNvPicPr>
            <a:picLocks noChangeAspect="1"/>
          </p:cNvPicPr>
          <p:nvPr/>
        </p:nvPicPr>
        <p:blipFill rotWithShape="1">
          <a:blip r:embed="rId2"/>
          <a:srcRect l="10285" r="20674"/>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a:extLst>
              <a:ext uri="{FF2B5EF4-FFF2-40B4-BE49-F238E27FC236}">
                <a16:creationId xmlns:a16="http://schemas.microsoft.com/office/drawing/2014/main" id="{B7A1856D-00FE-4D6C-89B4-F67C1F3A2B66}"/>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sz="4400"/>
              <a:t>Cumulus Clouds</a:t>
            </a:r>
          </a:p>
        </p:txBody>
      </p:sp>
      <p:sp>
        <p:nvSpPr>
          <p:cNvPr id="4" name="Text Placeholder 3">
            <a:extLst>
              <a:ext uri="{FF2B5EF4-FFF2-40B4-BE49-F238E27FC236}">
                <a16:creationId xmlns:a16="http://schemas.microsoft.com/office/drawing/2014/main" id="{0D25B147-BC01-4C4A-824C-67AEC999546E}"/>
              </a:ext>
            </a:extLst>
          </p:cNvPr>
          <p:cNvSpPr>
            <a:spLocks noGrp="1"/>
          </p:cNvSpPr>
          <p:nvPr>
            <p:ph type="body" sz="half" idx="2"/>
          </p:nvPr>
        </p:nvSpPr>
        <p:spPr>
          <a:xfrm>
            <a:off x="655321" y="2575034"/>
            <a:ext cx="5120113" cy="3462228"/>
          </a:xfrm>
        </p:spPr>
        <p:txBody>
          <a:bodyPr vert="horz" lIns="91440" tIns="45720" rIns="91440" bIns="45720" rtlCol="0" anchor="t">
            <a:normAutofit/>
          </a:bodyPr>
          <a:lstStyle/>
          <a:p>
            <a:pPr marL="342900" indent="-228600">
              <a:buFont typeface="Arial" panose="020B0604020202020204" pitchFamily="34" charset="0"/>
              <a:buChar char="•"/>
            </a:pPr>
            <a:r>
              <a:rPr lang="en-US" sz="2000" dirty="0"/>
              <a:t>They are called fair weather clouds because they cause no harm.</a:t>
            </a:r>
            <a:endParaRPr lang="en-US" sz="2000" dirty="0">
              <a:cs typeface="Calibri"/>
            </a:endParaRPr>
          </a:p>
          <a:p>
            <a:pPr marL="342900" indent="-228600">
              <a:buFont typeface="Arial" panose="020B0604020202020204" pitchFamily="34" charset="0"/>
              <a:buChar char="•"/>
            </a:pPr>
            <a:r>
              <a:rPr lang="en-US" sz="2000" dirty="0"/>
              <a:t>They are first formed from droplets of water in the air.</a:t>
            </a:r>
            <a:endParaRPr lang="en-US" sz="2000" dirty="0">
              <a:cs typeface="Calibri"/>
            </a:endParaRPr>
          </a:p>
          <a:p>
            <a:pPr marL="342900" indent="-228600">
              <a:buFont typeface="Arial" panose="020B0604020202020204" pitchFamily="34" charset="0"/>
              <a:buChar char="•"/>
            </a:pPr>
            <a:r>
              <a:rPr lang="en-US" sz="2000" dirty="0"/>
              <a:t>They look like cotton candy in the sky.</a:t>
            </a:r>
            <a:endParaRPr lang="en-US" sz="2000" dirty="0">
              <a:cs typeface="Calibri"/>
            </a:endParaRPr>
          </a:p>
          <a:p>
            <a:pPr marL="342900" indent="-228600">
              <a:buFont typeface="Arial" panose="020B0604020202020204" pitchFamily="34" charset="0"/>
              <a:buChar char="•"/>
            </a:pPr>
            <a:endParaRPr lang="en-US" sz="1800"/>
          </a:p>
        </p:txBody>
      </p:sp>
      <p:pic>
        <p:nvPicPr>
          <p:cNvPr id="3" name="Picture 4" descr="Clouds in the sky&#10;&#10;Description generated with very high confidence">
            <a:extLst>
              <a:ext uri="{FF2B5EF4-FFF2-40B4-BE49-F238E27FC236}">
                <a16:creationId xmlns:a16="http://schemas.microsoft.com/office/drawing/2014/main" id="{E6BC2A55-4013-4D83-BE68-D71BE80236DB}"/>
              </a:ext>
            </a:extLst>
          </p:cNvPr>
          <p:cNvPicPr>
            <a:picLocks noChangeAspect="1"/>
          </p:cNvPicPr>
          <p:nvPr/>
        </p:nvPicPr>
        <p:blipFill>
          <a:blip r:embed="rId3"/>
          <a:stretch>
            <a:fillRect/>
          </a:stretch>
        </p:blipFill>
        <p:spPr>
          <a:xfrm>
            <a:off x="757380" y="4218104"/>
            <a:ext cx="3606717" cy="2352979"/>
          </a:xfrm>
          <a:prstGeom prst="rect">
            <a:avLst/>
          </a:prstGeom>
          <a:ln>
            <a:noFill/>
          </a:ln>
          <a:effectLst>
            <a:softEdge rad="112500"/>
          </a:effectLst>
        </p:spPr>
      </p:pic>
    </p:spTree>
    <p:extLst>
      <p:ext uri="{BB962C8B-B14F-4D97-AF65-F5344CB8AC3E}">
        <p14:creationId xmlns:p14="http://schemas.microsoft.com/office/powerpoint/2010/main" val="2300554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73ED6512-6858-4552-B699-9A97FE9A4E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13">
            <a:extLst>
              <a:ext uri="{FF2B5EF4-FFF2-40B4-BE49-F238E27FC236}">
                <a16:creationId xmlns:a16="http://schemas.microsoft.com/office/drawing/2014/main" id="{4038CB10-1F5C-4D54-9DF7-12586DE5B0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7" descr="A group of clouds in the sky&#10;&#10;Description generated with very high confidence">
            <a:extLst>
              <a:ext uri="{FF2B5EF4-FFF2-40B4-BE49-F238E27FC236}">
                <a16:creationId xmlns:a16="http://schemas.microsoft.com/office/drawing/2014/main" id="{A55E9488-B0B8-4510-AF50-3019DE71E82E}"/>
              </a:ext>
            </a:extLst>
          </p:cNvPr>
          <p:cNvPicPr>
            <a:picLocks noGrp="1" noChangeAspect="1"/>
          </p:cNvPicPr>
          <p:nvPr>
            <p:ph type="pic" idx="1"/>
          </p:nvPr>
        </p:nvPicPr>
        <p:blipFill rotWithShape="1">
          <a:blip r:embed="rId2"/>
          <a:srcRect r="1" b="8360"/>
          <a:stretch/>
        </p:blipFill>
        <p:spPr>
          <a:xfrm>
            <a:off x="327547" y="321733"/>
            <a:ext cx="7058306" cy="4107392"/>
          </a:xfrm>
          <a:prstGeom prst="rect">
            <a:avLst/>
          </a:prstGeom>
        </p:spPr>
      </p:pic>
      <p:sp>
        <p:nvSpPr>
          <p:cNvPr id="2" name="Title 1">
            <a:extLst>
              <a:ext uri="{FF2B5EF4-FFF2-40B4-BE49-F238E27FC236}">
                <a16:creationId xmlns:a16="http://schemas.microsoft.com/office/drawing/2014/main" id="{AE523875-5F5B-4542-8A3C-E9CFE679DE43}"/>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400">
                <a:solidFill>
                  <a:srgbClr val="FFFFFF"/>
                </a:solidFill>
              </a:rPr>
              <a:t>Cumulonimbus clouds</a:t>
            </a:r>
          </a:p>
        </p:txBody>
      </p:sp>
      <p:sp>
        <p:nvSpPr>
          <p:cNvPr id="4" name="Text Placeholder 3">
            <a:extLst>
              <a:ext uri="{FF2B5EF4-FFF2-40B4-BE49-F238E27FC236}">
                <a16:creationId xmlns:a16="http://schemas.microsoft.com/office/drawing/2014/main" id="{EFB024AD-B3CD-491D-A5CF-E26953E952FA}"/>
              </a:ext>
            </a:extLst>
          </p:cNvPr>
          <p:cNvSpPr>
            <a:spLocks noGrp="1"/>
          </p:cNvSpPr>
          <p:nvPr>
            <p:ph type="body" sz="half" idx="2"/>
          </p:nvPr>
        </p:nvSpPr>
        <p:spPr>
          <a:xfrm>
            <a:off x="8029319" y="917725"/>
            <a:ext cx="3424739" cy="4852362"/>
          </a:xfrm>
        </p:spPr>
        <p:txBody>
          <a:bodyPr vert="horz" lIns="91440" tIns="45720" rIns="91440" bIns="45720" rtlCol="0" anchor="ctr">
            <a:normAutofit/>
          </a:bodyPr>
          <a:lstStyle/>
          <a:p>
            <a:r>
              <a:rPr lang="en-US" sz="2400" dirty="0">
                <a:solidFill>
                  <a:srgbClr val="FFFFFF"/>
                </a:solidFill>
              </a:rPr>
              <a:t>Cumulonimbus clouds are very interesting types of clouds. Cumulonimbus clouds can take up to several miles across the sky and can reach elevations of 39,000 feet or higher. They are called extreme weather clouds because they bring rain and thunder.</a:t>
            </a:r>
            <a:endParaRPr lang="en-US" sz="2400" dirty="0"/>
          </a:p>
        </p:txBody>
      </p:sp>
    </p:spTree>
    <p:extLst>
      <p:ext uri="{BB962C8B-B14F-4D97-AF65-F5344CB8AC3E}">
        <p14:creationId xmlns:p14="http://schemas.microsoft.com/office/powerpoint/2010/main" val="2731973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outdoor&#10;&#10;Description generated with very high confidence">
            <a:extLst>
              <a:ext uri="{FF2B5EF4-FFF2-40B4-BE49-F238E27FC236}">
                <a16:creationId xmlns:a16="http://schemas.microsoft.com/office/drawing/2014/main" id="{21C0EFFE-42A8-4423-8CD6-E46A9B8539D1}"/>
              </a:ext>
            </a:extLst>
          </p:cNvPr>
          <p:cNvPicPr>
            <a:picLocks noChangeAspect="1"/>
          </p:cNvPicPr>
          <p:nvPr/>
        </p:nvPicPr>
        <p:blipFill rotWithShape="1">
          <a:blip r:embed="rId2"/>
          <a:srcRect t="3705" b="21295"/>
          <a:stretch/>
        </p:blipFill>
        <p:spPr>
          <a:xfrm>
            <a:off x="20" y="10"/>
            <a:ext cx="12191980" cy="6857990"/>
          </a:xfrm>
          <a:prstGeom prst="rect">
            <a:avLst/>
          </a:prstGeom>
        </p:spPr>
      </p:pic>
      <p:sp>
        <p:nvSpPr>
          <p:cNvPr id="18" name="Freeform: Shape 17">
            <a:extLst>
              <a:ext uri="{FF2B5EF4-FFF2-40B4-BE49-F238E27FC236}">
                <a16:creationId xmlns:a16="http://schemas.microsoft.com/office/drawing/2014/main" id="{E862BE82-D00D-42C1-BF16-93AA37870C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F6D92C2D-1D3D-4974-918C-06579FB354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CD32D2-60DB-4C6F-B83B-789C8A15B52F}"/>
              </a:ext>
            </a:extLst>
          </p:cNvPr>
          <p:cNvSpPr>
            <a:spLocks noGrp="1"/>
          </p:cNvSpPr>
          <p:nvPr>
            <p:ph type="title"/>
          </p:nvPr>
        </p:nvSpPr>
        <p:spPr>
          <a:xfrm>
            <a:off x="750242" y="632990"/>
            <a:ext cx="4062643" cy="1043409"/>
          </a:xfrm>
        </p:spPr>
        <p:txBody>
          <a:bodyPr>
            <a:normAutofit/>
          </a:bodyPr>
          <a:lstStyle/>
          <a:p>
            <a:r>
              <a:rPr lang="en-US" sz="3600">
                <a:cs typeface="Calibri Light"/>
              </a:rPr>
              <a:t>Stratus Clouds</a:t>
            </a:r>
            <a:endParaRPr lang="en-US" sz="3600"/>
          </a:p>
        </p:txBody>
      </p:sp>
      <p:sp>
        <p:nvSpPr>
          <p:cNvPr id="3" name="Content Placeholder 2">
            <a:extLst>
              <a:ext uri="{FF2B5EF4-FFF2-40B4-BE49-F238E27FC236}">
                <a16:creationId xmlns:a16="http://schemas.microsoft.com/office/drawing/2014/main" id="{D4B799A1-5DAD-4886-813E-37C12AA545E8}"/>
              </a:ext>
            </a:extLst>
          </p:cNvPr>
          <p:cNvSpPr>
            <a:spLocks noGrp="1"/>
          </p:cNvSpPr>
          <p:nvPr>
            <p:ph idx="1"/>
          </p:nvPr>
        </p:nvSpPr>
        <p:spPr>
          <a:xfrm>
            <a:off x="-6573" y="1520372"/>
            <a:ext cx="5946075" cy="3372312"/>
          </a:xfrm>
        </p:spPr>
        <p:txBody>
          <a:bodyPr vert="horz" lIns="91440" tIns="45720" rIns="91440" bIns="45720" rtlCol="0" anchor="t">
            <a:noAutofit/>
          </a:bodyPr>
          <a:lstStyle/>
          <a:p>
            <a:pPr marL="0" indent="0">
              <a:buNone/>
            </a:pPr>
            <a:r>
              <a:rPr lang="en-US" dirty="0">
                <a:cs typeface="Calibri"/>
              </a:rPr>
              <a:t>Stratus clouds are amazing types of clouds. Stratus clouds are among the low-lying clouds. They are gray clouds that cover the entire sky and can be the result of </a:t>
            </a:r>
            <a:endParaRPr lang="en-US" sz="2000" i="1" dirty="0">
              <a:cs typeface="Calibri"/>
            </a:endParaRPr>
          </a:p>
          <a:p>
            <a:pPr marL="0" indent="0">
              <a:buNone/>
            </a:pPr>
            <a:r>
              <a:rPr lang="en-US" dirty="0">
                <a:cs typeface="Calibri"/>
              </a:rPr>
              <a:t>very thick fog lifting in the morning.</a:t>
            </a:r>
            <a:endParaRPr lang="en-US" sz="2000" i="1" dirty="0">
              <a:cs typeface="Calibri"/>
            </a:endParaRPr>
          </a:p>
        </p:txBody>
      </p:sp>
    </p:spTree>
    <p:extLst>
      <p:ext uri="{BB962C8B-B14F-4D97-AF65-F5344CB8AC3E}">
        <p14:creationId xmlns:p14="http://schemas.microsoft.com/office/powerpoint/2010/main" val="3389103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group of clouds in the sky&#10;&#10;Description generated with very high confidence">
            <a:extLst>
              <a:ext uri="{FF2B5EF4-FFF2-40B4-BE49-F238E27FC236}">
                <a16:creationId xmlns:a16="http://schemas.microsoft.com/office/drawing/2014/main" id="{4FB4E2E7-1FF9-4D0D-B594-4DC48405E466}"/>
              </a:ext>
            </a:extLst>
          </p:cNvPr>
          <p:cNvPicPr>
            <a:picLocks noChangeAspect="1"/>
          </p:cNvPicPr>
          <p:nvPr/>
        </p:nvPicPr>
        <p:blipFill rotWithShape="1">
          <a:blip r:embed="rId2"/>
          <a:srcRect t="146" b="18626"/>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905C41F-25C5-44F1-B98B-2BD7C44E6DCB}"/>
              </a:ext>
            </a:extLst>
          </p:cNvPr>
          <p:cNvSpPr>
            <a:spLocks noGrp="1"/>
          </p:cNvSpPr>
          <p:nvPr>
            <p:ph type="title"/>
          </p:nvPr>
        </p:nvSpPr>
        <p:spPr>
          <a:xfrm>
            <a:off x="709448" y="1913950"/>
            <a:ext cx="4204137" cy="1342754"/>
          </a:xfrm>
        </p:spPr>
        <p:txBody>
          <a:bodyPr>
            <a:normAutofit/>
          </a:bodyPr>
          <a:lstStyle/>
          <a:p>
            <a:pPr algn="ctr"/>
            <a:r>
              <a:rPr lang="en-US" sz="3600">
                <a:cs typeface="Calibri Light"/>
              </a:rPr>
              <a:t>Stratonimbus clouds</a:t>
            </a:r>
            <a:endParaRPr lang="en-US" sz="3600"/>
          </a:p>
        </p:txBody>
      </p:sp>
      <p:sp>
        <p:nvSpPr>
          <p:cNvPr id="3" name="Content Placeholder 2">
            <a:extLst>
              <a:ext uri="{FF2B5EF4-FFF2-40B4-BE49-F238E27FC236}">
                <a16:creationId xmlns:a16="http://schemas.microsoft.com/office/drawing/2014/main" id="{AC4324B0-A970-4EF4-863D-E49D50F98DC5}"/>
              </a:ext>
            </a:extLst>
          </p:cNvPr>
          <p:cNvSpPr>
            <a:spLocks noGrp="1"/>
          </p:cNvSpPr>
          <p:nvPr>
            <p:ph idx="1"/>
          </p:nvPr>
        </p:nvSpPr>
        <p:spPr>
          <a:xfrm>
            <a:off x="525516" y="3431950"/>
            <a:ext cx="5297511" cy="2605462"/>
          </a:xfrm>
        </p:spPr>
        <p:txBody>
          <a:bodyPr vert="horz" lIns="91440" tIns="45720" rIns="91440" bIns="45720" rtlCol="0" anchor="ctr">
            <a:noAutofit/>
          </a:bodyPr>
          <a:lstStyle/>
          <a:p>
            <a:pPr marL="0" indent="0">
              <a:buNone/>
            </a:pPr>
            <a:r>
              <a:rPr lang="en-US" sz="2400" dirty="0" err="1">
                <a:cs typeface="Calibri"/>
              </a:rPr>
              <a:t>Stratonimbus</a:t>
            </a:r>
            <a:r>
              <a:rPr lang="en-US" sz="2400" dirty="0">
                <a:cs typeface="Calibri"/>
              </a:rPr>
              <a:t> clouds are very weird clouds. </a:t>
            </a:r>
            <a:r>
              <a:rPr lang="en-US" sz="2400" dirty="0" err="1">
                <a:cs typeface="Calibri"/>
              </a:rPr>
              <a:t>Stratonimbus</a:t>
            </a:r>
            <a:r>
              <a:rPr lang="en-US" sz="2400" dirty="0">
                <a:cs typeface="Calibri"/>
              </a:rPr>
              <a:t> </a:t>
            </a:r>
            <a:endParaRPr lang="en-US" dirty="0"/>
          </a:p>
          <a:p>
            <a:pPr marL="0" indent="0">
              <a:buNone/>
            </a:pPr>
            <a:r>
              <a:rPr lang="en-US" sz="2400" dirty="0">
                <a:cs typeface="Calibri"/>
              </a:rPr>
              <a:t>clouds are dark gray clouds that produce falling rain or snow. They are made of tiny droplets of water that are from</a:t>
            </a:r>
            <a:endParaRPr lang="en-US" dirty="0">
              <a:cs typeface="Calibri"/>
            </a:endParaRPr>
          </a:p>
          <a:p>
            <a:pPr marL="0" indent="0">
              <a:buNone/>
            </a:pPr>
            <a:r>
              <a:rPr lang="en-US" sz="2400" dirty="0">
                <a:cs typeface="Calibri"/>
              </a:rPr>
              <a:t> lakes, oceans, and rivers. They are normally 2,000 meters hi in the sky.</a:t>
            </a:r>
            <a:endParaRPr lang="en-US" dirty="0">
              <a:cs typeface="Calibri"/>
            </a:endParaRPr>
          </a:p>
        </p:txBody>
      </p:sp>
    </p:spTree>
    <p:extLst>
      <p:ext uri="{BB962C8B-B14F-4D97-AF65-F5344CB8AC3E}">
        <p14:creationId xmlns:p14="http://schemas.microsoft.com/office/powerpoint/2010/main" val="17316336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12</Slides>
  <Notes>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Weather &amp; Climate</vt:lpstr>
      <vt:lpstr>Polar Climate Zone</vt:lpstr>
      <vt:lpstr>Tropical Climate Zone</vt:lpstr>
      <vt:lpstr>Desert Climate Zone</vt:lpstr>
      <vt:lpstr>Temperate climate zone</vt:lpstr>
      <vt:lpstr>Cumulus Clouds</vt:lpstr>
      <vt:lpstr>Cumulonimbus clouds</vt:lpstr>
      <vt:lpstr>Stratus Clouds</vt:lpstr>
      <vt:lpstr>Stratonimbus clouds</vt:lpstr>
      <vt:lpstr>Extreme Weather - Blizzards</vt:lpstr>
      <vt:lpstr>PowerPoint Presentation</vt:lpstr>
      <vt:lpstr>Extreme Weather - Tornadoes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 &amp; Climate</dc:title>
  <cp:revision>41</cp:revision>
  <dcterms:modified xsi:type="dcterms:W3CDTF">2018-05-17T19:12:41Z</dcterms:modified>
</cp:coreProperties>
</file>