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66CC"/>
    <a:srgbClr val="FF505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831F3C-27F0-4B9C-BBBB-4995E5548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977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51085-9FD2-4FCD-B15B-A378E8FD281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http://www.illinijboard.com/images/gavel.jpg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D10B6-D4C1-4391-BDD4-888FA75A69E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http://www.constitutioncenter.org/timeline/flash/assets/asset_upload_file983_12268.jpg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A7D8D-C7AD-4A3B-B55E-02C1BBE3DAE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http://www.hort.purdue.edu/newcrop/cropmap/california/maps/CAgeo.jpg</a:t>
            </a:r>
          </a:p>
          <a:p>
            <a:r>
              <a:rPr lang="en-US" altLang="en-US"/>
              <a:t>http://www.buyusa.gov/iceland/en/46.jpg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0C406-A538-471F-AF49-95433AF8342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http://billhutton.tripod.com/sitebuildercontent/sitebuilderpictures/constitution.jpeg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7C2A3-74E4-4E37-A6F1-28F3C5FB1B2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http://www.library.unt.edu/govinfo/law/tutorial/images/pyramid.jpg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5696F-58FB-4C63-A16E-26A5A5F0673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http://www.visitingdc.com/images/supreme-court-address.jpg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3077A-FD63-4BB2-8A57-843C7EB2FA7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http://teachpol.tcnj.edu/amer_pol_hist/fi/0000008b.jpg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B412B-3520-4FB6-AA03-9CCC0537FEA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http://cache.eb.com/eb/image?id=26774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7502B-2668-4C8D-8939-4B5902209E2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http://ngeorgia.com/images/atl.jpg</a:t>
            </a:r>
          </a:p>
          <a:p>
            <a:r>
              <a:rPr lang="en-US" altLang="en-US"/>
              <a:t>http://www.culturequest.us/annstillman/plessy%20pic2.jpg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35330-83EC-4587-8697-296FC27CB4C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http://www.historyplace.com/specials/calendar/docs-pix/fdr.jpg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C8D2D14-C073-4D70-802E-548E4E899EC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56A4-504D-409A-B9CC-5EBED6646B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550B-C750-4091-9C7A-3A2D190338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83A0-5B17-4C5D-AE2D-2A3311C15C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74E4-5399-4C27-9C91-BD7450A9A6D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7E39F-E18A-43B9-BED3-71F603FC7D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8101-05D6-4F75-B5A1-2DB0FAE4CF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DB-264E-4F88-AD21-BDBAD33282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7CA9-DE77-41E7-969A-CAD835BE94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BED8-EB8F-404C-AEE1-7D30473E00B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7EAD8-E85D-4ABD-BDF0-459A3D8B63C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E6103A5-210E-42DC-B85D-8D3480C2D5D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audio" Target="../media/audio22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10.wav"/><Relationship Id="rId4" Type="http://schemas.openxmlformats.org/officeDocument/2006/relationships/audio" Target="../media/audio9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audio" Target="../media/audio13.wav"/><Relationship Id="rId4" Type="http://schemas.openxmlformats.org/officeDocument/2006/relationships/audio" Target="../media/audio1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1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8.wav"/><Relationship Id="rId5" Type="http://schemas.openxmlformats.org/officeDocument/2006/relationships/audio" Target="../media/audio17.wav"/><Relationship Id="rId4" Type="http://schemas.openxmlformats.org/officeDocument/2006/relationships/audio" Target="../media/audio1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2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Ch 11 sec 1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Supreme Court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III.  Due Process and Regulatory Power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4648200" cy="5105400"/>
          </a:xfrm>
        </p:spPr>
        <p:txBody>
          <a:bodyPr/>
          <a:lstStyle/>
          <a:p>
            <a:pPr marL="609600" indent="-609600">
              <a:buFontTx/>
              <a:buAutoNum type="alphaUcPeriod" startAt="5"/>
            </a:pPr>
            <a:r>
              <a:rPr lang="en-US" altLang="en-US"/>
              <a:t>Under Chief Justice Earl Warren, the Supreme Court emerged as a major force in protecting civil rights, beginning with </a:t>
            </a:r>
            <a:r>
              <a:rPr lang="en-US" altLang="en-US" i="1"/>
              <a:t>Brown </a:t>
            </a:r>
            <a:r>
              <a:rPr lang="en-US" altLang="en-US"/>
              <a:t>v. </a:t>
            </a:r>
            <a:r>
              <a:rPr lang="en-US" altLang="en-US" i="1"/>
              <a:t>Board of Education of Topeka</a:t>
            </a:r>
            <a:r>
              <a:rPr lang="en-US" altLang="en-US"/>
              <a:t> (1954).</a:t>
            </a:r>
          </a:p>
        </p:txBody>
      </p:sp>
      <p:pic>
        <p:nvPicPr>
          <p:cNvPr id="13317" name="Picture 5" descr="asset_upload_file983_122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h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oc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321 + 1</a:t>
            </a:r>
          </a:p>
          <a:p>
            <a:r>
              <a:rPr lang="en-US" dirty="0" smtClean="0"/>
              <a:t>Write 3 things you learned</a:t>
            </a:r>
          </a:p>
          <a:p>
            <a:r>
              <a:rPr lang="en-US" dirty="0" smtClean="0"/>
              <a:t>2 things you want to learn more about</a:t>
            </a:r>
          </a:p>
          <a:p>
            <a:r>
              <a:rPr lang="en-US" dirty="0" smtClean="0"/>
              <a:t>1 thing you did not understand</a:t>
            </a:r>
          </a:p>
          <a:p>
            <a:r>
              <a:rPr lang="en-US" dirty="0" smtClean="0"/>
              <a:t>1 thing someone else learned that you did not write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9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Jurisdiction of the Court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5626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/>
              <a:t>The United States has a dual court system of state and federal courts.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/>
              <a:t>State courts have jurisdiction over cases involving state laws; federal courts have jurisdiction over cases involving federal laws.</a:t>
            </a:r>
          </a:p>
        </p:txBody>
      </p:sp>
      <p:pic>
        <p:nvPicPr>
          <p:cNvPr id="3077" name="Picture 5" descr="CAge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328988" cy="36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at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at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riental_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quasc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Jurisdiction of the Court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876800" cy="5257800"/>
          </a:xfrm>
        </p:spPr>
        <p:txBody>
          <a:bodyPr/>
          <a:lstStyle/>
          <a:p>
            <a:pPr marL="609600" indent="-609600">
              <a:buFontTx/>
              <a:buAutoNum type="alphaUcPeriod" startAt="3"/>
            </a:pPr>
            <a:r>
              <a:rPr lang="en-US" altLang="en-US"/>
              <a:t>Federal courts have jurisdiction over cases involving United States laws, foreign treaties, and the interpretation of the Constitution.</a:t>
            </a:r>
          </a:p>
          <a:p>
            <a:pPr marL="609600" indent="-609600">
              <a:buFontTx/>
              <a:buAutoNum type="alphaUcPeriod" startAt="3"/>
            </a:pPr>
            <a:r>
              <a:rPr lang="en-US" altLang="en-US"/>
              <a:t>In some cases, federal and state courts have concurrent jurisdiction.</a:t>
            </a:r>
          </a:p>
        </p:txBody>
      </p:sp>
      <p:pic>
        <p:nvPicPr>
          <p:cNvPr id="4101" name="Picture 5" descr="constitu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00037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Jurisdiction of the Court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48768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 startAt="5"/>
            </a:pPr>
            <a:r>
              <a:rPr lang="en-US" altLang="en-US" dirty="0"/>
              <a:t>In the federal court system, trial courts are district courts that have original </a:t>
            </a:r>
            <a:r>
              <a:rPr lang="en-US" altLang="en-US" dirty="0" smtClean="0"/>
              <a:t>jurisdiction and they do the most work of all the courts.</a:t>
            </a:r>
          </a:p>
          <a:p>
            <a:pPr marL="609600" indent="-609600">
              <a:lnSpc>
                <a:spcPct val="90000"/>
              </a:lnSpc>
              <a:buFontTx/>
              <a:buAutoNum type="alphaUcPeriod" startAt="5"/>
            </a:pPr>
            <a:r>
              <a:rPr lang="en-US" altLang="en-US" dirty="0" smtClean="0"/>
              <a:t>federal </a:t>
            </a:r>
            <a:r>
              <a:rPr lang="en-US" altLang="en-US" dirty="0"/>
              <a:t>courts of appeals have only appellate jurisdiction, or authority to hear cases appealed from district courts.</a:t>
            </a:r>
          </a:p>
        </p:txBody>
      </p:sp>
      <p:pic>
        <p:nvPicPr>
          <p:cNvPr id="5125" name="Picture 5" descr="pyram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27908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tal_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tal_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haza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II.  Developing Supreme Court Powers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44196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/>
              <a:t>The Supreme Court has become the most powerful court in the world; its power developed from custom, usage, and history.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/>
              <a:t>No federal court, including the Supreme Court, may initiate action.</a:t>
            </a:r>
          </a:p>
        </p:txBody>
      </p:sp>
      <p:pic>
        <p:nvPicPr>
          <p:cNvPr id="7173" name="Picture 5" descr="supreme-court-addr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810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_p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_p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gword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II.  Developing Supreme Court Powers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495800" cy="52578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lphaUcPeriod" startAt="3"/>
            </a:pPr>
            <a:r>
              <a:rPr lang="en-US" altLang="en-US" sz="2800"/>
              <a:t>Federal courts only determine cases; they never simply answer a legal question.</a:t>
            </a:r>
          </a:p>
          <a:p>
            <a:pPr marL="609600" indent="-609600">
              <a:buFontTx/>
              <a:buAutoNum type="alphaUcPeriod" startAt="3"/>
            </a:pPr>
            <a:r>
              <a:rPr lang="en-US" altLang="en-US" sz="2800"/>
              <a:t>Chief Justice Marshall’s ruling in </a:t>
            </a:r>
            <a:r>
              <a:rPr lang="en-US" altLang="en-US" sz="2800" i="1"/>
              <a:t>Marbury </a:t>
            </a:r>
            <a:r>
              <a:rPr lang="en-US" altLang="en-US" sz="2800"/>
              <a:t>v. </a:t>
            </a:r>
            <a:r>
              <a:rPr lang="en-US" altLang="en-US" sz="2800" i="1"/>
              <a:t>Madison</a:t>
            </a:r>
            <a:r>
              <a:rPr lang="en-US" altLang="en-US" sz="2800"/>
              <a:t> (1803) gave the Court power to review acts of Congress – judicial review.</a:t>
            </a:r>
          </a:p>
        </p:txBody>
      </p:sp>
      <p:pic>
        <p:nvPicPr>
          <p:cNvPr id="8197" name="Picture 5" descr="14202_0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2862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0000008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3432175" cy="429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reforsh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reforsh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sgrunt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klefai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II.  Developing Supreme Court Powers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4419600" cy="4953000"/>
          </a:xfrm>
        </p:spPr>
        <p:txBody>
          <a:bodyPr/>
          <a:lstStyle/>
          <a:p>
            <a:pPr marL="609600" indent="-609600">
              <a:buFontTx/>
              <a:buAutoNum type="alphaUcPeriod" startAt="5"/>
            </a:pPr>
            <a:r>
              <a:rPr lang="en-US" altLang="en-US"/>
              <a:t>Marshall broadened federal power at the expense of the states.</a:t>
            </a:r>
          </a:p>
          <a:p>
            <a:pPr marL="609600" indent="-609600">
              <a:buFontTx/>
              <a:buAutoNum type="alphaUcPeriod" startAt="5"/>
            </a:pPr>
            <a:r>
              <a:rPr lang="en-US" altLang="en-US"/>
              <a:t>Justice Taney emphasized the rights of states and those of the citizen.</a:t>
            </a:r>
          </a:p>
        </p:txBody>
      </p:sp>
      <p:pic>
        <p:nvPicPr>
          <p:cNvPr id="9221" name="Picture 5" descr="image?id=267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45122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g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/>
              <a:t>III.  Due Process </a:t>
            </a:r>
            <a:r>
              <a:rPr lang="en-US" altLang="en-US" sz="4000" dirty="0" smtClean="0"/>
              <a:t>and Regulatory </a:t>
            </a:r>
            <a:r>
              <a:rPr lang="en-US" altLang="en-US" sz="4000" dirty="0"/>
              <a:t>Power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876800" cy="50292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 sz="2800"/>
              <a:t>The Supreme Court’s rulings on the Reconstruction Amendments eventually applied these amendments to economic policy.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/>
              <a:t>In </a:t>
            </a:r>
            <a:r>
              <a:rPr lang="en-US" altLang="en-US" sz="2800" i="1"/>
              <a:t>Plessy </a:t>
            </a:r>
            <a:r>
              <a:rPr lang="en-US" altLang="en-US" sz="2800"/>
              <a:t>v. </a:t>
            </a:r>
            <a:r>
              <a:rPr lang="en-US" altLang="en-US" sz="2800" i="1"/>
              <a:t>Ferguson </a:t>
            </a:r>
            <a:r>
              <a:rPr lang="en-US" altLang="en-US" sz="2800"/>
              <a:t>(1896), the Court established the separate but equal precedent.</a:t>
            </a:r>
          </a:p>
        </p:txBody>
      </p:sp>
      <p:pic>
        <p:nvPicPr>
          <p:cNvPr id="11269" name="Picture 5" descr="at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962400" cy="2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plessy%20pic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36766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url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spic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/>
              <a:t> III.  Due Process and </a:t>
            </a:r>
            <a:r>
              <a:rPr lang="en-US" altLang="en-US" sz="4000" dirty="0" smtClean="0"/>
              <a:t>Regulatory </a:t>
            </a:r>
            <a:r>
              <a:rPr lang="en-US" altLang="en-US" sz="4000" dirty="0" smtClean="0"/>
              <a:t>Power</a:t>
            </a:r>
            <a:endParaRPr lang="en-US" altLang="en-US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029200" cy="5029200"/>
          </a:xfrm>
        </p:spPr>
        <p:txBody>
          <a:bodyPr>
            <a:normAutofit fontScale="92500"/>
          </a:bodyPr>
          <a:lstStyle/>
          <a:p>
            <a:pPr marL="609600" indent="-609600">
              <a:buFontTx/>
              <a:buAutoNum type="alphaUcPeriod" startAt="3"/>
            </a:pPr>
            <a:r>
              <a:rPr lang="en-US" altLang="en-US" sz="2800"/>
              <a:t>In the </a:t>
            </a:r>
            <a:r>
              <a:rPr lang="en-US" altLang="en-US" sz="2800" i="1"/>
              <a:t>Granger </a:t>
            </a:r>
            <a:r>
              <a:rPr lang="en-US" altLang="en-US" sz="2800"/>
              <a:t>cases (1870s), the Court held that a state had the power to regulate railroads and other private property.</a:t>
            </a:r>
          </a:p>
          <a:p>
            <a:pPr marL="609600" indent="-609600">
              <a:buFontTx/>
              <a:buAutoNum type="alphaUcPeriod" startAt="3"/>
            </a:pPr>
            <a:r>
              <a:rPr lang="en-US" altLang="en-US" sz="2800"/>
              <a:t>After President Franklin D. Roosevelt’s </a:t>
            </a:r>
            <a:br>
              <a:rPr lang="en-US" altLang="en-US" sz="2800"/>
            </a:br>
            <a:r>
              <a:rPr lang="en-US" altLang="en-US" sz="2800"/>
              <a:t>Court-packing scheme of 1937 failed, the justices began to uphold law regulating businesses.</a:t>
            </a:r>
          </a:p>
        </p:txBody>
      </p:sp>
      <p:pic>
        <p:nvPicPr>
          <p:cNvPr id="12293" name="Picture 5" descr="fd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7909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ck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ck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ok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1348</TotalTime>
  <Words>454</Words>
  <Application>Microsoft Office PowerPoint</Application>
  <PresentationFormat>On-screen Show (4:3)</PresentationFormat>
  <Paragraphs>56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Apothecary</vt:lpstr>
      <vt:lpstr>The Supreme Court</vt:lpstr>
      <vt:lpstr>I.  Jurisdiction of the Court</vt:lpstr>
      <vt:lpstr>I.  Jurisdiction of the Court</vt:lpstr>
      <vt:lpstr>I.  Jurisdiction of the Court</vt:lpstr>
      <vt:lpstr>II.  Developing Supreme Court Powers</vt:lpstr>
      <vt:lpstr>II.  Developing Supreme Court Powers</vt:lpstr>
      <vt:lpstr>II.  Developing Supreme Court Powers</vt:lpstr>
      <vt:lpstr>III.  Due Process and Regulatory Power</vt:lpstr>
      <vt:lpstr> III.  Due Process and Regulatory Power</vt:lpstr>
      <vt:lpstr>III.  Due Process and Regulatory Power</vt:lpstr>
      <vt:lpstr>In your notebook</vt:lpstr>
    </vt:vector>
  </TitlesOfParts>
  <Company>Chino Hills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Supreme Court</dc:title>
  <dc:creator>Eric</dc:creator>
  <cp:lastModifiedBy>Work</cp:lastModifiedBy>
  <cp:revision>13</cp:revision>
  <dcterms:created xsi:type="dcterms:W3CDTF">2007-01-31T00:13:25Z</dcterms:created>
  <dcterms:modified xsi:type="dcterms:W3CDTF">2016-11-14T18:04:34Z</dcterms:modified>
</cp:coreProperties>
</file>