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2" r:id="rId3"/>
    <p:sldId id="258" r:id="rId4"/>
    <p:sldId id="259" r:id="rId5"/>
    <p:sldId id="260" r:id="rId6"/>
    <p:sldId id="26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375DF-3A0B-4EDE-AA76-0C33E522A00D}" v="273" dt="2019-12-06T22:39:35.215"/>
    <p1510:client id="{338AB0FA-64B2-5B6B-CE56-46D7CF8A3C3C}" v="1123" dt="2019-12-04T22:51:27.416"/>
    <p1510:client id="{4A6BD655-E201-45D3-86A4-19B36C59C500}" v="335" dt="2019-12-05T18:38:55.072"/>
    <p1510:client id="{4F05355E-800D-6AF2-B185-419636EEA9B0}" v="30" dt="2019-12-12T17:58:59.701"/>
    <p1510:client id="{5CF37F61-9D13-4E72-8243-EE5D29021578}" v="817" dt="2019-12-03T17:59:11.926"/>
    <p1510:client id="{5E02EA26-0878-FAF2-B84C-311FE5271D72}" v="562" dt="2019-12-06T17:52:50.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Tongva_people"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en.wikipedia.org/wiki/Tongva_peopl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commons.wikimedia.org/wiki/file:yurok_plankhouse03.jpg" TargetMode="External"/><Relationship Id="rId7" Type="http://schemas.openxmlformats.org/officeDocument/2006/relationships/hyperlink" Target="http://commons.wikimedia.org/wiki/file:apache_wickiup.jpg"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commons.wikimedia.org/wiki/File:Yurok-Plank-house.jpg"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en.wikipedia.org/wiki/Sablefish" TargetMode="External"/><Relationship Id="rId7" Type="http://schemas.openxmlformats.org/officeDocument/2006/relationships/hyperlink" Target="https://creativecommons.org/licenses/by-sa/3.0/"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11" Type="http://schemas.openxmlformats.org/officeDocument/2006/relationships/hyperlink" Target="http://wikivisually.com/wiki/List_of_edible_cacti" TargetMode="External"/><Relationship Id="rId5" Type="http://schemas.openxmlformats.org/officeDocument/2006/relationships/hyperlink" Target="https://www.rootsimple.com/2013/10/advanced-acorn-processing/" TargetMode="External"/><Relationship Id="rId10" Type="http://schemas.openxmlformats.org/officeDocument/2006/relationships/image" Target="../media/image10.jpeg"/><Relationship Id="rId4" Type="http://schemas.openxmlformats.org/officeDocument/2006/relationships/image" Target="../media/image8.jpeg"/><Relationship Id="rId9" Type="http://schemas.openxmlformats.org/officeDocument/2006/relationships/hyperlink" Target="http://pngimg.com/download/2511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Satwiwa"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commons.wikimedia.org/wiki/File:Basketry_tray,_Chumash,_Santa_Barbara_Mission,_early_1800s_-_Native_American_collection_-_Peabody_Museum,_Harvard_University_-_DSC05558.JPG"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en.wikipedia.org/wiki/List_of_Canadia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5706-D501-4EBE-8021-4BCA308F13A5}"/>
              </a:ext>
            </a:extLst>
          </p:cNvPr>
          <p:cNvSpPr>
            <a:spLocks noGrp="1"/>
          </p:cNvSpPr>
          <p:nvPr>
            <p:ph type="title"/>
          </p:nvPr>
        </p:nvSpPr>
        <p:spPr>
          <a:xfrm>
            <a:off x="6746628" y="1783959"/>
            <a:ext cx="4645250" cy="2889114"/>
          </a:xfrm>
        </p:spPr>
        <p:txBody>
          <a:bodyPr vert="horz" lIns="91440" tIns="45720" rIns="91440" bIns="45720" rtlCol="0" anchor="b">
            <a:normAutofit fontScale="90000"/>
          </a:bodyPr>
          <a:lstStyle/>
          <a:p>
            <a:r>
              <a:rPr lang="en-US" sz="4700" dirty="0"/>
              <a:t>Gabrielino Native Americans</a:t>
            </a:r>
            <a:br>
              <a:rPr lang="en-US" sz="4700" dirty="0"/>
            </a:br>
            <a:br>
              <a:rPr lang="en-US" sz="4700" dirty="0"/>
            </a:br>
            <a:br>
              <a:rPr lang="en-US" sz="4700" dirty="0"/>
            </a:br>
            <a:r>
              <a:rPr lang="en-US" sz="4700" dirty="0"/>
              <a:t>By Rebecca Rios</a:t>
            </a:r>
          </a:p>
        </p:txBody>
      </p:sp>
      <p:sp>
        <p:nvSpPr>
          <p:cNvPr id="21" name="Freeform: Shape 2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A black and white photo of a person&#10;&#10;Description generated with high confidence">
            <a:extLst>
              <a:ext uri="{FF2B5EF4-FFF2-40B4-BE49-F238E27FC236}">
                <a16:creationId xmlns:a16="http://schemas.microsoft.com/office/drawing/2014/main" id="{2CFD0B3B-A1E5-4C2F-87E6-8275FE81D16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 b="20596"/>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1" name="TextBox 10">
            <a:extLst>
              <a:ext uri="{FF2B5EF4-FFF2-40B4-BE49-F238E27FC236}">
                <a16:creationId xmlns:a16="http://schemas.microsoft.com/office/drawing/2014/main" id="{F18B51F2-CEF1-459D-BA37-4A1D76BBBE92}"/>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43831748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243498-66CD-4639-AE61-3A9E2D803927}"/>
              </a:ext>
            </a:extLst>
          </p:cNvPr>
          <p:cNvSpPr>
            <a:spLocks noGrp="1"/>
          </p:cNvSpPr>
          <p:nvPr>
            <p:ph type="title"/>
          </p:nvPr>
        </p:nvSpPr>
        <p:spPr>
          <a:xfrm>
            <a:off x="6094105" y="802955"/>
            <a:ext cx="4977976" cy="1454051"/>
          </a:xfrm>
        </p:spPr>
        <p:txBody>
          <a:bodyPr>
            <a:normAutofit/>
          </a:bodyPr>
          <a:lstStyle/>
          <a:p>
            <a:r>
              <a:rPr lang="en-US">
                <a:solidFill>
                  <a:srgbClr val="000000"/>
                </a:solidFill>
                <a:cs typeface="Calibri Light"/>
              </a:rPr>
              <a:t>Geographical Location </a:t>
            </a:r>
            <a:endParaRPr lang="en-US">
              <a:solidFill>
                <a:srgbClr val="000000"/>
              </a:solidFill>
            </a:endParaRPr>
          </a:p>
        </p:txBody>
      </p:sp>
      <p:sp>
        <p:nvSpPr>
          <p:cNvPr id="4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3" name="Picture 33" descr="A close up of a map&#10;&#10;Description generated with high confidence">
            <a:extLst>
              <a:ext uri="{FF2B5EF4-FFF2-40B4-BE49-F238E27FC236}">
                <a16:creationId xmlns:a16="http://schemas.microsoft.com/office/drawing/2014/main" id="{BE55EC43-B5A2-402D-81A7-5D182D86B7B0}"/>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17112" r="10148"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A9AE46DD-315C-48CD-81B9-8383984E7C66}"/>
              </a:ext>
            </a:extLst>
          </p:cNvPr>
          <p:cNvSpPr>
            <a:spLocks noGrp="1"/>
          </p:cNvSpPr>
          <p:nvPr>
            <p:ph idx="1"/>
          </p:nvPr>
        </p:nvSpPr>
        <p:spPr>
          <a:xfrm>
            <a:off x="6090574" y="2421682"/>
            <a:ext cx="4977578" cy="3639289"/>
          </a:xfrm>
        </p:spPr>
        <p:txBody>
          <a:bodyPr vert="horz" lIns="91440" tIns="45720" rIns="91440" bIns="45720" rtlCol="0" anchor="ctr">
            <a:normAutofit/>
          </a:bodyPr>
          <a:lstStyle/>
          <a:p>
            <a:r>
              <a:rPr lang="en-US" sz="2000">
                <a:solidFill>
                  <a:srgbClr val="000000"/>
                </a:solidFill>
                <a:latin typeface="Yu Gothic"/>
                <a:ea typeface="Yu Gothic"/>
              </a:rPr>
              <a:t>The Gabrielino tribe lived around the coast of southern California. They lived around the coast and inland in what is known today the Los Angeles basin. The geographical location of the Gabrielino also included the islands of Santa Barbara, San Nicolas, San Clemente, and Santa Catalina. The Gabrielino placed their villages in sheltered bays on the coast.</a:t>
            </a:r>
            <a:endParaRPr lang="en-US" sz="2000">
              <a:solidFill>
                <a:srgbClr val="000000"/>
              </a:solidFill>
              <a:ea typeface="+mn-lt"/>
              <a:cs typeface="+mn-lt"/>
            </a:endParaRPr>
          </a:p>
          <a:p>
            <a:endParaRPr lang="en-US" sz="2000">
              <a:solidFill>
                <a:srgbClr val="000000"/>
              </a:solidFill>
              <a:cs typeface="Calibri"/>
            </a:endParaRPr>
          </a:p>
        </p:txBody>
      </p:sp>
    </p:spTree>
    <p:extLst>
      <p:ext uri="{BB962C8B-B14F-4D97-AF65-F5344CB8AC3E}">
        <p14:creationId xmlns:p14="http://schemas.microsoft.com/office/powerpoint/2010/main" val="32249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3"/>
                                        </p:tgtEl>
                                        <p:attrNameLst>
                                          <p:attrName>ppt_x</p:attrName>
                                        </p:attrNameLst>
                                      </p:cBhvr>
                                      <p:tavLst>
                                        <p:tav tm="0">
                                          <p:val>
                                            <p:strVal val="ppt_x"/>
                                          </p:val>
                                        </p:tav>
                                        <p:tav tm="100000">
                                          <p:val>
                                            <p:strVal val="ppt_x"/>
                                          </p:val>
                                        </p:tav>
                                      </p:tavLst>
                                    </p:anim>
                                    <p:anim calcmode="lin" valueType="num">
                                      <p:cBhvr additive="base">
                                        <p:cTn id="13" dur="500"/>
                                        <p:tgtEl>
                                          <p:spTgt spid="33"/>
                                        </p:tgtEl>
                                        <p:attrNameLst>
                                          <p:attrName>ppt_y</p:attrName>
                                        </p:attrNameLst>
                                      </p:cBhvr>
                                      <p:tavLst>
                                        <p:tav tm="0">
                                          <p:val>
                                            <p:strVal val="ppt_y"/>
                                          </p:val>
                                        </p:tav>
                                        <p:tav tm="100000">
                                          <p:val>
                                            <p:strVal val="1+ppt_h/2"/>
                                          </p:val>
                                        </p:tav>
                                      </p:tavLst>
                                    </p:anim>
                                    <p:set>
                                      <p:cBhvr>
                                        <p:cTn id="1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09DA-9938-4610-A449-F6EE49B6627A}"/>
              </a:ext>
            </a:extLst>
          </p:cNvPr>
          <p:cNvSpPr>
            <a:spLocks noGrp="1"/>
          </p:cNvSpPr>
          <p:nvPr>
            <p:ph type="title"/>
          </p:nvPr>
        </p:nvSpPr>
        <p:spPr>
          <a:xfrm>
            <a:off x="801098" y="1396289"/>
            <a:ext cx="5712824" cy="1325563"/>
          </a:xfrm>
        </p:spPr>
        <p:txBody>
          <a:bodyPr>
            <a:normAutofit/>
          </a:bodyPr>
          <a:lstStyle/>
          <a:p>
            <a:r>
              <a:rPr lang="en-US" dirty="0">
                <a:cs typeface="Calibri Light"/>
              </a:rPr>
              <a:t>Shelter</a:t>
            </a:r>
            <a:endParaRPr lang="en-US" dirty="0"/>
          </a:p>
        </p:txBody>
      </p:sp>
      <p:sp>
        <p:nvSpPr>
          <p:cNvPr id="3" name="Content Placeholder 2">
            <a:extLst>
              <a:ext uri="{FF2B5EF4-FFF2-40B4-BE49-F238E27FC236}">
                <a16:creationId xmlns:a16="http://schemas.microsoft.com/office/drawing/2014/main" id="{0D92BBFC-06F0-4C73-902D-F4D70ACF1BA1}"/>
              </a:ext>
            </a:extLst>
          </p:cNvPr>
          <p:cNvSpPr>
            <a:spLocks noGrp="1"/>
          </p:cNvSpPr>
          <p:nvPr>
            <p:ph idx="1"/>
          </p:nvPr>
        </p:nvSpPr>
        <p:spPr>
          <a:xfrm>
            <a:off x="805543" y="2871982"/>
            <a:ext cx="4558309" cy="3181684"/>
          </a:xfrm>
        </p:spPr>
        <p:txBody>
          <a:bodyPr vert="horz" lIns="91440" tIns="45720" rIns="91440" bIns="45720" rtlCol="0" anchor="t">
            <a:normAutofit/>
          </a:bodyPr>
          <a:lstStyle/>
          <a:p>
            <a:r>
              <a:rPr lang="en-US" sz="2400" dirty="0">
                <a:latin typeface="Georgia Pro Light"/>
                <a:cs typeface="Calibri"/>
              </a:rPr>
              <a:t>Their shelter could fit 50 to 60 people!</a:t>
            </a:r>
          </a:p>
          <a:p>
            <a:r>
              <a:rPr lang="en-US" sz="2400" dirty="0">
                <a:latin typeface="Georgia Pro Light"/>
                <a:cs typeface="Calibri"/>
              </a:rPr>
              <a:t>They put poles and bent the poles till they met in the middle.</a:t>
            </a:r>
          </a:p>
          <a:p>
            <a:r>
              <a:rPr lang="en-US" sz="2400" dirty="0">
                <a:latin typeface="Georgia Pro Light"/>
                <a:cs typeface="Calibri"/>
              </a:rPr>
              <a:t>There was only one way to get in.</a:t>
            </a:r>
          </a:p>
          <a:p>
            <a:endParaRPr lang="en-US" sz="2400" dirty="0">
              <a:latin typeface="Georgia Pro Light"/>
              <a:cs typeface="Calibri"/>
            </a:endParaRPr>
          </a:p>
        </p:txBody>
      </p:sp>
      <p:sp>
        <p:nvSpPr>
          <p:cNvPr id="19" name="Oval 2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23">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 descr="A picture containing outdoor, building, grass, bridge&#10;&#10;Description generated with very high confidence">
            <a:extLst>
              <a:ext uri="{FF2B5EF4-FFF2-40B4-BE49-F238E27FC236}">
                <a16:creationId xmlns:a16="http://schemas.microsoft.com/office/drawing/2014/main" id="{9B2C3D16-B11A-4352-84EA-2A17AC690DA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471" r="14280" b="2"/>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4" descr="A large green field with trees in the background&#10;&#10;Description generated with high confidence">
            <a:extLst>
              <a:ext uri="{FF2B5EF4-FFF2-40B4-BE49-F238E27FC236}">
                <a16:creationId xmlns:a16="http://schemas.microsoft.com/office/drawing/2014/main" id="{BC866AFC-9CC4-4579-BBB0-4136D80D77B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974" r="9244" b="4"/>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1" name="Freeform: Shape 25">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A group of people standing on top of a dirt field&#10;&#10;Description generated with high confidence">
            <a:extLst>
              <a:ext uri="{FF2B5EF4-FFF2-40B4-BE49-F238E27FC236}">
                <a16:creationId xmlns:a16="http://schemas.microsoft.com/office/drawing/2014/main" id="{1E1489F4-D018-449D-B348-E7C40B79F370}"/>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6413" r="6908" b="2"/>
          <a:stretch/>
        </p:blipFill>
        <p:spPr>
          <a:xfrm flipH="1">
            <a:off x="9254371" y="4125330"/>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559520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7E138-169E-4209-AAC6-FCED9D9F02E1}"/>
              </a:ext>
            </a:extLst>
          </p:cNvPr>
          <p:cNvSpPr>
            <a:spLocks noGrp="1"/>
          </p:cNvSpPr>
          <p:nvPr>
            <p:ph type="title"/>
          </p:nvPr>
        </p:nvSpPr>
        <p:spPr>
          <a:xfrm>
            <a:off x="801098" y="1468176"/>
            <a:ext cx="6387102" cy="1325563"/>
          </a:xfrm>
        </p:spPr>
        <p:txBody>
          <a:bodyPr>
            <a:normAutofit/>
          </a:bodyPr>
          <a:lstStyle/>
          <a:p>
            <a:r>
              <a:rPr lang="en-US" dirty="0">
                <a:cs typeface="Calibri Light"/>
              </a:rPr>
              <a:t>Food</a:t>
            </a:r>
            <a:endParaRPr lang="en-US" dirty="0"/>
          </a:p>
        </p:txBody>
      </p:sp>
      <p:sp>
        <p:nvSpPr>
          <p:cNvPr id="3" name="Content Placeholder 2">
            <a:extLst>
              <a:ext uri="{FF2B5EF4-FFF2-40B4-BE49-F238E27FC236}">
                <a16:creationId xmlns:a16="http://schemas.microsoft.com/office/drawing/2014/main" id="{CDA151C8-D552-40DD-82EF-CF0D7BE8A991}"/>
              </a:ext>
            </a:extLst>
          </p:cNvPr>
          <p:cNvSpPr>
            <a:spLocks noGrp="1"/>
          </p:cNvSpPr>
          <p:nvPr>
            <p:ph idx="1"/>
          </p:nvPr>
        </p:nvSpPr>
        <p:spPr>
          <a:xfrm>
            <a:off x="805542" y="2871982"/>
            <a:ext cx="6382657" cy="3181684"/>
          </a:xfrm>
        </p:spPr>
        <p:txBody>
          <a:bodyPr vert="horz" lIns="91440" tIns="45720" rIns="91440" bIns="45720" rtlCol="0" anchor="t">
            <a:normAutofit/>
          </a:bodyPr>
          <a:lstStyle/>
          <a:p>
            <a:r>
              <a:rPr lang="en-US" sz="2400" b="1" dirty="0">
                <a:latin typeface="Georgia Pro Light"/>
                <a:cs typeface="Calibri"/>
              </a:rPr>
              <a:t>Gabrielino villages near the coast collected lots of kinds of fish, like swordfish, sharks, tuna, and shellfish. </a:t>
            </a:r>
          </a:p>
          <a:p>
            <a:r>
              <a:rPr lang="en-US" sz="2400" b="1" dirty="0">
                <a:latin typeface="Georgia Pro Light"/>
                <a:cs typeface="Calibri"/>
              </a:rPr>
              <a:t>Gabrielino villages from foothills collected pinon nuts, berries, edible cacti, deer, and more.</a:t>
            </a:r>
          </a:p>
          <a:p>
            <a:r>
              <a:rPr lang="en-US" sz="2400" b="1" dirty="0">
                <a:latin typeface="Georgia Pro Light"/>
                <a:cs typeface="Calibri"/>
              </a:rPr>
              <a:t>The main food the Gabrielino collected was from the sea.</a:t>
            </a:r>
          </a:p>
        </p:txBody>
      </p:sp>
      <p:sp>
        <p:nvSpPr>
          <p:cNvPr id="14" name="Freeform: Shape 14">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A picture containing animal&#10;&#10;Description generated with very high confidence">
            <a:extLst>
              <a:ext uri="{FF2B5EF4-FFF2-40B4-BE49-F238E27FC236}">
                <a16:creationId xmlns:a16="http://schemas.microsoft.com/office/drawing/2014/main" id="{02535710-C282-4513-B08F-DBCC6094879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115" r="14003" b="1"/>
          <a:stretch/>
        </p:blipFill>
        <p:spPr>
          <a:xfrm flipH="1">
            <a:off x="9992268" y="-474443"/>
            <a:ext cx="98579" cy="3419455"/>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6" name="Freeform: Shape 16">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le of fruit&#10;&#10;Description generated with very high confidence">
            <a:extLst>
              <a:ext uri="{FF2B5EF4-FFF2-40B4-BE49-F238E27FC236}">
                <a16:creationId xmlns:a16="http://schemas.microsoft.com/office/drawing/2014/main" id="{E6478796-0EB1-4F51-B31B-51B27415D755}"/>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7502" b="-9"/>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6" name="TextBox 5">
            <a:extLst>
              <a:ext uri="{FF2B5EF4-FFF2-40B4-BE49-F238E27FC236}">
                <a16:creationId xmlns:a16="http://schemas.microsoft.com/office/drawing/2014/main" id="{557EA86E-8DBE-431E-B3B8-E267B0695643}"/>
              </a:ext>
            </a:extLst>
          </p:cNvPr>
          <p:cNvSpPr txBox="1"/>
          <p:nvPr/>
        </p:nvSpPr>
        <p:spPr>
          <a:xfrm>
            <a:off x="9872085" y="7028851"/>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10" name="TextBox 9">
            <a:extLst>
              <a:ext uri="{FF2B5EF4-FFF2-40B4-BE49-F238E27FC236}">
                <a16:creationId xmlns:a16="http://schemas.microsoft.com/office/drawing/2014/main" id="{1AAF21BF-549A-4A90-8216-9613100A7142}"/>
              </a:ext>
            </a:extLst>
          </p:cNvPr>
          <p:cNvSpPr txBox="1"/>
          <p:nvPr/>
        </p:nvSpPr>
        <p:spPr>
          <a:xfrm>
            <a:off x="7667313" y="7302021"/>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5" name="Picture 6" descr="A group of fish&#10;&#10;Description generated with very high confidence">
            <a:extLst>
              <a:ext uri="{FF2B5EF4-FFF2-40B4-BE49-F238E27FC236}">
                <a16:creationId xmlns:a16="http://schemas.microsoft.com/office/drawing/2014/main" id="{8178A615-FD06-42DB-A0CA-9C656AAAF1D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146213" y="32385"/>
            <a:ext cx="3893386" cy="2868210"/>
          </a:xfrm>
          <a:prstGeom prst="rect">
            <a:avLst/>
          </a:prstGeom>
        </p:spPr>
      </p:pic>
      <p:sp>
        <p:nvSpPr>
          <p:cNvPr id="9" name="TextBox 8">
            <a:extLst>
              <a:ext uri="{FF2B5EF4-FFF2-40B4-BE49-F238E27FC236}">
                <a16:creationId xmlns:a16="http://schemas.microsoft.com/office/drawing/2014/main" id="{C4EA41E9-66F8-4E89-8B34-13F497C521ED}"/>
              </a:ext>
            </a:extLst>
          </p:cNvPr>
          <p:cNvSpPr txBox="1"/>
          <p:nvPr/>
        </p:nvSpPr>
        <p:spPr>
          <a:xfrm>
            <a:off x="4710024" y="7227856"/>
            <a:ext cx="3591463" cy="159349"/>
          </a:xfrm>
          <a:prstGeom prst="rect">
            <a:avLst/>
          </a:prstGeom>
        </p:spPr>
        <p:txBody>
          <a:bodyPr>
            <a:normAutofit fontScale="25000" lnSpcReduction="20000"/>
          </a:bodyPr>
          <a:lstStyle/>
          <a:p>
            <a:r>
              <a:rPr lang="en-US">
                <a:hlinkClick r:id="rId9"/>
              </a:rPr>
              <a:t>This Photo</a:t>
            </a:r>
            <a:r>
              <a:rPr lang="en-US"/>
              <a:t> by Unknown author is licensed under </a:t>
            </a:r>
            <a:r>
              <a:rPr lang="en-US">
                <a:hlinkClick r:id="rId6"/>
              </a:rPr>
              <a:t>CC BY-NC</a:t>
            </a:r>
            <a:r>
              <a:rPr lang="en-US"/>
              <a:t>.</a:t>
            </a:r>
          </a:p>
        </p:txBody>
      </p:sp>
      <p:pic>
        <p:nvPicPr>
          <p:cNvPr id="7" name="Picture 10" descr="A close up of a green plant&#10;&#10;Description generated with very high confidence">
            <a:extLst>
              <a:ext uri="{FF2B5EF4-FFF2-40B4-BE49-F238E27FC236}">
                <a16:creationId xmlns:a16="http://schemas.microsoft.com/office/drawing/2014/main" id="{04C73A53-3D1F-4F32-84BE-7AD0462BED26}"/>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416060" y="-6967"/>
            <a:ext cx="2355011" cy="2673745"/>
          </a:xfrm>
          <a:prstGeom prst="rect">
            <a:avLst/>
          </a:prstGeom>
        </p:spPr>
      </p:pic>
      <p:sp>
        <p:nvSpPr>
          <p:cNvPr id="12" name="TextBox 11">
            <a:extLst>
              <a:ext uri="{FF2B5EF4-FFF2-40B4-BE49-F238E27FC236}">
                <a16:creationId xmlns:a16="http://schemas.microsoft.com/office/drawing/2014/main" id="{72552EC7-6A1A-494D-85D5-5DA30FDC26F0}"/>
              </a:ext>
            </a:extLst>
          </p:cNvPr>
          <p:cNvSpPr txBox="1"/>
          <p:nvPr/>
        </p:nvSpPr>
        <p:spPr>
          <a:xfrm rot="-60000">
            <a:off x="6607833" y="7081089"/>
            <a:ext cx="1823049" cy="144973"/>
          </a:xfrm>
          <a:prstGeom prst="rect">
            <a:avLst/>
          </a:prstGeom>
        </p:spPr>
        <p:txBody>
          <a:bodyPr>
            <a:normAutofit fontScale="25000" lnSpcReduction="20000"/>
          </a:bodyPr>
          <a:lstStyle/>
          <a:p>
            <a:r>
              <a:rPr lang="en-US">
                <a:hlinkClick r:id="rId11"/>
              </a:rPr>
              <a:t>This Photo</a:t>
            </a:r>
            <a:r>
              <a:rPr lang="en-US"/>
              <a:t> by Unknown author is licensed under </a:t>
            </a:r>
            <a:r>
              <a:rPr lang="en-US">
                <a:hlinkClick r:id="rId7"/>
              </a:rPr>
              <a:t>CC BY-SA</a:t>
            </a:r>
            <a:r>
              <a:rPr lang="en-US"/>
              <a:t>.</a:t>
            </a:r>
          </a:p>
        </p:txBody>
      </p:sp>
    </p:spTree>
    <p:extLst>
      <p:ext uri="{BB962C8B-B14F-4D97-AF65-F5344CB8AC3E}">
        <p14:creationId xmlns:p14="http://schemas.microsoft.com/office/powerpoint/2010/main" val="964816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B171DE-4F31-406D-B524-FA2D80DABB37}"/>
              </a:ext>
            </a:extLst>
          </p:cNvPr>
          <p:cNvSpPr>
            <a:spLocks noGrp="1"/>
          </p:cNvSpPr>
          <p:nvPr>
            <p:ph type="title"/>
          </p:nvPr>
        </p:nvSpPr>
        <p:spPr>
          <a:xfrm>
            <a:off x="5297762" y="1053711"/>
            <a:ext cx="5638994" cy="1424446"/>
          </a:xfrm>
        </p:spPr>
        <p:txBody>
          <a:bodyPr>
            <a:normAutofit/>
          </a:bodyPr>
          <a:lstStyle/>
          <a:p>
            <a:r>
              <a:rPr lang="en-US">
                <a:solidFill>
                  <a:srgbClr val="FFFFFF"/>
                </a:solidFill>
                <a:cs typeface="Calibri Light"/>
              </a:rPr>
              <a:t>Culture</a:t>
            </a:r>
            <a:endParaRPr lang="en-US">
              <a:solidFill>
                <a:srgbClr val="FFFFFF"/>
              </a:solidFill>
            </a:endParaRPr>
          </a:p>
        </p:txBody>
      </p:sp>
      <p:pic>
        <p:nvPicPr>
          <p:cNvPr id="9" name="Picture 9" descr="A person holding a gun&#10;&#10;Description generated with high confidence">
            <a:extLst>
              <a:ext uri="{FF2B5EF4-FFF2-40B4-BE49-F238E27FC236}">
                <a16:creationId xmlns:a16="http://schemas.microsoft.com/office/drawing/2014/main" id="{6A9AEA80-858E-4176-844A-428CFEB0594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0642" y="478232"/>
            <a:ext cx="2825217" cy="2789902"/>
          </a:xfrm>
          <a:prstGeom prst="rect">
            <a:avLst/>
          </a:prstGeom>
        </p:spPr>
      </p:pic>
      <p:cxnSp>
        <p:nvCxnSpPr>
          <p:cNvPr id="22" name="Straight Connector 2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 name="Picture 4" descr="A close up of a logo&#10;&#10;Description generated with high confidence">
            <a:extLst>
              <a:ext uri="{FF2B5EF4-FFF2-40B4-BE49-F238E27FC236}">
                <a16:creationId xmlns:a16="http://schemas.microsoft.com/office/drawing/2014/main" id="{975373ED-DD10-4437-A3D0-9A98E0CA1B5E}"/>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363" r="3292" b="3"/>
          <a:stretch/>
        </p:blipFill>
        <p:spPr>
          <a:xfrm>
            <a:off x="980954" y="3589867"/>
            <a:ext cx="2664593" cy="2788920"/>
          </a:xfrm>
          <a:prstGeom prst="rect">
            <a:avLst/>
          </a:prstGeom>
        </p:spPr>
      </p:pic>
      <p:sp>
        <p:nvSpPr>
          <p:cNvPr id="3" name="Content Placeholder 2">
            <a:extLst>
              <a:ext uri="{FF2B5EF4-FFF2-40B4-BE49-F238E27FC236}">
                <a16:creationId xmlns:a16="http://schemas.microsoft.com/office/drawing/2014/main" id="{EE907CF9-DB76-4723-B431-1F25690B521F}"/>
              </a:ext>
            </a:extLst>
          </p:cNvPr>
          <p:cNvSpPr>
            <a:spLocks noGrp="1"/>
          </p:cNvSpPr>
          <p:nvPr>
            <p:ph idx="1"/>
          </p:nvPr>
        </p:nvSpPr>
        <p:spPr>
          <a:xfrm>
            <a:off x="5297762" y="2799889"/>
            <a:ext cx="5747187" cy="2987543"/>
          </a:xfrm>
        </p:spPr>
        <p:txBody>
          <a:bodyPr vert="horz" lIns="91440" tIns="45720" rIns="91440" bIns="45720" rtlCol="0" anchor="t">
            <a:normAutofit/>
          </a:bodyPr>
          <a:lstStyle/>
          <a:p>
            <a:r>
              <a:rPr lang="en-US" sz="2400" dirty="0">
                <a:solidFill>
                  <a:srgbClr val="FFFFFF"/>
                </a:solidFill>
                <a:latin typeface="Raavi"/>
                <a:cs typeface="Calibri"/>
              </a:rPr>
              <a:t>They made baskets so tight that you could put liquids in them!</a:t>
            </a:r>
          </a:p>
          <a:p>
            <a:r>
              <a:rPr lang="en-US" sz="2400" dirty="0">
                <a:solidFill>
                  <a:srgbClr val="FFFFFF"/>
                </a:solidFill>
                <a:latin typeface="Raavi"/>
                <a:cs typeface="Calibri"/>
              </a:rPr>
              <a:t>The Gabrielino tribe had the biggest ceremony they could make to celebrate </a:t>
            </a:r>
            <a:r>
              <a:rPr lang="en-US" sz="2400">
                <a:solidFill>
                  <a:srgbClr val="FFFFFF"/>
                </a:solidFill>
                <a:latin typeface="Raavi"/>
                <a:cs typeface="Calibri"/>
              </a:rPr>
              <a:t>the people who died that year.</a:t>
            </a:r>
            <a:endParaRPr lang="en-US" sz="2400" dirty="0">
              <a:solidFill>
                <a:srgbClr val="FFFFFF"/>
              </a:solidFill>
              <a:latin typeface="Raavi"/>
              <a:cs typeface="Calibri"/>
            </a:endParaRPr>
          </a:p>
          <a:p>
            <a:r>
              <a:rPr lang="en-US" sz="2400" dirty="0">
                <a:solidFill>
                  <a:srgbClr val="FFFFFF"/>
                </a:solidFill>
                <a:latin typeface="Raavi"/>
                <a:cs typeface="Calibri"/>
              </a:rPr>
              <a:t>They feasted for 7 days at the ceremony.</a:t>
            </a:r>
          </a:p>
        </p:txBody>
      </p:sp>
    </p:spTree>
    <p:extLst>
      <p:ext uri="{BB962C8B-B14F-4D97-AF65-F5344CB8AC3E}">
        <p14:creationId xmlns:p14="http://schemas.microsoft.com/office/powerpoint/2010/main" val="10860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C2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Freeform: Shape 2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Two people posing for a picture&#10;&#10;Description generated with high confidence">
            <a:extLst>
              <a:ext uri="{FF2B5EF4-FFF2-40B4-BE49-F238E27FC236}">
                <a16:creationId xmlns:a16="http://schemas.microsoft.com/office/drawing/2014/main" id="{2C0FBE60-F13C-4F82-840B-446D66F12F9F}"/>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b="22816"/>
          <a:stretch/>
        </p:blipFill>
        <p:spPr>
          <a:xfrm>
            <a:off x="3473692" y="630453"/>
            <a:ext cx="5174429" cy="5497051"/>
          </a:xfrm>
          <a:prstGeom prst="rect">
            <a:avLst/>
          </a:prstGeom>
        </p:spPr>
      </p:pic>
    </p:spTree>
    <p:extLst>
      <p:ext uri="{BB962C8B-B14F-4D97-AF65-F5344CB8AC3E}">
        <p14:creationId xmlns:p14="http://schemas.microsoft.com/office/powerpoint/2010/main" val="2111864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Gabrielino Native Americans   By Rebecca Rios</vt:lpstr>
      <vt:lpstr>Geographical Location </vt:lpstr>
      <vt:lpstr>Shelter</vt:lpstr>
      <vt:lpstr>Food</vt:lpstr>
      <vt:lpstr>Culture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724</cp:revision>
  <dcterms:created xsi:type="dcterms:W3CDTF">2019-12-03T17:42:59Z</dcterms:created>
  <dcterms:modified xsi:type="dcterms:W3CDTF">2019-12-12T19:13:58Z</dcterms:modified>
</cp:coreProperties>
</file>