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sldIdLst>
    <p:sldId id="256" r:id="rId2"/>
    <p:sldId id="257" r:id="rId3"/>
    <p:sldId id="259" r:id="rId4"/>
    <p:sldId id="262" r:id="rId5"/>
    <p:sldId id="264" r:id="rId6"/>
    <p:sldId id="258" r:id="rId7"/>
    <p:sldId id="26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64" y="-5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540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348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09206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3275515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9135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044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3712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5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470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0862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686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367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727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2003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886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7213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177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2/15/2018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9787529"/>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BDBEC85-AAB3-4E30-91E2-955AA9004FA0}"/>
              </a:ext>
            </a:extLst>
          </p:cNvPr>
          <p:cNvSpPr>
            <a:spLocks noGrp="1"/>
          </p:cNvSpPr>
          <p:nvPr>
            <p:ph type="ctrTitle"/>
          </p:nvPr>
        </p:nvSpPr>
        <p:spPr>
          <a:xfrm>
            <a:off x="-212725" y="-231775"/>
            <a:ext cx="12387165" cy="6299200"/>
          </a:xfrm>
        </p:spPr>
        <p:txBody>
          <a:bodyPr/>
          <a:lstStyle/>
          <a:p>
            <a:pPr algn="ctr"/>
            <a:r>
              <a:rPr lang="en-US"/>
              <a:t>California Native American Mojave Tribe</a:t>
            </a:r>
            <a:r>
              <a:rPr lang="en-US">
                <a:solidFill>
                  <a:schemeClr val="tx1"/>
                </a:solidFill>
                <a:latin typeface="+mj-ea"/>
                <a:cs typeface="+mj-ea"/>
              </a:rPr>
              <a:t/>
            </a:r>
            <a:br>
              <a:rPr lang="en-US">
                <a:solidFill>
                  <a:schemeClr val="tx1"/>
                </a:solidFill>
                <a:latin typeface="+mj-ea"/>
                <a:cs typeface="+mj-ea"/>
              </a:rPr>
            </a:br>
            <a:r>
              <a:rPr lang="en-US" sz="4400"/>
              <a:t>By Collin Luu and </a:t>
            </a:r>
            <a:r>
              <a:rPr lang="en-US" sz="4400" err="1"/>
              <a:t>Dariel</a:t>
            </a:r>
            <a:r>
              <a:rPr lang="en-US" sz="4400"/>
              <a:t> Garcia</a:t>
            </a:r>
            <a:endParaRPr lang="en-US"/>
          </a:p>
        </p:txBody>
      </p:sp>
      <p:sp>
        <p:nvSpPr>
          <p:cNvPr id="3" name="Subtitle 2"/>
          <p:cNvSpPr>
            <a:spLocks noGrp="1"/>
          </p:cNvSpPr>
          <p:nvPr>
            <p:ph type="subTitle" idx="1"/>
          </p:nvPr>
        </p:nvSpPr>
        <p:spPr>
          <a:xfrm>
            <a:off x="-209550" y="-2400300"/>
            <a:ext cx="8676222" cy="1905000"/>
          </a:xfrm>
        </p:spPr>
        <p:txBody>
          <a:bodyPr vert="horz" lIns="91440" tIns="45720" rIns="91440" bIns="45720" rtlCol="0" anchor="t">
            <a:normAutofit/>
          </a:bodyPr>
          <a:lstStyle/>
          <a:p>
            <a:r>
              <a:rPr lang="en-US"/>
              <a:t>By Collin and Dariel</a:t>
            </a:r>
          </a:p>
        </p:txBody>
      </p:sp>
      <p:pic>
        <p:nvPicPr>
          <p:cNvPr id="2" name="Picture 3" descr="&lt;strong&gt;Art&lt;/strong&gt; of the American Southwest - Wikipedia">
            <a:extLst>
              <a:ext uri="{FF2B5EF4-FFF2-40B4-BE49-F238E27FC236}">
                <a16:creationId xmlns:a16="http://schemas.microsoft.com/office/drawing/2014/main" xmlns="" id="{F37E9EFB-5782-4657-AD3F-CE298FBC69FA}"/>
              </a:ext>
            </a:extLst>
          </p:cNvPr>
          <p:cNvPicPr>
            <a:picLocks noChangeAspect="1"/>
          </p:cNvPicPr>
          <p:nvPr/>
        </p:nvPicPr>
        <p:blipFill>
          <a:blip r:embed="rId2"/>
          <a:stretch>
            <a:fillRect/>
          </a:stretch>
        </p:blipFill>
        <p:spPr>
          <a:xfrm>
            <a:off x="266700" y="609600"/>
            <a:ext cx="3278188" cy="2623169"/>
          </a:xfrm>
          <a:prstGeom prst="rect">
            <a:avLst/>
          </a:prstGeom>
        </p:spPr>
      </p:pic>
      <p:pic>
        <p:nvPicPr>
          <p:cNvPr id="8" name="Picture 8" descr="&lt;strong&gt;Mohave&lt;/strong&gt; people - Wikipedia">
            <a:extLst>
              <a:ext uri="{FF2B5EF4-FFF2-40B4-BE49-F238E27FC236}">
                <a16:creationId xmlns:a16="http://schemas.microsoft.com/office/drawing/2014/main" xmlns="" id="{0146CBE5-8D60-4F3E-8F58-3C83162AD874}"/>
              </a:ext>
            </a:extLst>
          </p:cNvPr>
          <p:cNvPicPr>
            <a:picLocks noChangeAspect="1"/>
          </p:cNvPicPr>
          <p:nvPr/>
        </p:nvPicPr>
        <p:blipFill>
          <a:blip r:embed="rId3"/>
          <a:stretch>
            <a:fillRect/>
          </a:stretch>
        </p:blipFill>
        <p:spPr>
          <a:xfrm>
            <a:off x="4122909" y="-142875"/>
            <a:ext cx="2679700" cy="3258521"/>
          </a:xfrm>
          <a:prstGeom prst="rect">
            <a:avLst/>
          </a:prstGeom>
        </p:spPr>
      </p:pic>
      <p:pic>
        <p:nvPicPr>
          <p:cNvPr id="10" name="Picture 10" descr="&lt;strong&gt;Mohave&lt;/strong&gt; War - Wikipedia">
            <a:extLst>
              <a:ext uri="{FF2B5EF4-FFF2-40B4-BE49-F238E27FC236}">
                <a16:creationId xmlns:a16="http://schemas.microsoft.com/office/drawing/2014/main" xmlns="" id="{EF011E28-8BFF-4E0B-A4BC-4C3E26AB6DEA}"/>
              </a:ext>
            </a:extLst>
          </p:cNvPr>
          <p:cNvPicPr>
            <a:picLocks noChangeAspect="1"/>
          </p:cNvPicPr>
          <p:nvPr/>
        </p:nvPicPr>
        <p:blipFill>
          <a:blip r:embed="rId4"/>
          <a:stretch>
            <a:fillRect/>
          </a:stretch>
        </p:blipFill>
        <p:spPr>
          <a:xfrm>
            <a:off x="7080313" y="57150"/>
            <a:ext cx="2743200" cy="33558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7" name="Picture 4" descr="Original file ‎ (1,713 × 1,494 pixels, file size: 381 KB, MIME type: image/jpeg )">
            <a:extLst>
              <a:ext uri="{FF2B5EF4-FFF2-40B4-BE49-F238E27FC236}">
                <a16:creationId xmlns:a16="http://schemas.microsoft.com/office/drawing/2014/main" xmlns="" id="{2A24A988-507A-46E5-AAF0-4012A5F6E6C7}"/>
              </a:ext>
            </a:extLst>
          </p:cNvPr>
          <p:cNvPicPr>
            <a:picLocks noChangeAspect="1"/>
          </p:cNvPicPr>
          <p:nvPr/>
        </p:nvPicPr>
        <p:blipFill rotWithShape="1">
          <a:blip r:embed="rId2"/>
          <a:srcRect r="3907" b="-2"/>
          <a:stretch/>
        </p:blipFill>
        <p:spPr>
          <a:xfrm>
            <a:off x="4678879" y="28575"/>
            <a:ext cx="7552944" cy="6857990"/>
          </a:xfrm>
          <a:prstGeom prst="rect">
            <a:avLst/>
          </a:prstGeom>
          <a:effectLst/>
        </p:spPr>
      </p:pic>
      <p:sp>
        <p:nvSpPr>
          <p:cNvPr id="2" name="Title 1">
            <a:extLst>
              <a:ext uri="{FF2B5EF4-FFF2-40B4-BE49-F238E27FC236}">
                <a16:creationId xmlns:a16="http://schemas.microsoft.com/office/drawing/2014/main" xmlns="" id="{CE210317-1B48-4A32-892E-AEC630357321}"/>
              </a:ext>
            </a:extLst>
          </p:cNvPr>
          <p:cNvSpPr>
            <a:spLocks noGrp="1"/>
          </p:cNvSpPr>
          <p:nvPr>
            <p:ph type="title"/>
          </p:nvPr>
        </p:nvSpPr>
        <p:spPr>
          <a:xfrm>
            <a:off x="648929" y="629266"/>
            <a:ext cx="3651467" cy="1676603"/>
          </a:xfrm>
        </p:spPr>
        <p:txBody>
          <a:bodyPr>
            <a:normAutofit fontScale="90000"/>
          </a:bodyPr>
          <a:lstStyle/>
          <a:p>
            <a:pPr algn="ctr"/>
            <a:r>
              <a:rPr lang="en-US"/>
              <a:t>Mojave Tribe location</a:t>
            </a:r>
            <a:r>
              <a:rPr lang="en-US">
                <a:solidFill>
                  <a:schemeClr val="tx1"/>
                </a:solidFill>
              </a:rPr>
              <a:t/>
            </a:r>
            <a:br>
              <a:rPr lang="en-US">
                <a:solidFill>
                  <a:schemeClr val="tx1"/>
                </a:solidFill>
              </a:rPr>
            </a:br>
            <a:endParaRPr lang="en-US"/>
          </a:p>
        </p:txBody>
      </p:sp>
      <p:sp>
        <p:nvSpPr>
          <p:cNvPr id="9" name="Content Placeholder 8"/>
          <p:cNvSpPr>
            <a:spLocks noGrp="1"/>
          </p:cNvSpPr>
          <p:nvPr>
            <p:ph idx="1"/>
          </p:nvPr>
        </p:nvSpPr>
        <p:spPr>
          <a:xfrm>
            <a:off x="648931" y="2438400"/>
            <a:ext cx="3651466" cy="3785419"/>
          </a:xfrm>
        </p:spPr>
        <p:txBody>
          <a:bodyPr vert="horz" lIns="91440" tIns="45720" rIns="91440" bIns="45720" rtlCol="0" anchor="t">
            <a:normAutofit/>
          </a:bodyPr>
          <a:lstStyle/>
          <a:p>
            <a:pPr marL="0" indent="0">
              <a:buNone/>
            </a:pPr>
            <a:r>
              <a:rPr lang="en-US" sz="1800"/>
              <a:t>  The Mojave tribe lived in the desert southeast of California. They lived along the Colorado river. It was a really harsh life for the Mojave Tribe. Their weather was hot and dry in the desert. One of these tribe lived next to the Colorado river. They had an easier life because they had fresh water.</a:t>
            </a:r>
            <a:endParaRPr lang="en-US"/>
          </a:p>
        </p:txBody>
      </p:sp>
    </p:spTree>
    <p:extLst>
      <p:ext uri="{BB962C8B-B14F-4D97-AF65-F5344CB8AC3E}">
        <p14:creationId xmlns:p14="http://schemas.microsoft.com/office/powerpoint/2010/main" val="264386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pic>
        <p:nvPicPr>
          <p:cNvPr id="3" name="Picture 3" descr="File:&lt;strong&gt;Pumpkins&lt;/strong&gt;.jpg - Wikipedia">
            <a:extLst>
              <a:ext uri="{FF2B5EF4-FFF2-40B4-BE49-F238E27FC236}">
                <a16:creationId xmlns:a16="http://schemas.microsoft.com/office/drawing/2014/main" xmlns="" id="{67590FEC-B88E-4F77-81DA-BEDF6F790E13}"/>
              </a:ext>
            </a:extLst>
          </p:cNvPr>
          <p:cNvPicPr>
            <a:picLocks noChangeAspect="1"/>
          </p:cNvPicPr>
          <p:nvPr/>
        </p:nvPicPr>
        <p:blipFill rotWithShape="1">
          <a:blip r:embed="rId3"/>
          <a:srcRect t="3850"/>
          <a:stretch/>
        </p:blipFill>
        <p:spPr>
          <a:xfrm>
            <a:off x="-1" y="-1"/>
            <a:ext cx="6094409" cy="4233667"/>
          </a:xfrm>
          <a:prstGeom prst="rect">
            <a:avLst/>
          </a:prstGeom>
        </p:spPr>
      </p:pic>
      <p:pic>
        <p:nvPicPr>
          <p:cNvPr id="7" name="Picture 4" descr="Más artículos sobre genética - Blogthinkbig.com">
            <a:extLst>
              <a:ext uri="{FF2B5EF4-FFF2-40B4-BE49-F238E27FC236}">
                <a16:creationId xmlns:a16="http://schemas.microsoft.com/office/drawing/2014/main" xmlns="" id="{9B4D01AF-D6E3-470F-8F59-66AB6698B4E3}"/>
              </a:ext>
            </a:extLst>
          </p:cNvPr>
          <p:cNvPicPr>
            <a:picLocks noChangeAspect="1"/>
          </p:cNvPicPr>
          <p:nvPr/>
        </p:nvPicPr>
        <p:blipFill rotWithShape="1">
          <a:blip r:embed="rId4"/>
          <a:srcRect l="35001" r="24105"/>
          <a:stretch/>
        </p:blipFill>
        <p:spPr>
          <a:xfrm>
            <a:off x="3222" y="4233671"/>
            <a:ext cx="3043981" cy="2623867"/>
          </a:xfrm>
          <a:prstGeom prst="rect">
            <a:avLst/>
          </a:prstGeom>
        </p:spPr>
      </p:pic>
      <p:pic>
        <p:nvPicPr>
          <p:cNvPr id="4" name="Picture 4" descr="Jumping &lt;strong&gt;salmon&lt;/strong&gt; at Murray's Cauld,... © Walter Baxter :: Geograph Britain and Ireland">
            <a:extLst>
              <a:ext uri="{FF2B5EF4-FFF2-40B4-BE49-F238E27FC236}">
                <a16:creationId xmlns:a16="http://schemas.microsoft.com/office/drawing/2014/main" xmlns="" id="{4A0A3C06-91BF-4544-AC44-E8B9D3964C3C}"/>
              </a:ext>
            </a:extLst>
          </p:cNvPr>
          <p:cNvPicPr>
            <a:picLocks noChangeAspect="1"/>
          </p:cNvPicPr>
          <p:nvPr/>
        </p:nvPicPr>
        <p:blipFill rotWithShape="1">
          <a:blip r:embed="rId5"/>
          <a:srcRect l="16545" r="7470" b="2"/>
          <a:stretch/>
        </p:blipFill>
        <p:spPr>
          <a:xfrm>
            <a:off x="3050428" y="4234133"/>
            <a:ext cx="3043981" cy="2623867"/>
          </a:xfrm>
          <a:prstGeom prst="rect">
            <a:avLst/>
          </a:prstGeom>
        </p:spPr>
      </p:pic>
      <p:cxnSp>
        <p:nvCxnSpPr>
          <p:cNvPr id="14" name="Straight Connector 13">
            <a:extLst>
              <a:ext uri="{FF2B5EF4-FFF2-40B4-BE49-F238E27FC236}">
                <a16:creationId xmlns:a16="http://schemas.microsoft.com/office/drawing/2014/main" xmlns="" id="{CD4EB08D-119C-45EA-9584-69C764B49F78}"/>
              </a:ext>
            </a:extLst>
          </p:cNvPr>
          <p:cNvCxnSpPr>
            <a:cxnSpLocks noGrp="1" noRot="1" noChangeAspect="1" noMove="1" noResize="1" noEditPoints="1" noAdjustHandles="1" noChangeArrowheads="1" noChangeShapeType="1"/>
            <a:stCxn id="18" idx="2"/>
          </p:cNvCxnSpPr>
          <p:nvPr>
            <p:extLst>
              <p:ext uri="{386F3935-93C4-4BCD-93E2-E3B085C9AB24}">
                <p16:designElem xmlns:p16="http://schemas.microsoft.com/office/powerpoint/2015/main" xmlns="" val="1"/>
              </p:ext>
            </p:extLst>
          </p:nvPr>
        </p:nvCxnSpPr>
        <p:spPr>
          <a:xfrm flipH="1">
            <a:off x="3047203" y="4233666"/>
            <a:ext cx="1" cy="26243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0D8A9B7F-C028-4640-B9F1-706023FA3B2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4233666"/>
            <a:ext cx="609440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C8E8C1D1-47E2-4E5D-B6F6-45698AA487CD}"/>
              </a:ext>
            </a:extLst>
          </p:cNvPr>
          <p:cNvSpPr>
            <a:spLocks noGrp="1"/>
          </p:cNvSpPr>
          <p:nvPr>
            <p:ph type="title"/>
          </p:nvPr>
        </p:nvSpPr>
        <p:spPr>
          <a:xfrm>
            <a:off x="6745638" y="452718"/>
            <a:ext cx="3305195" cy="1400530"/>
          </a:xfrm>
        </p:spPr>
        <p:txBody>
          <a:bodyPr>
            <a:normAutofit/>
          </a:bodyPr>
          <a:lstStyle/>
          <a:p>
            <a:r>
              <a:rPr lang="en-US"/>
              <a:t>Food</a:t>
            </a:r>
          </a:p>
        </p:txBody>
      </p:sp>
      <p:sp>
        <p:nvSpPr>
          <p:cNvPr id="9" name="Content Placeholder 8"/>
          <p:cNvSpPr>
            <a:spLocks noGrp="1"/>
          </p:cNvSpPr>
          <p:nvPr>
            <p:ph idx="1"/>
          </p:nvPr>
        </p:nvSpPr>
        <p:spPr>
          <a:xfrm>
            <a:off x="6437313" y="2052638"/>
            <a:ext cx="4290772" cy="4195762"/>
          </a:xfrm>
        </p:spPr>
        <p:txBody>
          <a:bodyPr vert="horz" lIns="91440" tIns="45720" rIns="91440" bIns="45720" rtlCol="0" anchor="t">
            <a:normAutofit/>
          </a:bodyPr>
          <a:lstStyle/>
          <a:p>
            <a:pPr marL="0" indent="0">
              <a:buNone/>
            </a:pPr>
            <a:r>
              <a:rPr lang="en-US"/>
              <a:t>The Mojave ate many different types of food like skunks, beavers, pumpkins, salmon, seeds, acorns, and melons. They cook fish then put them on sticks.</a:t>
            </a:r>
            <a:endParaRPr lang="en-US" err="1"/>
          </a:p>
        </p:txBody>
      </p:sp>
    </p:spTree>
    <p:extLst>
      <p:ext uri="{BB962C8B-B14F-4D97-AF65-F5344CB8AC3E}">
        <p14:creationId xmlns:p14="http://schemas.microsoft.com/office/powerpoint/2010/main" val="336332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File:Beaver Yearling Grooming Alhambra Creek 2008.jpg - Wikipedia">
            <a:extLst>
              <a:ext uri="{FF2B5EF4-FFF2-40B4-BE49-F238E27FC236}">
                <a16:creationId xmlns:a16="http://schemas.microsoft.com/office/drawing/2014/main" xmlns="" id="{BD1C77FF-B6FC-4432-98E0-878CD2343C61}"/>
              </a:ext>
            </a:extLst>
          </p:cNvPr>
          <p:cNvPicPr>
            <a:picLocks noGrp="1" noChangeAspect="1"/>
          </p:cNvPicPr>
          <p:nvPr>
            <p:ph idx="1"/>
          </p:nvPr>
        </p:nvPicPr>
        <p:blipFill rotWithShape="1">
          <a:blip r:embed="rId2"/>
          <a:stretch/>
        </p:blipFill>
        <p:spPr>
          <a:xfrm>
            <a:off x="0" y="-43132"/>
            <a:ext cx="12352843" cy="6912852"/>
          </a:xfrm>
          <a:prstGeom prst="rect">
            <a:avLst/>
          </a:prstGeom>
        </p:spPr>
      </p:pic>
    </p:spTree>
    <p:extLst>
      <p:ext uri="{BB962C8B-B14F-4D97-AF65-F5344CB8AC3E}">
        <p14:creationId xmlns:p14="http://schemas.microsoft.com/office/powerpoint/2010/main" val="144906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pic>
        <p:nvPicPr>
          <p:cNvPr id="7" name="Picture 7" descr="Two &lt;strong&gt;Acorns&lt;/strong&gt; Free Stock Photo - Public Domain Pictures">
            <a:extLst>
              <a:ext uri="{FF2B5EF4-FFF2-40B4-BE49-F238E27FC236}">
                <a16:creationId xmlns:a16="http://schemas.microsoft.com/office/drawing/2014/main" xmlns="" id="{894D2E5A-98C1-4F1E-9043-150F5BFA4C97}"/>
              </a:ext>
            </a:extLst>
          </p:cNvPr>
          <p:cNvPicPr>
            <a:picLocks noChangeAspect="1"/>
          </p:cNvPicPr>
          <p:nvPr/>
        </p:nvPicPr>
        <p:blipFill rotWithShape="1">
          <a:blip r:embed="rId3"/>
          <a:srcRect l="16576" r="1151" b="1"/>
          <a:stretch/>
        </p:blipFill>
        <p:spPr>
          <a:xfrm>
            <a:off x="4613275" y="3482975"/>
            <a:ext cx="3409950" cy="3172281"/>
          </a:xfrm>
          <a:prstGeom prst="rect">
            <a:avLst/>
          </a:prstGeom>
          <a:effectLst>
            <a:outerShdw blurRad="50800" dist="38100" dir="5400000" algn="t" rotWithShape="0">
              <a:prstClr val="black">
                <a:alpha val="43000"/>
              </a:prstClr>
            </a:outerShdw>
          </a:effectLst>
        </p:spPr>
      </p:pic>
      <p:pic>
        <p:nvPicPr>
          <p:cNvPr id="20" name="Picture 10" descr="File:Zorrillo.jpg - Wikimedia Commons">
            <a:extLst>
              <a:ext uri="{FF2B5EF4-FFF2-40B4-BE49-F238E27FC236}">
                <a16:creationId xmlns:a16="http://schemas.microsoft.com/office/drawing/2014/main" xmlns="" id="{313C71E8-4FB8-45FC-87B7-B1B61D1CD0BB}"/>
              </a:ext>
            </a:extLst>
          </p:cNvPr>
          <p:cNvPicPr>
            <a:picLocks noChangeAspect="1"/>
          </p:cNvPicPr>
          <p:nvPr/>
        </p:nvPicPr>
        <p:blipFill rotWithShape="1">
          <a:blip r:embed="rId4"/>
          <a:srcRect l="4614" r="13113" b="1"/>
          <a:stretch/>
        </p:blipFill>
        <p:spPr>
          <a:xfrm>
            <a:off x="4613275" y="5480"/>
            <a:ext cx="3409950" cy="3369545"/>
          </a:xfrm>
          <a:prstGeom prst="rect">
            <a:avLst/>
          </a:prstGeom>
          <a:effectLst>
            <a:outerShdw blurRad="50800" dist="38100" dir="5400000" algn="t" rotWithShape="0">
              <a:prstClr val="black">
                <a:alpha val="43000"/>
              </a:prstClr>
            </a:outerShdw>
          </a:effectLst>
        </p:spPr>
      </p:pic>
      <p:pic>
        <p:nvPicPr>
          <p:cNvPr id="6" name="Picture 6" descr="Jumping &lt;strong&gt;salmon&lt;/strong&gt; at Murray's Cauld,... © Walter Baxter :: Geograph Britain and Ireland">
            <a:extLst>
              <a:ext uri="{FF2B5EF4-FFF2-40B4-BE49-F238E27FC236}">
                <a16:creationId xmlns:a16="http://schemas.microsoft.com/office/drawing/2014/main" xmlns="" id="{B8D09507-0575-4D4A-B81C-F693388AD258}"/>
              </a:ext>
            </a:extLst>
          </p:cNvPr>
          <p:cNvPicPr>
            <a:picLocks noChangeAspect="1"/>
          </p:cNvPicPr>
          <p:nvPr/>
        </p:nvPicPr>
        <p:blipFill rotWithShape="1">
          <a:blip r:embed="rId5"/>
          <a:srcRect l="14177" r="5094" b="-4"/>
          <a:stretch/>
        </p:blipFill>
        <p:spPr>
          <a:xfrm>
            <a:off x="8135938" y="4763"/>
            <a:ext cx="4025088" cy="3370262"/>
          </a:xfrm>
          <a:prstGeom prst="rect">
            <a:avLst/>
          </a:prstGeom>
          <a:effectLst>
            <a:outerShdw blurRad="50800" dist="38100" dir="5400000" algn="t" rotWithShape="0">
              <a:prstClr val="black">
                <a:alpha val="43000"/>
              </a:prstClr>
            </a:outerShdw>
          </a:effectLst>
        </p:spPr>
      </p:pic>
      <p:pic>
        <p:nvPicPr>
          <p:cNvPr id="10" name="Picture 3" descr="File:Watermelons.jpg">
            <a:extLst>
              <a:ext uri="{FF2B5EF4-FFF2-40B4-BE49-F238E27FC236}">
                <a16:creationId xmlns:a16="http://schemas.microsoft.com/office/drawing/2014/main" xmlns="" id="{A4C9DBF5-D056-4B27-9A54-6F59E44EFCA6}"/>
              </a:ext>
            </a:extLst>
          </p:cNvPr>
          <p:cNvPicPr>
            <a:picLocks noChangeAspect="1"/>
          </p:cNvPicPr>
          <p:nvPr/>
        </p:nvPicPr>
        <p:blipFill rotWithShape="1">
          <a:blip r:embed="rId6"/>
          <a:srcRect r="16502" b="1"/>
          <a:stretch/>
        </p:blipFill>
        <p:spPr>
          <a:xfrm>
            <a:off x="8135938" y="3482975"/>
            <a:ext cx="4000500" cy="3209268"/>
          </a:xfrm>
          <a:prstGeom prst="rect">
            <a:avLst/>
          </a:prstGeom>
          <a:effectLst>
            <a:outerShdw blurRad="50800" dist="38100" dir="5400000" algn="t" rotWithShape="0">
              <a:prstClr val="black">
                <a:alpha val="43000"/>
              </a:prstClr>
            </a:outerShdw>
          </a:effectLst>
        </p:spPr>
      </p:pic>
      <p:sp>
        <p:nvSpPr>
          <p:cNvPr id="25" name="Rectangle 24">
            <a:extLst>
              <a:ext uri="{FF2B5EF4-FFF2-40B4-BE49-F238E27FC236}">
                <a16:creationId xmlns:a16="http://schemas.microsoft.com/office/drawing/2014/main" xmlns="" id="{90057C55-0717-453E-A5DA-677D79D42D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5C6C071F-FB2D-4F66-83F8-29A5D3D78D23}"/>
              </a:ext>
            </a:extLst>
          </p:cNvPr>
          <p:cNvSpPr>
            <a:spLocks noGrp="1"/>
          </p:cNvSpPr>
          <p:nvPr>
            <p:ph type="title"/>
          </p:nvPr>
        </p:nvSpPr>
        <p:spPr>
          <a:xfrm>
            <a:off x="646111" y="609601"/>
            <a:ext cx="3325731" cy="1675975"/>
          </a:xfrm>
        </p:spPr>
        <p:txBody>
          <a:bodyPr>
            <a:normAutofit/>
          </a:bodyPr>
          <a:lstStyle/>
          <a:p>
            <a:endParaRPr lang="en-US"/>
          </a:p>
        </p:txBody>
      </p:sp>
      <p:pic>
        <p:nvPicPr>
          <p:cNvPr id="3" name="Picture 12" descr="umase - la valle degli orsi">
            <a:extLst>
              <a:ext uri="{FF2B5EF4-FFF2-40B4-BE49-F238E27FC236}">
                <a16:creationId xmlns:a16="http://schemas.microsoft.com/office/drawing/2014/main" xmlns="" id="{E52F8EF3-A89B-465B-883C-2249E1BC0ABF}"/>
              </a:ext>
            </a:extLst>
          </p:cNvPr>
          <p:cNvPicPr>
            <a:picLocks noGrp="1" noChangeAspect="1"/>
          </p:cNvPicPr>
          <p:nvPr>
            <p:ph idx="1"/>
          </p:nvPr>
        </p:nvPicPr>
        <p:blipFill>
          <a:blip r:embed="rId7"/>
          <a:stretch>
            <a:fillRect/>
          </a:stretch>
        </p:blipFill>
        <p:spPr>
          <a:xfrm rot="60000">
            <a:off x="165008" y="3582954"/>
            <a:ext cx="4271963" cy="3061403"/>
          </a:xfrm>
          <a:prstGeom prst="rect">
            <a:avLst/>
          </a:prstGeom>
        </p:spPr>
      </p:pic>
      <p:pic>
        <p:nvPicPr>
          <p:cNvPr id="14" name="Picture 15" descr="El niño vampiro lee: Entre el genio literario y el buen escritor">
            <a:extLst>
              <a:ext uri="{FF2B5EF4-FFF2-40B4-BE49-F238E27FC236}">
                <a16:creationId xmlns:a16="http://schemas.microsoft.com/office/drawing/2014/main" xmlns="" id="{695FDD2D-E3EF-49BA-AB89-E6AEBD5473F2}"/>
              </a:ext>
            </a:extLst>
          </p:cNvPr>
          <p:cNvPicPr>
            <a:picLocks noChangeAspect="1"/>
          </p:cNvPicPr>
          <p:nvPr/>
        </p:nvPicPr>
        <p:blipFill>
          <a:blip r:embed="rId8"/>
          <a:stretch>
            <a:fillRect/>
          </a:stretch>
        </p:blipFill>
        <p:spPr>
          <a:xfrm>
            <a:off x="33338" y="17870"/>
            <a:ext cx="4572000" cy="3519080"/>
          </a:xfrm>
          <a:prstGeom prst="rect">
            <a:avLst/>
          </a:prstGeom>
        </p:spPr>
      </p:pic>
    </p:spTree>
    <p:extLst>
      <p:ext uri="{BB962C8B-B14F-4D97-AF65-F5344CB8AC3E}">
        <p14:creationId xmlns:p14="http://schemas.microsoft.com/office/powerpoint/2010/main" val="272660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4" descr="Original file ‎ (5,003 × 3,863 pixels, file size: 2.85 MB, MIME type: image/jpeg )">
            <a:extLst>
              <a:ext uri="{FF2B5EF4-FFF2-40B4-BE49-F238E27FC236}">
                <a16:creationId xmlns:a16="http://schemas.microsoft.com/office/drawing/2014/main" xmlns="" id="{0E2992DA-0D33-4514-A08A-37F69BD57ACB}"/>
              </a:ext>
            </a:extLst>
          </p:cNvPr>
          <p:cNvPicPr>
            <a:picLocks noChangeAspect="1"/>
          </p:cNvPicPr>
          <p:nvPr/>
        </p:nvPicPr>
        <p:blipFill rotWithShape="1">
          <a:blip r:embed="rId2"/>
          <a:srcRect l="932" r="13989"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xmlns="" id="{C89A102D-9DD6-48EF-81C1-5D498A47B42F}"/>
              </a:ext>
            </a:extLst>
          </p:cNvPr>
          <p:cNvSpPr>
            <a:spLocks noGrp="1"/>
          </p:cNvSpPr>
          <p:nvPr>
            <p:ph type="title"/>
          </p:nvPr>
        </p:nvSpPr>
        <p:spPr>
          <a:xfrm>
            <a:off x="648929" y="629266"/>
            <a:ext cx="3651467" cy="1676603"/>
          </a:xfrm>
        </p:spPr>
        <p:txBody>
          <a:bodyPr>
            <a:normAutofit/>
          </a:bodyPr>
          <a:lstStyle/>
          <a:p>
            <a:r>
              <a:rPr lang="en-US"/>
              <a:t>Shelter</a:t>
            </a:r>
          </a:p>
        </p:txBody>
      </p:sp>
      <p:sp>
        <p:nvSpPr>
          <p:cNvPr id="9" name="Content Placeholder 8"/>
          <p:cNvSpPr>
            <a:spLocks noGrp="1"/>
          </p:cNvSpPr>
          <p:nvPr>
            <p:ph idx="1"/>
          </p:nvPr>
        </p:nvSpPr>
        <p:spPr>
          <a:xfrm>
            <a:off x="648931" y="2438400"/>
            <a:ext cx="3651466" cy="3785419"/>
          </a:xfrm>
        </p:spPr>
        <p:txBody>
          <a:bodyPr vert="horz" lIns="91440" tIns="45720" rIns="91440" bIns="45720" rtlCol="0" anchor="t">
            <a:normAutofit/>
          </a:bodyPr>
          <a:lstStyle/>
          <a:p>
            <a:pPr marL="0" indent="0">
              <a:buNone/>
            </a:pPr>
            <a:r>
              <a:rPr lang="en-US" sz="1800"/>
              <a:t>The homes of the Mojave tribes protected them from the environment. The people made houses called Ramada really simple shelters it had 4 or 8 poles on the bottom and green grass on top. When the weather was cold the Ramada had side walls covered with bundles of grass and a layer of mud.</a:t>
            </a:r>
            <a:endParaRPr lang="en-US" sz="1800" err="1"/>
          </a:p>
        </p:txBody>
      </p:sp>
    </p:spTree>
    <p:extLst>
      <p:ext uri="{BB962C8B-B14F-4D97-AF65-F5344CB8AC3E}">
        <p14:creationId xmlns:p14="http://schemas.microsoft.com/office/powerpoint/2010/main" val="291651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9" name="Picture 4" descr="Basketmaker – Wikipedia">
            <a:extLst>
              <a:ext uri="{FF2B5EF4-FFF2-40B4-BE49-F238E27FC236}">
                <a16:creationId xmlns:a16="http://schemas.microsoft.com/office/drawing/2014/main" xmlns="" id="{FC1A346B-EE00-4DFB-A626-45B553F59BF5}"/>
              </a:ext>
            </a:extLst>
          </p:cNvPr>
          <p:cNvPicPr>
            <a:picLocks noChangeAspect="1"/>
          </p:cNvPicPr>
          <p:nvPr/>
        </p:nvPicPr>
        <p:blipFill rotWithShape="1">
          <a:blip r:embed="rId2"/>
          <a:srcRect t="9202" r="-1" b="-1"/>
          <a:stretch/>
        </p:blipFill>
        <p:spPr>
          <a:xfrm>
            <a:off x="7550167" y="10"/>
            <a:ext cx="4641833" cy="3429217"/>
          </a:xfrm>
          <a:prstGeom prst="rect">
            <a:avLst/>
          </a:prstGeom>
          <a:ln>
            <a:noFill/>
          </a:ln>
        </p:spPr>
      </p:pic>
      <p:pic>
        <p:nvPicPr>
          <p:cNvPr id="6" name="Picture 6" descr="File:Lucy Telles basket.jpg - Wikimedia Commons">
            <a:extLst>
              <a:ext uri="{FF2B5EF4-FFF2-40B4-BE49-F238E27FC236}">
                <a16:creationId xmlns:a16="http://schemas.microsoft.com/office/drawing/2014/main" xmlns="" id="{53514D5C-9F9F-49A8-A5B9-44283F3D0A09}"/>
              </a:ext>
            </a:extLst>
          </p:cNvPr>
          <p:cNvPicPr>
            <a:picLocks noChangeAspect="1"/>
          </p:cNvPicPr>
          <p:nvPr/>
        </p:nvPicPr>
        <p:blipFill rotWithShape="1">
          <a:blip r:embed="rId3"/>
          <a:srcRect t="16031" r="2" b="10832"/>
          <a:stretch/>
        </p:blipFill>
        <p:spPr>
          <a:xfrm>
            <a:off x="7549862" y="3428999"/>
            <a:ext cx="4641833" cy="3429227"/>
          </a:xfrm>
          <a:prstGeom prst="rect">
            <a:avLst/>
          </a:prstGeom>
          <a:ln>
            <a:noFill/>
          </a:ln>
        </p:spPr>
      </p:pic>
      <p:sp>
        <p:nvSpPr>
          <p:cNvPr id="2" name="Title 1">
            <a:extLst>
              <a:ext uri="{FF2B5EF4-FFF2-40B4-BE49-F238E27FC236}">
                <a16:creationId xmlns:a16="http://schemas.microsoft.com/office/drawing/2014/main" xmlns="" id="{AA2DD643-183B-4B12-8FBD-52E3A1DF3B36}"/>
              </a:ext>
            </a:extLst>
          </p:cNvPr>
          <p:cNvSpPr>
            <a:spLocks noGrp="1"/>
          </p:cNvSpPr>
          <p:nvPr>
            <p:ph type="title"/>
          </p:nvPr>
        </p:nvSpPr>
        <p:spPr>
          <a:xfrm>
            <a:off x="-724226" y="800100"/>
            <a:ext cx="5767566" cy="1072378"/>
          </a:xfrm>
        </p:spPr>
        <p:txBody>
          <a:bodyPr anchor="ctr">
            <a:normAutofit/>
          </a:bodyPr>
          <a:lstStyle/>
          <a:p>
            <a:pPr algn="ctr"/>
            <a:r>
              <a:rPr lang="en-US" sz="3600">
                <a:solidFill>
                  <a:srgbClr val="FFFFFF"/>
                </a:solidFill>
              </a:rPr>
              <a:t>Culture</a:t>
            </a:r>
          </a:p>
        </p:txBody>
      </p:sp>
      <p:sp>
        <p:nvSpPr>
          <p:cNvPr id="11" name="Content Placeholder 10"/>
          <p:cNvSpPr>
            <a:spLocks noGrp="1"/>
          </p:cNvSpPr>
          <p:nvPr>
            <p:ph idx="1"/>
          </p:nvPr>
        </p:nvSpPr>
        <p:spPr>
          <a:xfrm>
            <a:off x="276225" y="4000500"/>
            <a:ext cx="3598748" cy="3730625"/>
          </a:xfrm>
        </p:spPr>
        <p:txBody>
          <a:bodyPr anchor="ctr">
            <a:normAutofit/>
          </a:bodyPr>
          <a:lstStyle/>
          <a:p>
            <a:pPr marL="0" indent="0">
              <a:buNone/>
            </a:pPr>
            <a:r>
              <a:rPr lang="en-US" sz="1600">
                <a:solidFill>
                  <a:srgbClr val="FFFFFF"/>
                </a:solidFill>
              </a:rPr>
              <a:t>The culture of the Mojave Tribe was unique and interesting. They make baskets that fit on your head! They also used mesquite  bean granary. It's so the beans don't get moist or moldy. They use fire brand which is pieces of burning wood to warm themselves. Women wore a Girdle which is woven pieces of bark.</a:t>
            </a:r>
            <a:endParaRPr lang="en-US" sz="1600" err="1">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a:p>
            <a:pPr marL="0" indent="0">
              <a:buNone/>
            </a:pPr>
            <a:endParaRPr lang="en-US" sz="1600">
              <a:solidFill>
                <a:srgbClr val="FFFFFF"/>
              </a:solidFill>
            </a:endParaRPr>
          </a:p>
        </p:txBody>
      </p:sp>
      <p:pic>
        <p:nvPicPr>
          <p:cNvPr id="3" name="Picture 3" descr="File:Basketry tray, Chumash, Santa Barbara Mission, early 1800s - Native American collection ...">
            <a:extLst>
              <a:ext uri="{FF2B5EF4-FFF2-40B4-BE49-F238E27FC236}">
                <a16:creationId xmlns:a16="http://schemas.microsoft.com/office/drawing/2014/main" xmlns="" id="{F87FDC4F-5E6A-40EC-8EF2-072BCC06133A}"/>
              </a:ext>
            </a:extLst>
          </p:cNvPr>
          <p:cNvPicPr>
            <a:picLocks noChangeAspect="1"/>
          </p:cNvPicPr>
          <p:nvPr/>
        </p:nvPicPr>
        <p:blipFill>
          <a:blip r:embed="rId4"/>
          <a:stretch>
            <a:fillRect/>
          </a:stretch>
        </p:blipFill>
        <p:spPr>
          <a:xfrm rot="-60000">
            <a:off x="4724961" y="4248150"/>
            <a:ext cx="2743200" cy="2370757"/>
          </a:xfrm>
          <a:prstGeom prst="rect">
            <a:avLst/>
          </a:prstGeom>
        </p:spPr>
      </p:pic>
    </p:spTree>
    <p:extLst>
      <p:ext uri="{BB962C8B-B14F-4D97-AF65-F5344CB8AC3E}">
        <p14:creationId xmlns:p14="http://schemas.microsoft.com/office/powerpoint/2010/main" val="215692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5BE5C-CFB0-406F-8779-46CB62BECFBD}"/>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xmlns="" id="{007BF9FF-AD6E-4875-8DC7-3D5BCF3485F4}"/>
              </a:ext>
            </a:extLst>
          </p:cNvPr>
          <p:cNvSpPr>
            <a:spLocks noGrp="1"/>
          </p:cNvSpPr>
          <p:nvPr>
            <p:ph idx="1"/>
          </p:nvPr>
        </p:nvSpPr>
        <p:spPr/>
        <p:txBody>
          <a:bodyPr vert="horz" lIns="91440" tIns="45720" rIns="91440" bIns="45720" rtlCol="0" anchor="t">
            <a:normAutofit/>
          </a:bodyPr>
          <a:lstStyle/>
          <a:p>
            <a:pPr marL="0" indent="0">
              <a:buNone/>
            </a:pPr>
            <a:r>
              <a:rPr lang="en-US"/>
              <a:t>In conclusion the Mojave tribe have adapted to the desert. I learned about the food ,shelter, culture, and the geographical location.</a:t>
            </a:r>
          </a:p>
        </p:txBody>
      </p:sp>
      <p:pic>
        <p:nvPicPr>
          <p:cNvPr id="4" name="Picture 4" descr="EaglePoint_28 | Fake Indian hut | John Wood | Flickr">
            <a:extLst>
              <a:ext uri="{FF2B5EF4-FFF2-40B4-BE49-F238E27FC236}">
                <a16:creationId xmlns:a16="http://schemas.microsoft.com/office/drawing/2014/main" xmlns="" id="{B4B46C7A-63CD-4F78-BED1-B36C08E509F2}"/>
              </a:ext>
            </a:extLst>
          </p:cNvPr>
          <p:cNvPicPr>
            <a:picLocks noChangeAspect="1"/>
          </p:cNvPicPr>
          <p:nvPr/>
        </p:nvPicPr>
        <p:blipFill>
          <a:blip r:embed="rId2"/>
          <a:stretch>
            <a:fillRect/>
          </a:stretch>
        </p:blipFill>
        <p:spPr>
          <a:xfrm>
            <a:off x="466725" y="3872401"/>
            <a:ext cx="3709988" cy="2393462"/>
          </a:xfrm>
          <a:prstGeom prst="rect">
            <a:avLst/>
          </a:prstGeom>
        </p:spPr>
      </p:pic>
      <p:pic>
        <p:nvPicPr>
          <p:cNvPr id="6" name="Picture 6" descr="Beißen Gedanken: Stunning pictures document the life of Native American Indians before the ...">
            <a:extLst>
              <a:ext uri="{FF2B5EF4-FFF2-40B4-BE49-F238E27FC236}">
                <a16:creationId xmlns:a16="http://schemas.microsoft.com/office/drawing/2014/main" xmlns="" id="{2AD030BB-6228-4873-B4D8-DB0A7AF66372}"/>
              </a:ext>
            </a:extLst>
          </p:cNvPr>
          <p:cNvPicPr>
            <a:picLocks noChangeAspect="1"/>
          </p:cNvPicPr>
          <p:nvPr/>
        </p:nvPicPr>
        <p:blipFill>
          <a:blip r:embed="rId3"/>
          <a:stretch>
            <a:fillRect/>
          </a:stretch>
        </p:blipFill>
        <p:spPr>
          <a:xfrm>
            <a:off x="4485145" y="3733800"/>
            <a:ext cx="2743200" cy="2881658"/>
          </a:xfrm>
          <a:prstGeom prst="rect">
            <a:avLst/>
          </a:prstGeom>
        </p:spPr>
      </p:pic>
      <p:pic>
        <p:nvPicPr>
          <p:cNvPr id="8" name="Picture 8" descr="WOLF Environmental Science - Desert H">
            <a:extLst>
              <a:ext uri="{FF2B5EF4-FFF2-40B4-BE49-F238E27FC236}">
                <a16:creationId xmlns:a16="http://schemas.microsoft.com/office/drawing/2014/main" xmlns="" id="{B7794C17-173B-468F-85AD-EFA3FC299754}"/>
              </a:ext>
            </a:extLst>
          </p:cNvPr>
          <p:cNvPicPr>
            <a:picLocks noChangeAspect="1"/>
          </p:cNvPicPr>
          <p:nvPr/>
        </p:nvPicPr>
        <p:blipFill>
          <a:blip r:embed="rId4"/>
          <a:stretch>
            <a:fillRect/>
          </a:stretch>
        </p:blipFill>
        <p:spPr>
          <a:xfrm>
            <a:off x="7354896" y="3638550"/>
            <a:ext cx="3721092" cy="3222625"/>
          </a:xfrm>
          <a:prstGeom prst="rect">
            <a:avLst/>
          </a:prstGeom>
        </p:spPr>
      </p:pic>
    </p:spTree>
    <p:extLst>
      <p:ext uri="{BB962C8B-B14F-4D97-AF65-F5344CB8AC3E}">
        <p14:creationId xmlns:p14="http://schemas.microsoft.com/office/powerpoint/2010/main" val="31364168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0</TotalTime>
  <Words>12</Words>
  <Application>Microsoft Office PowerPoint</Application>
  <PresentationFormat>Custom</PresentationFormat>
  <Paragraphs>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California Native American Mojave Tribe By Collin Luu and Dariel Garcia</vt:lpstr>
      <vt:lpstr>Mojave Tribe location </vt:lpstr>
      <vt:lpstr>Food</vt:lpstr>
      <vt:lpstr>PowerPoint Presentation</vt:lpstr>
      <vt:lpstr>PowerPoint Presentation</vt:lpstr>
      <vt:lpstr>Shelter</vt:lpstr>
      <vt:lpstr>Culture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Native American Mojave Tribe By Collin Luu and Dariel Garcia</dc:title>
  <dc:creator>Lund, Michele</dc:creator>
  <cp:lastModifiedBy>Authorized User</cp:lastModifiedBy>
  <cp:revision>2</cp:revision>
  <dcterms:modified xsi:type="dcterms:W3CDTF">2018-02-15T19:17:19Z</dcterms:modified>
</cp:coreProperties>
</file>