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61" r:id="rId4"/>
    <p:sldId id="259" r:id="rId5"/>
    <p:sldId id="260"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8DB76-B291-4694-8BBA-813159EC252D}" v="603" dt="2019-12-05T18:42:54.585"/>
    <p1510:client id="{1F0365D6-DBE5-C656-3051-9A0627A63140}" v="40" dt="2019-12-06T22:12:17.376"/>
    <p1510:client id="{3757D54E-6254-4E3B-B96B-78EECC1C69CA}" v="425" dt="2019-12-03T17:57:37.661"/>
    <p1510:client id="{4A6010DA-A614-AA1B-AE98-42A1AC21ABA4}" v="76" dt="2019-12-06T19:09:19.889"/>
    <p1510:client id="{52BAE483-366A-CD35-1830-8B39DE663824}" v="242" dt="2019-12-04T22:48:51.644"/>
    <p1510:client id="{5BA7D263-339A-4C88-9271-7BBE5AE6D340}" v="121" dt="2019-12-04T22:23:01.384"/>
    <p1510:client id="{6605FDCD-3BE3-41FC-98E8-3AFA08F40EA1}" v="1736" dt="2019-12-06T17:56:31.642"/>
    <p1510:client id="{6E1BC946-53E9-4E33-A6DE-E56929BEC957}" v="62" dt="2019-12-06T21:40:46.536"/>
    <p1510:client id="{8935DD4A-940C-8E4B-9344-0DFCC5618A1F}" v="89" dt="2019-12-10T19:48:05.492"/>
    <p1510:client id="{C6F947BB-8E0D-4FA7-8233-912CBAA9F6D3}" v="7" dt="2019-12-09T21:08:33.784"/>
    <p1510:client id="{D388F181-6D75-1627-A4D0-28FEC3FA2292}" v="224" dt="2019-12-06T22:30:48.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96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970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978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8364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9315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142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849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469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388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858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0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40592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Mohave_peopl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bonebroke.org/2014/02/13/sussing-out-site-taphonomy-understanding-formation-processes-in-the-sonoran-desert/"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en.wikipedia.org/wiki/Kiavah_Wildernes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en.wikisource.org/wiki/Popular_Science_Monthly/Volume_41/October_1892/A_Comparative_Study_of_Some_Indian_Home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commons.wikimedia.org/wiki/File:Old_Mojave_Indian_woman_sitting_in_a_ramada,_ca.1900_(CHS-3411).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editcraft.com/explore/Mojave2005/index.html" TargetMode="External"/><Relationship Id="rId7" Type="http://schemas.openxmlformats.org/officeDocument/2006/relationships/hyperlink" Target="https://logatfer.wordpress.com/2014/11/15/mexican-corn-culture/"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en.wikipedia.org/wiki/Phoradendron_californicum"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27435717@N00/32784199014"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wikivisually.com/wiki/Homoseh_Quahote" TargetMode="External"/><Relationship Id="rId5" Type="http://schemas.openxmlformats.org/officeDocument/2006/relationships/image" Target="../media/image10.jpeg"/><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Group_of_Mojave_Indians_mourning_over_the_body_of_their_dead_chief,_Sistuma,_in_front_of_a_small_dwelling_with_a_thatched_roof,_ca.1902_(CHS-1402).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erson sitting on a horse&#10;&#10;Description generated with high confidence">
            <a:extLst>
              <a:ext uri="{FF2B5EF4-FFF2-40B4-BE49-F238E27FC236}">
                <a16:creationId xmlns:a16="http://schemas.microsoft.com/office/drawing/2014/main" id="{0C663C13-4571-4EA2-A817-ECBCE7DB4BE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5200"/>
          <a:stretch/>
        </p:blipFill>
        <p:spPr>
          <a:xfrm>
            <a:off x="3524753" y="6"/>
            <a:ext cx="8668512" cy="6857990"/>
          </a:xfrm>
          <a:prstGeom prst="rect">
            <a:avLst/>
          </a:prstGeom>
        </p:spPr>
      </p:pic>
      <p:sp>
        <p:nvSpPr>
          <p:cNvPr id="2" name="Title 1"/>
          <p:cNvSpPr>
            <a:spLocks noGrp="1"/>
          </p:cNvSpPr>
          <p:nvPr>
            <p:ph type="ctrTitle"/>
          </p:nvPr>
        </p:nvSpPr>
        <p:spPr>
          <a:xfrm>
            <a:off x="477981" y="1122363"/>
            <a:ext cx="4023360" cy="3204134"/>
          </a:xfrm>
          <a:ln>
            <a:solidFill>
              <a:srgbClr val="4472C4"/>
            </a:solidFill>
          </a:ln>
        </p:spPr>
        <p:txBody>
          <a:bodyPr vert="horz" lIns="91440" tIns="45720" rIns="91440" bIns="45720" rtlCol="0" anchor="b">
            <a:normAutofit/>
          </a:bodyPr>
          <a:lstStyle/>
          <a:p>
            <a:pPr algn="l"/>
            <a:r>
              <a:rPr lang="en-US" sz="4800" i="1" dirty="0">
                <a:solidFill>
                  <a:srgbClr val="FF0000"/>
                </a:solidFill>
                <a:latin typeface="Algerian"/>
              </a:rPr>
              <a:t>Mojave</a:t>
            </a:r>
            <a:endParaRPr lang="en-US" sz="4800" i="1">
              <a:solidFill>
                <a:srgbClr val="FF0000"/>
              </a:solidFill>
              <a:latin typeface="Algerian"/>
              <a:cs typeface="Calibri Light"/>
            </a:endParaRPr>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2000" i="1" baseline="30000" dirty="0">
                <a:solidFill>
                  <a:srgbClr val="FF0000"/>
                </a:solidFill>
              </a:rPr>
              <a:t> By Andrew and Andy</a:t>
            </a:r>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p:txBody>
      </p:sp>
      <p:sp>
        <p:nvSpPr>
          <p:cNvPr id="6" name="TextBox 5">
            <a:extLst>
              <a:ext uri="{FF2B5EF4-FFF2-40B4-BE49-F238E27FC236}">
                <a16:creationId xmlns:a16="http://schemas.microsoft.com/office/drawing/2014/main" id="{5433C820-C669-4884-ABE8-8FF926159F57}"/>
              </a:ext>
            </a:extLst>
          </p:cNvPr>
          <p:cNvSpPr txBox="1"/>
          <p:nvPr/>
        </p:nvSpPr>
        <p:spPr>
          <a:xfrm>
            <a:off x="9870531"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4994-7EE7-45D8-820A-A7CF4F514746}"/>
              </a:ext>
            </a:extLst>
          </p:cNvPr>
          <p:cNvSpPr>
            <a:spLocks noGrp="1"/>
          </p:cNvSpPr>
          <p:nvPr>
            <p:ph type="title"/>
          </p:nvPr>
        </p:nvSpPr>
        <p:spPr>
          <a:xfrm>
            <a:off x="632144" y="573117"/>
            <a:ext cx="4948428" cy="2651200"/>
          </a:xfrm>
        </p:spPr>
        <p:txBody>
          <a:bodyPr vert="horz" lIns="91440" tIns="45720" rIns="91440" bIns="45720" rtlCol="0" anchor="t">
            <a:normAutofit/>
          </a:bodyPr>
          <a:lstStyle/>
          <a:p>
            <a:r>
              <a:rPr lang="en-US" sz="5400" i="1" dirty="0">
                <a:solidFill>
                  <a:srgbClr val="FFFF00"/>
                </a:solidFill>
                <a:latin typeface="Algerian"/>
              </a:rPr>
              <a:t>Location</a:t>
            </a:r>
            <a:endParaRPr lang="en-US" sz="5400" i="1" kern="1200">
              <a:solidFill>
                <a:srgbClr val="FFFF00"/>
              </a:solidFill>
              <a:latin typeface="Algerian"/>
              <a:cs typeface="Calibri Light"/>
            </a:endParaRPr>
          </a:p>
        </p:txBody>
      </p:sp>
      <p:pic>
        <p:nvPicPr>
          <p:cNvPr id="8" name="Picture 8" descr="A close up of a map&#10;&#10;Description generated with high confidence">
            <a:extLst>
              <a:ext uri="{FF2B5EF4-FFF2-40B4-BE49-F238E27FC236}">
                <a16:creationId xmlns:a16="http://schemas.microsoft.com/office/drawing/2014/main" id="{A9FDF848-6839-44DD-935D-FD389A3F031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4132" r="2" b="23465"/>
          <a:stretch/>
        </p:blipFill>
        <p:spPr>
          <a:xfrm rot="-60000">
            <a:off x="6838122" y="4251960"/>
            <a:ext cx="5353878" cy="2606039"/>
          </a:xfrm>
          <a:prstGeom prst="rect">
            <a:avLst/>
          </a:prstGeom>
        </p:spPr>
      </p:pic>
      <p:sp>
        <p:nvSpPr>
          <p:cNvPr id="3" name="TextBox 2">
            <a:extLst>
              <a:ext uri="{FF2B5EF4-FFF2-40B4-BE49-F238E27FC236}">
                <a16:creationId xmlns:a16="http://schemas.microsoft.com/office/drawing/2014/main" id="{1775E8B6-B4EA-4EA1-B47E-E59DE2AE57E3}"/>
              </a:ext>
            </a:extLst>
          </p:cNvPr>
          <p:cNvSpPr txBox="1"/>
          <p:nvPr/>
        </p:nvSpPr>
        <p:spPr>
          <a:xfrm>
            <a:off x="569346" y="1403231"/>
            <a:ext cx="347644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FFFF00"/>
                </a:solidFill>
                <a:cs typeface="Calibri"/>
              </a:rPr>
              <a:t>The Mojave lived in the desert where there is very little rain. The exact place is in Southeastern California along the Colorado river. They have hot summers, but mild winters. They move away from the rivers during the rainy season because it might flood.</a:t>
            </a:r>
          </a:p>
        </p:txBody>
      </p:sp>
      <p:pic>
        <p:nvPicPr>
          <p:cNvPr id="9" name="Picture 10">
            <a:extLst>
              <a:ext uri="{FF2B5EF4-FFF2-40B4-BE49-F238E27FC236}">
                <a16:creationId xmlns:a16="http://schemas.microsoft.com/office/drawing/2014/main" id="{745F9AF5-DB09-47F0-8955-4F47F297EDBE}"/>
              </a:ext>
            </a:extLst>
          </p:cNvPr>
          <p:cNvPicPr>
            <a:picLocks noGrp="1" noChangeAspect="1"/>
          </p:cNvPicPr>
          <p:nvPr>
            <p:ph idx="1"/>
          </p:nvPr>
        </p:nvPicPr>
        <p:blipFill>
          <a:blip r:embed="rId4">
            <a:extLst>
              <a:ext uri="{837473B0-CC2E-450A-ABE3-18F120FF3D39}">
                <a1611:picAttrSrcUrl xmlns:a1611="http://schemas.microsoft.com/office/drawing/2016/11/main" r:id="rId5"/>
              </a:ext>
            </a:extLst>
          </a:blip>
          <a:stretch>
            <a:fillRect/>
          </a:stretch>
        </p:blipFill>
        <p:spPr>
          <a:xfrm>
            <a:off x="6889631" y="-2801"/>
            <a:ext cx="5285116" cy="4255697"/>
          </a:xfrm>
        </p:spPr>
      </p:pic>
    </p:spTree>
    <p:extLst>
      <p:ext uri="{BB962C8B-B14F-4D97-AF65-F5344CB8AC3E}">
        <p14:creationId xmlns:p14="http://schemas.microsoft.com/office/powerpoint/2010/main" val="3922675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F7C8-9209-4233-B99D-29DDCC5BA75A}"/>
              </a:ext>
            </a:extLst>
          </p:cNvPr>
          <p:cNvSpPr>
            <a:spLocks noGrp="1"/>
          </p:cNvSpPr>
          <p:nvPr>
            <p:ph type="title"/>
          </p:nvPr>
        </p:nvSpPr>
        <p:spPr>
          <a:xfrm>
            <a:off x="801098" y="1396289"/>
            <a:ext cx="6387102" cy="1325563"/>
          </a:xfrm>
        </p:spPr>
        <p:txBody>
          <a:bodyPr>
            <a:normAutofit/>
          </a:bodyPr>
          <a:lstStyle/>
          <a:p>
            <a:r>
              <a:rPr lang="en-US" i="1" dirty="0">
                <a:solidFill>
                  <a:srgbClr val="00B0F0"/>
                </a:solidFill>
                <a:latin typeface="Algerian"/>
                <a:cs typeface="Calibri Light"/>
              </a:rPr>
              <a:t>Shelter</a:t>
            </a:r>
          </a:p>
        </p:txBody>
      </p:sp>
      <p:sp>
        <p:nvSpPr>
          <p:cNvPr id="14" name="Content Placeholder 13">
            <a:extLst>
              <a:ext uri="{FF2B5EF4-FFF2-40B4-BE49-F238E27FC236}">
                <a16:creationId xmlns:a16="http://schemas.microsoft.com/office/drawing/2014/main" id="{5C640DD2-3763-4025-8F5F-06EF66903415}"/>
              </a:ext>
            </a:extLst>
          </p:cNvPr>
          <p:cNvSpPr>
            <a:spLocks noGrp="1"/>
          </p:cNvSpPr>
          <p:nvPr>
            <p:ph idx="1"/>
          </p:nvPr>
        </p:nvSpPr>
        <p:spPr>
          <a:xfrm>
            <a:off x="906182" y="2627566"/>
            <a:ext cx="6512054" cy="3052289"/>
          </a:xfrm>
        </p:spPr>
        <p:txBody>
          <a:bodyPr anchor="t">
            <a:normAutofit/>
          </a:bodyPr>
          <a:lstStyle/>
          <a:p>
            <a:pPr marL="0" indent="0">
              <a:buNone/>
            </a:pPr>
            <a:r>
              <a:rPr lang="en-US" sz="1800" dirty="0">
                <a:solidFill>
                  <a:srgbClr val="00B0F0"/>
                </a:solidFill>
                <a:cs typeface="Calibri" panose="020F0502020204030204"/>
              </a:rPr>
              <a:t>    </a:t>
            </a:r>
            <a:r>
              <a:rPr lang="en-US" sz="1800" i="1" dirty="0">
                <a:solidFill>
                  <a:srgbClr val="00B0F0"/>
                </a:solidFill>
                <a:cs typeface="Calibri" panose="020F0502020204030204"/>
              </a:rPr>
              <a:t> </a:t>
            </a:r>
            <a:r>
              <a:rPr lang="en-US" i="1" dirty="0">
                <a:solidFill>
                  <a:srgbClr val="00B0F0"/>
                </a:solidFill>
                <a:cs typeface="Calibri" panose="020F0502020204030204"/>
              </a:rPr>
              <a:t>The shelter of the Mojave tribe is made from natural resources. The homes are 4 or 6 poles holding a grass roof. It has a flat roof covered with reeds or grasses.</a:t>
            </a:r>
          </a:p>
        </p:txBody>
      </p:sp>
      <p:pic>
        <p:nvPicPr>
          <p:cNvPr id="4" name="Picture 4">
            <a:extLst>
              <a:ext uri="{FF2B5EF4-FFF2-40B4-BE49-F238E27FC236}">
                <a16:creationId xmlns:a16="http://schemas.microsoft.com/office/drawing/2014/main" id="{11730E40-845B-4FC5-B7CC-EA09AAA8545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218" r="-4" b="-4"/>
          <a:stretch/>
        </p:blipFill>
        <p:spPr>
          <a:xfrm>
            <a:off x="7617942" y="158161"/>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8" name="Picture 8" descr="An old photo of a person&#10;&#10;Description generated with very high confidence">
            <a:extLst>
              <a:ext uri="{FF2B5EF4-FFF2-40B4-BE49-F238E27FC236}">
                <a16:creationId xmlns:a16="http://schemas.microsoft.com/office/drawing/2014/main" id="{F8E43905-FDF2-49F3-B420-31C25171CE8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30723" r="-4" b="7646"/>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6" name="TextBox 5">
            <a:extLst>
              <a:ext uri="{FF2B5EF4-FFF2-40B4-BE49-F238E27FC236}">
                <a16:creationId xmlns:a16="http://schemas.microsoft.com/office/drawing/2014/main" id="{A143E760-4BF8-44A7-BFCE-368AF9986F04}"/>
              </a:ext>
            </a:extLst>
          </p:cNvPr>
          <p:cNvSpPr txBox="1"/>
          <p:nvPr/>
        </p:nvSpPr>
        <p:spPr>
          <a:xfrm>
            <a:off x="9870532" y="6870700"/>
            <a:ext cx="232146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3">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a:extLst>
                    <a:ext uri="{A12FA001-AC4F-418D-AE19-62706E023703}">
                      <ahyp:hlinkClr xmlns:ahyp="http://schemas.microsoft.com/office/drawing/2018/hyperlinkcolor" val="tx"/>
                    </a:ext>
                  </a:extLst>
                </a:hlinkClick>
              </a:rPr>
              <a:t>CC BY-SA</a:t>
            </a:r>
            <a:r>
              <a:rPr lang="en-US" sz="700" dirty="0">
                <a:solidFill>
                  <a:srgbClr val="FFFFFF"/>
                </a:solidFill>
              </a:rPr>
              <a:t>.</a:t>
            </a:r>
          </a:p>
        </p:txBody>
      </p:sp>
      <p:sp>
        <p:nvSpPr>
          <p:cNvPr id="10" name="TextBox 9">
            <a:extLst>
              <a:ext uri="{FF2B5EF4-FFF2-40B4-BE49-F238E27FC236}">
                <a16:creationId xmlns:a16="http://schemas.microsoft.com/office/drawing/2014/main" id="{BCE77B06-E1E1-4CE0-8A79-B71007AB3C0B}"/>
              </a:ext>
            </a:extLst>
          </p:cNvPr>
          <p:cNvSpPr txBox="1"/>
          <p:nvPr/>
        </p:nvSpPr>
        <p:spPr>
          <a:xfrm>
            <a:off x="7536364" y="6870700"/>
            <a:ext cx="2321468" cy="200055"/>
          </a:xfrm>
          <a:prstGeom prst="rect">
            <a:avLst/>
          </a:prstGeom>
          <a:solidFill>
            <a:srgbClr val="000000"/>
          </a:solidFill>
        </p:spPr>
        <p:txBody>
          <a:bodyPr wrap="none">
            <a:spAutoFit/>
          </a:bodyPr>
          <a:lstStyle/>
          <a:p>
            <a:pPr algn="r">
              <a:spcAft>
                <a:spcPts val="600"/>
              </a:spcAft>
            </a:pPr>
            <a:r>
              <a:rPr lang="en-US" sz="700" dirty="0">
                <a:solidFill>
                  <a:srgbClr val="FFFFFF"/>
                </a:solidFill>
                <a:hlinkClick r:id="rId5">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a:extLst>
                    <a:ext uri="{A12FA001-AC4F-418D-AE19-62706E023703}">
                      <ahyp:hlinkClr xmlns:ahyp="http://schemas.microsoft.com/office/drawing/2018/hyperlinkcolor" val="tx"/>
                    </a:ext>
                  </a:extLst>
                </a:hlinkClick>
              </a:rPr>
              <a:t>CC BY-SA</a:t>
            </a:r>
            <a:r>
              <a:rPr lang="en-US" sz="700" dirty="0">
                <a:solidFill>
                  <a:srgbClr val="FFFFFF"/>
                </a:solidFill>
              </a:rPr>
              <a:t>.</a:t>
            </a:r>
          </a:p>
        </p:txBody>
      </p:sp>
    </p:spTree>
    <p:extLst>
      <p:ext uri="{BB962C8B-B14F-4D97-AF65-F5344CB8AC3E}">
        <p14:creationId xmlns:p14="http://schemas.microsoft.com/office/powerpoint/2010/main" val="9265665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4" descr="A close up of a flower&#10;&#10;Description generated with very high confidence">
            <a:extLst>
              <a:ext uri="{FF2B5EF4-FFF2-40B4-BE49-F238E27FC236}">
                <a16:creationId xmlns:a16="http://schemas.microsoft.com/office/drawing/2014/main" id="{7A04E173-4FE9-4FE0-BA9F-084E6544AC6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9776" b="33740"/>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8" name="Picture 8" descr="A close up of a fruit tree&#10;&#10;Description generated with high confidence">
            <a:extLst>
              <a:ext uri="{FF2B5EF4-FFF2-40B4-BE49-F238E27FC236}">
                <a16:creationId xmlns:a16="http://schemas.microsoft.com/office/drawing/2014/main" id="{91402189-D348-47CD-9D84-E07A2F58F1C0}"/>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9417" b="22008"/>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4" name="Picture 4" descr="A group of corn&#10;&#10;Description generated with high confidence">
            <a:extLst>
              <a:ext uri="{FF2B5EF4-FFF2-40B4-BE49-F238E27FC236}">
                <a16:creationId xmlns:a16="http://schemas.microsoft.com/office/drawing/2014/main" id="{02DAFC0E-C36E-4169-AF11-750B0E4B970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16218" b="1456"/>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 name="Title 1">
            <a:extLst>
              <a:ext uri="{FF2B5EF4-FFF2-40B4-BE49-F238E27FC236}">
                <a16:creationId xmlns:a16="http://schemas.microsoft.com/office/drawing/2014/main" id="{EC522F70-C9E6-4130-875A-CE9E10EE1767}"/>
              </a:ext>
            </a:extLst>
          </p:cNvPr>
          <p:cNvSpPr>
            <a:spLocks noGrp="1"/>
          </p:cNvSpPr>
          <p:nvPr>
            <p:ph type="title"/>
          </p:nvPr>
        </p:nvSpPr>
        <p:spPr>
          <a:xfrm>
            <a:off x="838200" y="365125"/>
            <a:ext cx="5088040" cy="1325563"/>
          </a:xfrm>
        </p:spPr>
        <p:txBody>
          <a:bodyPr>
            <a:normAutofit/>
          </a:bodyPr>
          <a:lstStyle/>
          <a:p>
            <a:r>
              <a:rPr lang="en-US" sz="4000" i="1" dirty="0">
                <a:solidFill>
                  <a:srgbClr val="FFC000"/>
                </a:solidFill>
                <a:latin typeface="Algerian"/>
                <a:cs typeface="Calibri Light"/>
              </a:rPr>
              <a:t>Food</a:t>
            </a:r>
          </a:p>
        </p:txBody>
      </p:sp>
      <p:sp>
        <p:nvSpPr>
          <p:cNvPr id="17" name="Content Placeholder 16">
            <a:extLst>
              <a:ext uri="{FF2B5EF4-FFF2-40B4-BE49-F238E27FC236}">
                <a16:creationId xmlns:a16="http://schemas.microsoft.com/office/drawing/2014/main" id="{893EFFF7-CADD-494E-9A5F-B53460BE4E7E}"/>
              </a:ext>
            </a:extLst>
          </p:cNvPr>
          <p:cNvSpPr>
            <a:spLocks noGrp="1"/>
          </p:cNvSpPr>
          <p:nvPr>
            <p:ph idx="1"/>
          </p:nvPr>
        </p:nvSpPr>
        <p:spPr>
          <a:xfrm>
            <a:off x="838200" y="2021249"/>
            <a:ext cx="5707565" cy="4155713"/>
          </a:xfrm>
        </p:spPr>
        <p:txBody>
          <a:bodyPr vert="horz" lIns="91440" tIns="45720" rIns="91440" bIns="45720" rtlCol="0" anchor="t">
            <a:normAutofit/>
          </a:bodyPr>
          <a:lstStyle/>
          <a:p>
            <a:pPr marL="0" indent="0">
              <a:buNone/>
            </a:pPr>
            <a:r>
              <a:rPr lang="en-US" dirty="0">
                <a:solidFill>
                  <a:srgbClr val="000000"/>
                </a:solidFill>
                <a:cs typeface="Calibri"/>
              </a:rPr>
              <a:t>           </a:t>
            </a:r>
            <a:r>
              <a:rPr lang="en-US" i="1" dirty="0">
                <a:solidFill>
                  <a:srgbClr val="000000"/>
                </a:solidFill>
                <a:cs typeface="Calibri"/>
              </a:rPr>
              <a:t> </a:t>
            </a:r>
            <a:r>
              <a:rPr lang="en-US" i="1" dirty="0">
                <a:solidFill>
                  <a:srgbClr val="FFC000"/>
                </a:solidFill>
                <a:cs typeface="Calibri"/>
              </a:rPr>
              <a:t>The food of the Mojave was mostly farmed. The men cleared the land, dug planting holes, and weeded. The women planted seeds and worked with the men to harvest. They were expert  fishers who used baskets, nets, and rafts to fish. They were farmers who farmed corn, melons, and beans.</a:t>
            </a:r>
          </a:p>
        </p:txBody>
      </p:sp>
    </p:spTree>
    <p:extLst>
      <p:ext uri="{BB962C8B-B14F-4D97-AF65-F5344CB8AC3E}">
        <p14:creationId xmlns:p14="http://schemas.microsoft.com/office/powerpoint/2010/main" val="2468755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43FA-24AA-4A02-AFEC-169E4082C851}"/>
              </a:ext>
            </a:extLst>
          </p:cNvPr>
          <p:cNvSpPr>
            <a:spLocks noGrp="1"/>
          </p:cNvSpPr>
          <p:nvPr>
            <p:ph type="title"/>
          </p:nvPr>
        </p:nvSpPr>
        <p:spPr>
          <a:xfrm>
            <a:off x="387730" y="-133343"/>
            <a:ext cx="2588324" cy="836640"/>
          </a:xfrm>
        </p:spPr>
        <p:txBody>
          <a:bodyPr vert="horz" lIns="91440" tIns="45720" rIns="91440" bIns="45720" rtlCol="0" anchor="t">
            <a:normAutofit fontScale="90000"/>
          </a:bodyPr>
          <a:lstStyle/>
          <a:p>
            <a:r>
              <a:rPr lang="en-US" sz="4800" i="1" kern="1200" dirty="0">
                <a:solidFill>
                  <a:srgbClr val="00B0F0"/>
                </a:solidFill>
                <a:latin typeface="Algerian"/>
              </a:rPr>
              <a:t>Culture</a:t>
            </a:r>
            <a:endParaRPr lang="en-US" sz="4800" i="1" kern="1200">
              <a:solidFill>
                <a:srgbClr val="00B0F0"/>
              </a:solidFill>
              <a:latin typeface="Algerian"/>
              <a:cs typeface="Calibri Light"/>
            </a:endParaRPr>
          </a:p>
        </p:txBody>
      </p:sp>
      <p:sp>
        <p:nvSpPr>
          <p:cNvPr id="44" name="Content Placeholder 43">
            <a:extLst>
              <a:ext uri="{FF2B5EF4-FFF2-40B4-BE49-F238E27FC236}">
                <a16:creationId xmlns:a16="http://schemas.microsoft.com/office/drawing/2014/main" id="{2C7525CD-C512-4C26-87B5-213D88BD3D23}"/>
              </a:ext>
            </a:extLst>
          </p:cNvPr>
          <p:cNvSpPr>
            <a:spLocks noGrp="1"/>
          </p:cNvSpPr>
          <p:nvPr>
            <p:ph idx="1"/>
          </p:nvPr>
        </p:nvSpPr>
        <p:spPr>
          <a:xfrm>
            <a:off x="-561177" y="212210"/>
            <a:ext cx="6455833" cy="665853"/>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              </a:t>
            </a:r>
          </a:p>
        </p:txBody>
      </p:sp>
      <p:pic>
        <p:nvPicPr>
          <p:cNvPr id="3" name="Picture 3" descr="A picture containing table, sitting, yellow, wooden&#10;&#10;Description generated with very high confidence">
            <a:extLst>
              <a:ext uri="{FF2B5EF4-FFF2-40B4-BE49-F238E27FC236}">
                <a16:creationId xmlns:a16="http://schemas.microsoft.com/office/drawing/2014/main" id="{E39E993F-47A9-4582-98F3-253FDA7526A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5326"/>
          <a:stretch/>
        </p:blipFill>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
        <p:nvSpPr>
          <p:cNvPr id="7" name="TextBox 6">
            <a:extLst>
              <a:ext uri="{FF2B5EF4-FFF2-40B4-BE49-F238E27FC236}">
                <a16:creationId xmlns:a16="http://schemas.microsoft.com/office/drawing/2014/main" id="{58011032-616F-4EB6-B417-EB0AFE8C4DA7}"/>
              </a:ext>
            </a:extLst>
          </p:cNvPr>
          <p:cNvSpPr txBox="1"/>
          <p:nvPr/>
        </p:nvSpPr>
        <p:spPr>
          <a:xfrm>
            <a:off x="986287" y="18920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8" name="TextBox 7">
            <a:extLst>
              <a:ext uri="{FF2B5EF4-FFF2-40B4-BE49-F238E27FC236}">
                <a16:creationId xmlns:a16="http://schemas.microsoft.com/office/drawing/2014/main" id="{A0D91058-4CE2-4396-808B-F61D287616B3}"/>
              </a:ext>
            </a:extLst>
          </p:cNvPr>
          <p:cNvSpPr txBox="1"/>
          <p:nvPr/>
        </p:nvSpPr>
        <p:spPr>
          <a:xfrm>
            <a:off x="3127615" y="3745841"/>
            <a:ext cx="2599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9" name="TextBox 8">
            <a:extLst>
              <a:ext uri="{FF2B5EF4-FFF2-40B4-BE49-F238E27FC236}">
                <a16:creationId xmlns:a16="http://schemas.microsoft.com/office/drawing/2014/main" id="{8021BF8D-819E-499F-8694-BFE560BD5EF9}"/>
              </a:ext>
            </a:extLst>
          </p:cNvPr>
          <p:cNvSpPr txBox="1"/>
          <p:nvPr/>
        </p:nvSpPr>
        <p:spPr>
          <a:xfrm>
            <a:off x="855095" y="639435"/>
            <a:ext cx="2570671"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000" dirty="0">
                <a:cs typeface="Calibri"/>
              </a:rPr>
              <a:t> </a:t>
            </a:r>
            <a:r>
              <a:rPr lang="en-US" sz="2000" i="1" dirty="0">
                <a:solidFill>
                  <a:srgbClr val="00B0F0"/>
                </a:solidFill>
                <a:cs typeface="Calibri"/>
              </a:rPr>
              <a:t> The Mojave tribe's culture was very interesting. The people got tattoos when they became adults. All the people would gather with their tribal neighbors to celebrate the fall harvest. They made dugout canoes, and made baskets made from clay. They had elected a chief that was responsible for the people. They also had a ceremony to remember people who died during the past year.</a:t>
            </a:r>
          </a:p>
        </p:txBody>
      </p:sp>
      <p:sp>
        <p:nvSpPr>
          <p:cNvPr id="5" name="TextBox 4">
            <a:extLst>
              <a:ext uri="{FF2B5EF4-FFF2-40B4-BE49-F238E27FC236}">
                <a16:creationId xmlns:a16="http://schemas.microsoft.com/office/drawing/2014/main" id="{4FFD2F5D-D9F1-46F8-9011-C1B5C7FF953C}"/>
              </a:ext>
            </a:extLst>
          </p:cNvPr>
          <p:cNvSpPr txBox="1"/>
          <p:nvPr/>
        </p:nvSpPr>
        <p:spPr>
          <a:xfrm>
            <a:off x="9857708" y="687070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pic>
        <p:nvPicPr>
          <p:cNvPr id="4" name="Picture 5" descr="A person wearing a costume&#10;&#10;Description generated with high confidence">
            <a:extLst>
              <a:ext uri="{FF2B5EF4-FFF2-40B4-BE49-F238E27FC236}">
                <a16:creationId xmlns:a16="http://schemas.microsoft.com/office/drawing/2014/main" id="{1ED15FD2-7E7D-4FB5-B608-1A101392337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071895" y="756558"/>
            <a:ext cx="2282253" cy="5954483"/>
          </a:xfrm>
          <a:prstGeom prst="rect">
            <a:avLst/>
          </a:prstGeom>
        </p:spPr>
      </p:pic>
      <p:sp>
        <p:nvSpPr>
          <p:cNvPr id="10" name="TextBox 9">
            <a:extLst>
              <a:ext uri="{FF2B5EF4-FFF2-40B4-BE49-F238E27FC236}">
                <a16:creationId xmlns:a16="http://schemas.microsoft.com/office/drawing/2014/main" id="{C54F14B1-FF47-43B9-8745-B7663CC04094}"/>
              </a:ext>
            </a:extLst>
          </p:cNvPr>
          <p:cNvSpPr txBox="1"/>
          <p:nvPr/>
        </p:nvSpPr>
        <p:spPr>
          <a:xfrm>
            <a:off x="5071383" y="5464629"/>
            <a:ext cx="1821542" cy="339271"/>
          </a:xfrm>
          <a:prstGeom prst="rect">
            <a:avLst/>
          </a:prstGeom>
        </p:spPr>
        <p:txBody>
          <a:bodyPr anchor="t">
            <a:normAutofit fontScale="92500" lnSpcReduction="10000"/>
          </a:bodyPr>
          <a:lstStyle/>
          <a:p>
            <a:endParaRPr lang="en-US" dirty="0">
              <a:cs typeface="Calibri"/>
            </a:endParaRPr>
          </a:p>
        </p:txBody>
      </p:sp>
    </p:spTree>
    <p:extLst>
      <p:ext uri="{BB962C8B-B14F-4D97-AF65-F5344CB8AC3E}">
        <p14:creationId xmlns:p14="http://schemas.microsoft.com/office/powerpoint/2010/main" val="4107272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A07-0691-4106-8141-018309C2BCC7}"/>
              </a:ext>
            </a:extLst>
          </p:cNvPr>
          <p:cNvSpPr>
            <a:spLocks noGrp="1"/>
          </p:cNvSpPr>
          <p:nvPr>
            <p:ph type="title"/>
          </p:nvPr>
        </p:nvSpPr>
        <p:spPr>
          <a:xfrm>
            <a:off x="104168" y="928"/>
            <a:ext cx="3405135" cy="702474"/>
          </a:xfrm>
        </p:spPr>
        <p:txBody>
          <a:bodyPr vert="horz" lIns="91440" tIns="45720" rIns="91440" bIns="45720" rtlCol="0" anchor="b">
            <a:normAutofit fontScale="90000"/>
          </a:bodyPr>
          <a:lstStyle/>
          <a:p>
            <a:r>
              <a:rPr lang="en-US" sz="4800" i="1" dirty="0">
                <a:solidFill>
                  <a:srgbClr val="FFFF00"/>
                </a:solidFill>
                <a:latin typeface="Algerian"/>
                <a:cs typeface="Calibri Light"/>
              </a:rPr>
              <a:t>The End</a:t>
            </a:r>
          </a:p>
        </p:txBody>
      </p:sp>
      <p:pic>
        <p:nvPicPr>
          <p:cNvPr id="16" name="Picture 17" descr="A vintage photo of a group of people&#10;&#10;Description generated with very high confidence">
            <a:extLst>
              <a:ext uri="{FF2B5EF4-FFF2-40B4-BE49-F238E27FC236}">
                <a16:creationId xmlns:a16="http://schemas.microsoft.com/office/drawing/2014/main" id="{6E064E65-B81B-42D6-A267-9883ED91544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4253" b="2"/>
          <a:stretch/>
        </p:blipFill>
        <p:spPr>
          <a:xfrm>
            <a:off x="3509111" y="10"/>
            <a:ext cx="8668512" cy="6857990"/>
          </a:xfrm>
          <a:prstGeom prst="rect">
            <a:avLst/>
          </a:prstGeom>
        </p:spPr>
      </p:pic>
      <p:sp>
        <p:nvSpPr>
          <p:cNvPr id="3" name="TextBox 2">
            <a:extLst>
              <a:ext uri="{FF2B5EF4-FFF2-40B4-BE49-F238E27FC236}">
                <a16:creationId xmlns:a16="http://schemas.microsoft.com/office/drawing/2014/main" id="{18A637F0-2FD9-48C6-96D9-512A82713613}"/>
              </a:ext>
            </a:extLst>
          </p:cNvPr>
          <p:cNvSpPr txBox="1"/>
          <p:nvPr/>
        </p:nvSpPr>
        <p:spPr>
          <a:xfrm>
            <a:off x="396815" y="785003"/>
            <a:ext cx="2743200"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3600" dirty="0">
                <a:solidFill>
                  <a:srgbClr val="FFFF00"/>
                </a:solidFill>
                <a:cs typeface="Calibri"/>
              </a:rPr>
              <a:t>   </a:t>
            </a:r>
            <a:r>
              <a:rPr lang="en-US" sz="3600" dirty="0">
                <a:solidFill>
                  <a:srgbClr val="FFFF00"/>
                </a:solidFill>
                <a:latin typeface="Blackadder ITC"/>
                <a:cs typeface="Calibri"/>
              </a:rPr>
              <a:t> In conclusion the Mojave tribe had to use natural resources to survive.</a:t>
            </a:r>
          </a:p>
          <a:p>
            <a:pPr>
              <a:spcAft>
                <a:spcPts val="600"/>
              </a:spcAft>
            </a:pPr>
            <a:endParaRPr lang="en-US" sz="3600" dirty="0">
              <a:solidFill>
                <a:srgbClr val="FFFF00"/>
              </a:solidFill>
              <a:latin typeface="Blackadder ITC"/>
              <a:cs typeface="Calibri"/>
            </a:endParaRPr>
          </a:p>
        </p:txBody>
      </p:sp>
    </p:spTree>
    <p:extLst>
      <p:ext uri="{BB962C8B-B14F-4D97-AF65-F5344CB8AC3E}">
        <p14:creationId xmlns:p14="http://schemas.microsoft.com/office/powerpoint/2010/main" val="2835566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1</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Mojave</vt:lpstr>
      <vt:lpstr>Location</vt:lpstr>
      <vt:lpstr>Shelter</vt:lpstr>
      <vt:lpstr>Food</vt:lpstr>
      <vt:lpstr>Culture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987</cp:revision>
  <dcterms:created xsi:type="dcterms:W3CDTF">2019-12-03T17:28:15Z</dcterms:created>
  <dcterms:modified xsi:type="dcterms:W3CDTF">2019-12-12T19:18:31Z</dcterms:modified>
</cp:coreProperties>
</file>