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26.wav" ContentType="audio/x-wav"/>
  <Override PartName="/ppt/notesSlides/notesSlide2.xml" ContentType="application/vnd.openxmlformats-officedocument.presentationml.notesSlide+xml"/>
  <Override PartName="/ppt/media/audio27.wav" ContentType="audio/x-wav"/>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58" r:id="rId3"/>
    <p:sldId id="259" r:id="rId4"/>
    <p:sldId id="260" r:id="rId5"/>
    <p:sldId id="262" r:id="rId6"/>
    <p:sldId id="263" r:id="rId7"/>
    <p:sldId id="264" r:id="rId8"/>
    <p:sldId id="265" r:id="rId9"/>
    <p:sldId id="266" r:id="rId10"/>
    <p:sldId id="267" r:id="rId11"/>
    <p:sldId id="268" r:id="rId12"/>
    <p:sldId id="270" r:id="rId13"/>
    <p:sldId id="271" r:id="rId14"/>
    <p:sldId id="269" r:id="rId1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Times New Roman" charset="0"/>
      </a:defRPr>
    </a:lvl1pPr>
    <a:lvl2pPr marL="457200" algn="l" rtl="0" fontAlgn="base">
      <a:spcBef>
        <a:spcPct val="0"/>
      </a:spcBef>
      <a:spcAft>
        <a:spcPct val="0"/>
      </a:spcAft>
      <a:defRPr sz="2400" kern="1200">
        <a:solidFill>
          <a:schemeClr val="tx1"/>
        </a:solidFill>
        <a:latin typeface="Times New Roman" charset="0"/>
        <a:ea typeface="+mn-ea"/>
        <a:cs typeface="Times New Roman" charset="0"/>
      </a:defRPr>
    </a:lvl2pPr>
    <a:lvl3pPr marL="914400" algn="l" rtl="0" fontAlgn="base">
      <a:spcBef>
        <a:spcPct val="0"/>
      </a:spcBef>
      <a:spcAft>
        <a:spcPct val="0"/>
      </a:spcAft>
      <a:defRPr sz="2400" kern="1200">
        <a:solidFill>
          <a:schemeClr val="tx1"/>
        </a:solidFill>
        <a:latin typeface="Times New Roman" charset="0"/>
        <a:ea typeface="+mn-ea"/>
        <a:cs typeface="Times New Roman" charset="0"/>
      </a:defRPr>
    </a:lvl3pPr>
    <a:lvl4pPr marL="1371600" algn="l" rtl="0" fontAlgn="base">
      <a:spcBef>
        <a:spcPct val="0"/>
      </a:spcBef>
      <a:spcAft>
        <a:spcPct val="0"/>
      </a:spcAft>
      <a:defRPr sz="2400" kern="1200">
        <a:solidFill>
          <a:schemeClr val="tx1"/>
        </a:solidFill>
        <a:latin typeface="Times New Roman" charset="0"/>
        <a:ea typeface="+mn-ea"/>
        <a:cs typeface="Times New Roman" charset="0"/>
      </a:defRPr>
    </a:lvl4pPr>
    <a:lvl5pPr marL="1828800" algn="l" rtl="0" fontAlgn="base">
      <a:spcBef>
        <a:spcPct val="0"/>
      </a:spcBef>
      <a:spcAft>
        <a:spcPct val="0"/>
      </a:spcAft>
      <a:defRPr sz="2400" kern="1200">
        <a:solidFill>
          <a:schemeClr val="tx1"/>
        </a:solidFill>
        <a:latin typeface="Times New Roman" charset="0"/>
        <a:ea typeface="+mn-ea"/>
        <a:cs typeface="Times New Roman" charset="0"/>
      </a:defRPr>
    </a:lvl5pPr>
    <a:lvl6pPr marL="2286000" algn="l" defTabSz="914400" rtl="0" eaLnBrk="1" latinLnBrk="0" hangingPunct="1">
      <a:defRPr sz="2400" kern="1200">
        <a:solidFill>
          <a:schemeClr val="tx1"/>
        </a:solidFill>
        <a:latin typeface="Times New Roman" charset="0"/>
        <a:ea typeface="+mn-ea"/>
        <a:cs typeface="Times New Roman" charset="0"/>
      </a:defRPr>
    </a:lvl6pPr>
    <a:lvl7pPr marL="2743200" algn="l" defTabSz="914400" rtl="0" eaLnBrk="1" latinLnBrk="0" hangingPunct="1">
      <a:defRPr sz="2400" kern="1200">
        <a:solidFill>
          <a:schemeClr val="tx1"/>
        </a:solidFill>
        <a:latin typeface="Times New Roman" charset="0"/>
        <a:ea typeface="+mn-ea"/>
        <a:cs typeface="Times New Roman" charset="0"/>
      </a:defRPr>
    </a:lvl7pPr>
    <a:lvl8pPr marL="3200400" algn="l" defTabSz="914400" rtl="0" eaLnBrk="1" latinLnBrk="0" hangingPunct="1">
      <a:defRPr sz="2400" kern="1200">
        <a:solidFill>
          <a:schemeClr val="tx1"/>
        </a:solidFill>
        <a:latin typeface="Times New Roman" charset="0"/>
        <a:ea typeface="+mn-ea"/>
        <a:cs typeface="Times New Roman" charset="0"/>
      </a:defRPr>
    </a:lvl8pPr>
    <a:lvl9pPr marL="3657600" algn="l" defTabSz="914400" rtl="0" eaLnBrk="1" latinLnBrk="0" hangingPunct="1">
      <a:defRPr sz="2400" kern="1200">
        <a:solidFill>
          <a:schemeClr val="tx1"/>
        </a:solidFill>
        <a:latin typeface="Times New Roman" charset="0"/>
        <a:ea typeface="+mn-ea"/>
        <a:cs typeface="Times New Roman"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4FBEB3-AF8E-4389-8C0C-E1C8735F5EF0}" v="13" dt="2019-08-23T17:11:56.9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8" autoAdjust="0"/>
    <p:restoredTop sz="94621" autoAdjust="0"/>
  </p:normalViewPr>
  <p:slideViewPr>
    <p:cSldViewPr>
      <p:cViewPr varScale="1">
        <p:scale>
          <a:sx n="81" d="100"/>
          <a:sy n="81" d="100"/>
        </p:scale>
        <p:origin x="614" y="6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Myers" userId="2d6f6171bbbacf5b" providerId="LiveId" clId="{504FBEB3-AF8E-4389-8C0C-E1C8735F5EF0}"/>
    <pc:docChg chg="modSld">
      <pc:chgData name="Eric Myers" userId="2d6f6171bbbacf5b" providerId="LiveId" clId="{504FBEB3-AF8E-4389-8C0C-E1C8735F5EF0}" dt="2019-08-23T17:11:56.973" v="12" actId="20577"/>
      <pc:docMkLst>
        <pc:docMk/>
      </pc:docMkLst>
      <pc:sldChg chg="modSp">
        <pc:chgData name="Eric Myers" userId="2d6f6171bbbacf5b" providerId="LiveId" clId="{504FBEB3-AF8E-4389-8C0C-E1C8735F5EF0}" dt="2019-08-23T17:11:56.973" v="12" actId="20577"/>
        <pc:sldMkLst>
          <pc:docMk/>
          <pc:sldMk cId="0" sldId="269"/>
        </pc:sldMkLst>
        <pc:spChg chg="mod">
          <ac:chgData name="Eric Myers" userId="2d6f6171bbbacf5b" providerId="LiveId" clId="{504FBEB3-AF8E-4389-8C0C-E1C8735F5EF0}" dt="2019-08-23T17:11:56.973" v="12" actId="20577"/>
          <ac:spMkLst>
            <pc:docMk/>
            <pc:sldMk cId="0" sldId="269"/>
            <ac:spMk id="1536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624FAE-CA29-4788-8634-CFDA8D51F193}" type="datetimeFigureOut">
              <a:rPr lang="en-US" smtClean="0"/>
              <a:t>8/25/2021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9295DB-DF6E-4FA5-B8F4-54BB3EAB3E07}" type="slidenum">
              <a:rPr lang="en-US" smtClean="0"/>
              <a:t>‹#›</a:t>
            </a:fld>
            <a:endParaRPr lang="en-US"/>
          </a:p>
        </p:txBody>
      </p:sp>
    </p:spTree>
    <p:extLst>
      <p:ext uri="{BB962C8B-B14F-4D97-AF65-F5344CB8AC3E}">
        <p14:creationId xmlns:p14="http://schemas.microsoft.com/office/powerpoint/2010/main" val="1614075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oogle.com/url?sa=i&amp;url=https%3A%2F%2Fwww.post-gazette.com%2Fopinion%2Fbrian-oneill%2F2019%2F10%2F31%2FCongress-Donald-Trump-Federalist-Papers%2Fstories%2F201910310069&amp;psig=AOvVaw3lqAvkVdLHjuiYnJCyt8ir&amp;ust=1629998571230000&amp;source=images&amp;cd=vfe&amp;ved=0CAsQjRxqFwoTCMi4rorYzPICFQAAAAAdAAAAABAD</a:t>
            </a:r>
          </a:p>
        </p:txBody>
      </p:sp>
      <p:sp>
        <p:nvSpPr>
          <p:cNvPr id="4" name="Slide Number Placeholder 3"/>
          <p:cNvSpPr>
            <a:spLocks noGrp="1"/>
          </p:cNvSpPr>
          <p:nvPr>
            <p:ph type="sldNum" sz="quarter" idx="5"/>
          </p:nvPr>
        </p:nvSpPr>
        <p:spPr/>
        <p:txBody>
          <a:bodyPr/>
          <a:lstStyle/>
          <a:p>
            <a:fld id="{569295DB-DF6E-4FA5-B8F4-54BB3EAB3E07}" type="slidenum">
              <a:rPr lang="en-US" smtClean="0"/>
              <a:t>12</a:t>
            </a:fld>
            <a:endParaRPr lang="en-US"/>
          </a:p>
        </p:txBody>
      </p:sp>
    </p:spTree>
    <p:extLst>
      <p:ext uri="{BB962C8B-B14F-4D97-AF65-F5344CB8AC3E}">
        <p14:creationId xmlns:p14="http://schemas.microsoft.com/office/powerpoint/2010/main" val="1402918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https://www.google.com/url?sa=i&amp;url=https%3A%2F%2Fwww.history.com%2Ftopics%2Famerican-revolution%2Fpatrick-henry&amp;psig=AOvVaw2LLq6sEL9jH_O86O7ga9k1&amp;ust=1629998652705000&amp;source=images&amp;cd=vfe&amp;ved=0CAsQjRxqFwoTCNid5a3YzPICFQAAAAAdAAAAABAD</a:t>
            </a:r>
          </a:p>
        </p:txBody>
      </p:sp>
      <p:sp>
        <p:nvSpPr>
          <p:cNvPr id="4" name="Slide Number Placeholder 3"/>
          <p:cNvSpPr>
            <a:spLocks noGrp="1"/>
          </p:cNvSpPr>
          <p:nvPr>
            <p:ph type="sldNum" sz="quarter" idx="5"/>
          </p:nvPr>
        </p:nvSpPr>
        <p:spPr/>
        <p:txBody>
          <a:bodyPr/>
          <a:lstStyle/>
          <a:p>
            <a:fld id="{569295DB-DF6E-4FA5-B8F4-54BB3EAB3E07}" type="slidenum">
              <a:rPr lang="en-US" smtClean="0"/>
              <a:t>13</a:t>
            </a:fld>
            <a:endParaRPr lang="en-US"/>
          </a:p>
        </p:txBody>
      </p:sp>
    </p:spTree>
    <p:extLst>
      <p:ext uri="{BB962C8B-B14F-4D97-AF65-F5344CB8AC3E}">
        <p14:creationId xmlns:p14="http://schemas.microsoft.com/office/powerpoint/2010/main" val="1070983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06859-C2F6-4454-B0B3-4A9FF2FA3B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7D634-8CA6-4952-AB5B-1A0DD3B9A2F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4E7AE6-95C0-43BE-958F-96B69C72B40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F03B8A-83FD-4A20-AD78-4806ACA7F2B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9221F-ACBA-4531-806F-2FC868E6223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7A7EB7-C76C-49E1-A369-1D038E777D6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B28FA2-6A6F-4A0D-A4A3-F431CE8644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1E1D20-EE8C-48CD-9503-91753760CA0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A2FC69-BE82-4171-A4AF-1C1ED58EA4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975758-7708-4260-9118-BD7F27606D90}"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endParaRPr lang="en-US"/>
          </a:p>
        </p:txBody>
      </p:sp>
      <p:sp>
        <p:nvSpPr>
          <p:cNvPr id="9" name="Slide Number Placeholder 8"/>
          <p:cNvSpPr>
            <a:spLocks noGrp="1"/>
          </p:cNvSpPr>
          <p:nvPr>
            <p:ph type="sldNum" sz="quarter" idx="11"/>
          </p:nvPr>
        </p:nvSpPr>
        <p:spPr/>
        <p:txBody>
          <a:bodyPr/>
          <a:lstStyle/>
          <a:p>
            <a:fld id="{B1429C0A-FDA7-4801-929C-0E7036B360AF}"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5D12E9F-94CB-4A19-A809-9BDE036DC1D9}"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22.wav"/><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audio" Target="../media/audio25.wav"/><Relationship Id="rId2" Type="http://schemas.openxmlformats.org/officeDocument/2006/relationships/audio" Target="../media/audio24.wav"/><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audio" Target="../media/audio26.wav"/></Relationships>
</file>

<file path=ppt/slides/_rels/slide13.xml.rels><?xml version="1.0" encoding="UTF-8" standalone="yes"?>
<Relationships xmlns="http://schemas.openxmlformats.org/package/2006/relationships"><Relationship Id="rId3" Type="http://schemas.openxmlformats.org/officeDocument/2006/relationships/audio" Target="../media/audio27.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audio" Target="../media/audio3.wav"/></Relationships>
</file>

<file path=ppt/slides/_rels/slide3.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audio" Target="../media/audio7.wav"/><Relationship Id="rId7" Type="http://schemas.openxmlformats.org/officeDocument/2006/relationships/image" Target="../media/image5.jpeg"/><Relationship Id="rId2" Type="http://schemas.openxmlformats.org/officeDocument/2006/relationships/audio" Target="../media/audio6.wav"/><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zh.wikipedia.org/wiki/Image:James-Madison.jpg" TargetMode="External"/><Relationship Id="rId4" Type="http://schemas.openxmlformats.org/officeDocument/2006/relationships/audio" Target="../media/audio8.wav"/></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0.wav"/><Relationship Id="rId7" Type="http://schemas.openxmlformats.org/officeDocument/2006/relationships/image" Target="../media/image7.jpeg"/><Relationship Id="rId2" Type="http://schemas.openxmlformats.org/officeDocument/2006/relationships/audio" Target="../media/audio9.wav"/><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audio" Target="../media/audio12.wav"/><Relationship Id="rId4" Type="http://schemas.openxmlformats.org/officeDocument/2006/relationships/audio" Target="../media/audio11.wav"/></Relationships>
</file>

<file path=ppt/slides/_rels/slide6.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3.wav"/><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audio" Target="../media/audio15.wav"/></Relationships>
</file>

<file path=ppt/slides/_rels/slide7.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16.wav"/><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audio" Target="../media/audio18.wav"/><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20.wav"/><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86000"/>
            <a:ext cx="7772400" cy="1143000"/>
          </a:xfrm>
        </p:spPr>
        <p:txBody>
          <a:bodyPr/>
          <a:lstStyle/>
          <a:p>
            <a:r>
              <a:rPr lang="en-US"/>
              <a:t>The Constitutional Convention</a:t>
            </a:r>
          </a:p>
        </p:txBody>
      </p:sp>
      <p:sp>
        <p:nvSpPr>
          <p:cNvPr id="3075" name="Rectangle 3"/>
          <p:cNvSpPr>
            <a:spLocks noGrp="1" noChangeArrowheads="1"/>
          </p:cNvSpPr>
          <p:nvPr>
            <p:ph type="subTitle" idx="1"/>
          </p:nvPr>
        </p:nvSpPr>
        <p:spPr/>
        <p:txBody>
          <a:bodyPr/>
          <a:lstStyle/>
          <a:p>
            <a:r>
              <a:rPr lang="en-US"/>
              <a:t>Chapter 2 section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5">
                                            <p:txEl>
                                              <p:pRg st="0" end="0"/>
                                            </p:txEl>
                                          </p:spTgt>
                                        </p:tgtEl>
                                        <p:attrNameLst>
                                          <p:attrName>style.visibility</p:attrName>
                                        </p:attrNameLst>
                                      </p:cBhvr>
                                      <p:to>
                                        <p:strVal val="visible"/>
                                      </p:to>
                                    </p:set>
                                    <p:anim calcmode="lin" valueType="num">
                                      <p:cBhvr additive="base">
                                        <p:cTn id="13" dur="500" fill="hold"/>
                                        <p:tgtEl>
                                          <p:spTgt spid="307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5"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II.  Decisions and Compromises</a:t>
            </a:r>
          </a:p>
        </p:txBody>
      </p:sp>
      <p:sp>
        <p:nvSpPr>
          <p:cNvPr id="13315" name="Rectangle 3"/>
          <p:cNvSpPr>
            <a:spLocks noGrp="1" noChangeArrowheads="1"/>
          </p:cNvSpPr>
          <p:nvPr>
            <p:ph idx="1"/>
          </p:nvPr>
        </p:nvSpPr>
        <p:spPr>
          <a:xfrm>
            <a:off x="0" y="1981200"/>
            <a:ext cx="5334000" cy="4724400"/>
          </a:xfrm>
        </p:spPr>
        <p:txBody>
          <a:bodyPr/>
          <a:lstStyle/>
          <a:p>
            <a:pPr marL="609600" indent="-609600">
              <a:lnSpc>
                <a:spcPct val="90000"/>
              </a:lnSpc>
              <a:buFontTx/>
              <a:buAutoNum type="alphaUcPeriod" startAt="6"/>
            </a:pPr>
            <a:r>
              <a:rPr lang="en-US" sz="2800"/>
              <a:t>Although many Northern delegates wanted to end slavery, they realized that if they insisted on doing so, the Southern states would never accept the Constitution and the nation would face an uncertain future.  Thus, the Founders compromised and refused to deal with slavery in the Constitution.</a:t>
            </a:r>
          </a:p>
        </p:txBody>
      </p:sp>
      <p:pic>
        <p:nvPicPr>
          <p:cNvPr id="13319" name="Picture 7" descr="Slavmap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0650" y="1752600"/>
            <a:ext cx="3943350" cy="4362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box(in)">
                                      <p:cBhvr>
                                        <p:cTn id="7" dur="500"/>
                                        <p:tgtEl>
                                          <p:spTgt spid="1331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n_crush.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nodeType="clickEffect">
                                  <p:stCondLst>
                                    <p:cond delay="0"/>
                                  </p:stCondLst>
                                  <p:childTnLst>
                                    <p:set>
                                      <p:cBhvr>
                                        <p:cTn id="11" dur="1" fill="hold">
                                          <p:stCondLst>
                                            <p:cond delay="0"/>
                                          </p:stCondLst>
                                        </p:cTn>
                                        <p:tgtEl>
                                          <p:spTgt spid="13319"/>
                                        </p:tgtEl>
                                        <p:attrNameLst>
                                          <p:attrName>style.visibility</p:attrName>
                                        </p:attrNameLst>
                                      </p:cBhvr>
                                      <p:to>
                                        <p:strVal val="visible"/>
                                      </p:to>
                                    </p:set>
                                    <p:anim calcmode="lin" valueType="num">
                                      <p:cBhvr>
                                        <p:cTn id="12" dur="1000" fill="hold"/>
                                        <p:tgtEl>
                                          <p:spTgt spid="13319"/>
                                        </p:tgtEl>
                                        <p:attrNameLst>
                                          <p:attrName>ppt_w</p:attrName>
                                        </p:attrNameLst>
                                      </p:cBhvr>
                                      <p:tavLst>
                                        <p:tav tm="0">
                                          <p:val>
                                            <p:fltVal val="0"/>
                                          </p:val>
                                        </p:tav>
                                        <p:tav tm="100000">
                                          <p:val>
                                            <p:strVal val="#ppt_w"/>
                                          </p:val>
                                        </p:tav>
                                      </p:tavLst>
                                    </p:anim>
                                    <p:anim calcmode="lin" valueType="num">
                                      <p:cBhvr>
                                        <p:cTn id="13" dur="1000" fill="hold"/>
                                        <p:tgtEl>
                                          <p:spTgt spid="13319"/>
                                        </p:tgtEl>
                                        <p:attrNameLst>
                                          <p:attrName>ppt_h</p:attrName>
                                        </p:attrNameLst>
                                      </p:cBhvr>
                                      <p:tavLst>
                                        <p:tav tm="0">
                                          <p:val>
                                            <p:fltVal val="0"/>
                                          </p:val>
                                        </p:tav>
                                        <p:tav tm="100000">
                                          <p:val>
                                            <p:strVal val="#ppt_h"/>
                                          </p:val>
                                        </p:tav>
                                      </p:tavLst>
                                    </p:anim>
                                    <p:anim calcmode="lin" valueType="num">
                                      <p:cBhvr>
                                        <p:cTn id="14" dur="1000" fill="hold"/>
                                        <p:tgtEl>
                                          <p:spTgt spid="13319"/>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3319"/>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0"/>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II.  Decisions and Compromises</a:t>
            </a:r>
          </a:p>
        </p:txBody>
      </p:sp>
      <p:sp>
        <p:nvSpPr>
          <p:cNvPr id="14339" name="Rectangle 3"/>
          <p:cNvSpPr>
            <a:spLocks noGrp="1" noChangeArrowheads="1"/>
          </p:cNvSpPr>
          <p:nvPr>
            <p:ph idx="1"/>
          </p:nvPr>
        </p:nvSpPr>
        <p:spPr>
          <a:xfrm>
            <a:off x="0" y="1981200"/>
            <a:ext cx="4724400" cy="4648200"/>
          </a:xfrm>
        </p:spPr>
        <p:txBody>
          <a:bodyPr/>
          <a:lstStyle/>
          <a:p>
            <a:pPr marL="609600" indent="-609600">
              <a:buFontTx/>
              <a:buAutoNum type="alphaUcPeriod" startAt="7"/>
            </a:pPr>
            <a:r>
              <a:rPr lang="en-US"/>
              <a:t>The delegates agreed to other compromises as well, including a four-year term for the president and an Electoral College rather than a direct election of the president.</a:t>
            </a:r>
          </a:p>
        </p:txBody>
      </p:sp>
      <p:pic>
        <p:nvPicPr>
          <p:cNvPr id="14341" name="Picture 5" descr="electoral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362200"/>
            <a:ext cx="4149725" cy="3292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500" fill="hold"/>
                                        <p:tgtEl>
                                          <p:spTgt spid="143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339">
                                            <p:txEl>
                                              <p:pRg st="0" end="0"/>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handler15.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4" presetClass="entr" presetSubtype="10" fill="hold" nodeType="clickEffect">
                                  <p:stCondLst>
                                    <p:cond delay="0"/>
                                  </p:stCondLst>
                                  <p:childTnLst>
                                    <p:set>
                                      <p:cBhvr>
                                        <p:cTn id="12" dur="1" fill="hold">
                                          <p:stCondLst>
                                            <p:cond delay="0"/>
                                          </p:stCondLst>
                                        </p:cTn>
                                        <p:tgtEl>
                                          <p:spTgt spid="14341"/>
                                        </p:tgtEl>
                                        <p:attrNameLst>
                                          <p:attrName>style.visibility</p:attrName>
                                        </p:attrNameLst>
                                      </p:cBhvr>
                                      <p:to>
                                        <p:strVal val="visible"/>
                                      </p:to>
                                    </p:set>
                                    <p:animEffect transition="in" filter="randombar(horizontal)">
                                      <p:cBhvr>
                                        <p:cTn id="13" dur="500"/>
                                        <p:tgtEl>
                                          <p:spTgt spid="14341"/>
                                        </p:tgtEl>
                                      </p:cBhvr>
                                    </p:animEffect>
                                  </p:childTnLst>
                                  <p:subTnLst>
                                    <p:audio>
                                      <p:cMediaNode>
                                        <p:cTn display="0" masterRel="sameClick">
                                          <p:stCondLst>
                                            <p:cond evt="begin" delay="0">
                                              <p:tn val="11"/>
                                            </p:cond>
                                          </p:stCondLst>
                                          <p:endCondLst>
                                            <p:cond evt="onStopAudio" delay="0">
                                              <p:tgtEl>
                                                <p:sldTgt/>
                                              </p:tgtEl>
                                            </p:cond>
                                          </p:endCondLst>
                                        </p:cTn>
                                        <p:tgtEl>
                                          <p:sndTgt r:embed="rId3" name="daplan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91F78-B82C-4137-8998-04422A1BE868}"/>
              </a:ext>
            </a:extLst>
          </p:cNvPr>
          <p:cNvSpPr>
            <a:spLocks noGrp="1"/>
          </p:cNvSpPr>
          <p:nvPr>
            <p:ph type="title"/>
          </p:nvPr>
        </p:nvSpPr>
        <p:spPr/>
        <p:txBody>
          <a:bodyPr/>
          <a:lstStyle/>
          <a:p>
            <a:r>
              <a:rPr lang="en-US" dirty="0"/>
              <a:t>III.  Ratifying the Constitution</a:t>
            </a:r>
          </a:p>
        </p:txBody>
      </p:sp>
      <p:sp>
        <p:nvSpPr>
          <p:cNvPr id="3" name="Content Placeholder 2">
            <a:extLst>
              <a:ext uri="{FF2B5EF4-FFF2-40B4-BE49-F238E27FC236}">
                <a16:creationId xmlns:a16="http://schemas.microsoft.com/office/drawing/2014/main" id="{27F6D462-0936-4E86-AD5F-1A5A02C527B2}"/>
              </a:ext>
            </a:extLst>
          </p:cNvPr>
          <p:cNvSpPr>
            <a:spLocks noGrp="1"/>
          </p:cNvSpPr>
          <p:nvPr>
            <p:ph idx="1"/>
          </p:nvPr>
        </p:nvSpPr>
        <p:spPr>
          <a:xfrm>
            <a:off x="457200" y="1600200"/>
            <a:ext cx="5410200" cy="4800600"/>
          </a:xfrm>
        </p:spPr>
        <p:txBody>
          <a:bodyPr/>
          <a:lstStyle/>
          <a:p>
            <a:pPr marL="571500" indent="-457200">
              <a:buFont typeface="+mj-lt"/>
              <a:buAutoNum type="alphaUcPeriod"/>
            </a:pPr>
            <a:r>
              <a:rPr lang="en-US" dirty="0"/>
              <a:t>Supporters and opponents of the Constitution began a great debate over whether to accept it or reject it.</a:t>
            </a:r>
          </a:p>
          <a:p>
            <a:pPr marL="571500" indent="-457200">
              <a:buFont typeface="+mj-lt"/>
              <a:buAutoNum type="alphaUcPeriod"/>
            </a:pPr>
            <a:r>
              <a:rPr lang="en-US" dirty="0"/>
              <a:t>The Federalists, like James Madison, who urged ratification argued that a strong national government was needed to solve the nation’s problems and to deal with foreign countries.  Without a Constitution, disorder or anarchy would undermine the nation.</a:t>
            </a:r>
          </a:p>
        </p:txBody>
      </p:sp>
      <p:pic>
        <p:nvPicPr>
          <p:cNvPr id="1026" name="Picture 2" descr="Brian O&amp;#39;Neill: Congress, Trump and the Federalist Papers | Pittsburgh  Post-Gazette">
            <a:extLst>
              <a:ext uri="{FF2B5EF4-FFF2-40B4-BE49-F238E27FC236}">
                <a16:creationId xmlns:a16="http://schemas.microsoft.com/office/drawing/2014/main" id="{469B73B8-2FE6-4312-BF6E-8D11503EB72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7400" y="2415540"/>
            <a:ext cx="2895600" cy="2026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51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hammer.wav"/>
                                        </p:tgtEl>
                                      </p:cMediaNode>
                                    </p:audio>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1000"/>
                                        <p:tgtEl>
                                          <p:spTgt spid="1026"/>
                                        </p:tgtEl>
                                      </p:cBhvr>
                                    </p:animEffect>
                                    <p:anim calcmode="lin" valueType="num">
                                      <p:cBhvr>
                                        <p:cTn id="21" dur="1000" fill="hold"/>
                                        <p:tgtEl>
                                          <p:spTgt spid="1026"/>
                                        </p:tgtEl>
                                        <p:attrNameLst>
                                          <p:attrName>ppt_x</p:attrName>
                                        </p:attrNameLst>
                                      </p:cBhvr>
                                      <p:tavLst>
                                        <p:tav tm="0">
                                          <p:val>
                                            <p:strVal val="#ppt_x"/>
                                          </p:val>
                                        </p:tav>
                                        <p:tav tm="100000">
                                          <p:val>
                                            <p:strVal val="#ppt_x"/>
                                          </p:val>
                                        </p:tav>
                                      </p:tavLst>
                                    </p:anim>
                                    <p:anim calcmode="lin" valueType="num">
                                      <p:cBhvr>
                                        <p:cTn id="22"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AD8BD-97D0-4C9A-ADC0-1E62FD0B63AA}"/>
              </a:ext>
            </a:extLst>
          </p:cNvPr>
          <p:cNvSpPr>
            <a:spLocks noGrp="1"/>
          </p:cNvSpPr>
          <p:nvPr>
            <p:ph type="title"/>
          </p:nvPr>
        </p:nvSpPr>
        <p:spPr/>
        <p:txBody>
          <a:bodyPr/>
          <a:lstStyle/>
          <a:p>
            <a:r>
              <a:rPr lang="en-US" dirty="0"/>
              <a:t>III.  Ratifying the Constitution</a:t>
            </a:r>
          </a:p>
        </p:txBody>
      </p:sp>
      <p:sp>
        <p:nvSpPr>
          <p:cNvPr id="3" name="Content Placeholder 2">
            <a:extLst>
              <a:ext uri="{FF2B5EF4-FFF2-40B4-BE49-F238E27FC236}">
                <a16:creationId xmlns:a16="http://schemas.microsoft.com/office/drawing/2014/main" id="{897BCF77-7CB7-4D4D-87C7-6D52EDF5EBFD}"/>
              </a:ext>
            </a:extLst>
          </p:cNvPr>
          <p:cNvSpPr>
            <a:spLocks noGrp="1"/>
          </p:cNvSpPr>
          <p:nvPr>
            <p:ph idx="1"/>
          </p:nvPr>
        </p:nvSpPr>
        <p:spPr>
          <a:xfrm>
            <a:off x="457200" y="1600200"/>
            <a:ext cx="6324600" cy="4800600"/>
          </a:xfrm>
        </p:spPr>
        <p:txBody>
          <a:bodyPr>
            <a:normAutofit fontScale="92500"/>
          </a:bodyPr>
          <a:lstStyle/>
          <a:p>
            <a:pPr marL="571500" indent="-457200">
              <a:buFont typeface="+mj-lt"/>
              <a:buAutoNum type="alphaUcPeriod" startAt="3"/>
            </a:pPr>
            <a:r>
              <a:rPr lang="en-US" dirty="0"/>
              <a:t>The Anti-Federalists, like Patrick Henry, who opposed ratification argued that the delegates who drafted the Constitution did so in secret and had been given no power to replace the Articles.  They contended that the Constitution took important powers away from the states and lacked a Bill of Rights.</a:t>
            </a:r>
          </a:p>
          <a:p>
            <a:pPr marL="571500" indent="-457200">
              <a:buFont typeface="+mj-lt"/>
              <a:buAutoNum type="alphaUcPeriod" startAt="3"/>
            </a:pPr>
            <a:r>
              <a:rPr lang="en-US" dirty="0"/>
              <a:t>When the Federalists promised to add a Bill of Rights, and the small states learned more about the Connecticut Compromise, the battle over ratification was finally won.</a:t>
            </a:r>
          </a:p>
          <a:p>
            <a:pPr marL="571500" indent="-457200">
              <a:buFont typeface="+mj-lt"/>
              <a:buAutoNum type="alphaUcPeriod" startAt="3"/>
            </a:pPr>
            <a:r>
              <a:rPr lang="en-US" dirty="0"/>
              <a:t>The new national government was launched in 1789 when Congress met for the first time in New York City.  Soon after George Washington took the oath of office as president of the United States.</a:t>
            </a:r>
          </a:p>
        </p:txBody>
      </p:sp>
      <p:pic>
        <p:nvPicPr>
          <p:cNvPr id="2050" name="Picture 2" descr="Patrick Henry - HISTORY">
            <a:extLst>
              <a:ext uri="{FF2B5EF4-FFF2-40B4-BE49-F238E27FC236}">
                <a16:creationId xmlns:a16="http://schemas.microsoft.com/office/drawing/2014/main" id="{E5B5D278-702E-434E-9A0C-8B7E16305AD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2209800"/>
            <a:ext cx="21336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90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cashreg.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In your notebooks</a:t>
            </a:r>
          </a:p>
        </p:txBody>
      </p:sp>
      <p:sp>
        <p:nvSpPr>
          <p:cNvPr id="15363" name="Rectangle 3"/>
          <p:cNvSpPr>
            <a:spLocks noGrp="1" noChangeArrowheads="1"/>
          </p:cNvSpPr>
          <p:nvPr>
            <p:ph idx="1"/>
          </p:nvPr>
        </p:nvSpPr>
        <p:spPr/>
        <p:txBody>
          <a:bodyPr/>
          <a:lstStyle/>
          <a:p>
            <a:r>
              <a:rPr lang="en-US" dirty="0"/>
              <a:t>List and give a brief explanation of each of </a:t>
            </a:r>
            <a:r>
              <a:rPr lang="en-US"/>
              <a:t>the three </a:t>
            </a:r>
            <a:r>
              <a:rPr lang="en-US" dirty="0"/>
              <a:t>main compromises.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ox(in)">
                                      <p:cBhvr>
                                        <p:cTn id="7" dur="500"/>
                                        <p:tgtEl>
                                          <p:spTgt spid="15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box(in)">
                                      <p:cBhvr>
                                        <p:cTn id="12" dur="500"/>
                                        <p:tgtEl>
                                          <p:spTgt spid="153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t>I.  The Convention Begins</a:t>
            </a:r>
          </a:p>
        </p:txBody>
      </p:sp>
      <p:sp>
        <p:nvSpPr>
          <p:cNvPr id="4099" name="Rectangle 3"/>
          <p:cNvSpPr>
            <a:spLocks noGrp="1" noChangeArrowheads="1"/>
          </p:cNvSpPr>
          <p:nvPr>
            <p:ph idx="1"/>
          </p:nvPr>
        </p:nvSpPr>
        <p:spPr>
          <a:xfrm>
            <a:off x="0" y="1981200"/>
            <a:ext cx="5181600" cy="4724400"/>
          </a:xfrm>
        </p:spPr>
        <p:txBody>
          <a:bodyPr/>
          <a:lstStyle/>
          <a:p>
            <a:pPr marL="609600" indent="-609600">
              <a:buFontTx/>
              <a:buAutoNum type="alphaUcPeriod"/>
            </a:pPr>
            <a:r>
              <a:rPr lang="en-US" dirty="0"/>
              <a:t>The delegates to the Constitutional Convention had great practical experience in politics and government and included many of the signers of the Declaration of Independence and the Articles of Confederation.</a:t>
            </a:r>
          </a:p>
          <a:p>
            <a:pPr marL="609600" indent="-609600">
              <a:buFontTx/>
              <a:buAutoNum type="alphaUcPeriod"/>
            </a:pPr>
            <a:r>
              <a:rPr lang="en-US" dirty="0"/>
              <a:t>George Washington was elected as leader of the convention.  Benjamin Franklin, James Madison and Alexander Hamilton were among the 55 delegates at the convention.</a:t>
            </a:r>
          </a:p>
          <a:p>
            <a:pPr marL="609600" indent="-609600">
              <a:buFontTx/>
              <a:buAutoNum type="alphaUcPeriod"/>
            </a:pPr>
            <a:endParaRPr lang="en-US" dirty="0"/>
          </a:p>
        </p:txBody>
      </p:sp>
      <p:pic>
        <p:nvPicPr>
          <p:cNvPr id="4103" name="Picture 7" descr="Washington Addressing Constitutional Conven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286000"/>
            <a:ext cx="4038600" cy="2373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099">
                                            <p:txEl>
                                              <p:pRg st="0" end="0"/>
                                            </p:txEl>
                                          </p:spTgt>
                                        </p:tgtEl>
                                        <p:attrNameLst>
                                          <p:attrName>style.visibility</p:attrName>
                                        </p:attrNameLst>
                                      </p:cBhvr>
                                      <p:to>
                                        <p:strVal val="visible"/>
                                      </p:to>
                                    </p:set>
                                    <p:animEffect transition="in" filter="blinds(horizontal)">
                                      <p:cBhvr>
                                        <p:cTn id="13" dur="500"/>
                                        <p:tgtEl>
                                          <p:spTgt spid="4099">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doguare.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099">
                                            <p:txEl>
                                              <p:pRg st="1" end="1"/>
                                            </p:txEl>
                                          </p:spTgt>
                                        </p:tgtEl>
                                        <p:attrNameLst>
                                          <p:attrName>style.visibility</p:attrName>
                                        </p:attrNameLst>
                                      </p:cBhvr>
                                      <p:to>
                                        <p:strVal val="visible"/>
                                      </p:to>
                                    </p:set>
                                    <p:animEffect transition="in" filter="blinds(horizontal)">
                                      <p:cBhvr>
                                        <p:cTn id="18" dur="500"/>
                                        <p:tgtEl>
                                          <p:spTgt spid="4099">
                                            <p:txEl>
                                              <p:pRg st="1" end="1"/>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doguar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4103"/>
                                        </p:tgtEl>
                                        <p:attrNameLst>
                                          <p:attrName>style.visibility</p:attrName>
                                        </p:attrNameLst>
                                      </p:cBhvr>
                                      <p:to>
                                        <p:strVal val="visible"/>
                                      </p:to>
                                    </p:set>
                                    <p:anim calcmode="lin" valueType="num">
                                      <p:cBhvr additive="base">
                                        <p:cTn id="23" dur="500" fill="hold"/>
                                        <p:tgtEl>
                                          <p:spTgt spid="4103"/>
                                        </p:tgtEl>
                                        <p:attrNameLst>
                                          <p:attrName>ppt_x</p:attrName>
                                        </p:attrNameLst>
                                      </p:cBhvr>
                                      <p:tavLst>
                                        <p:tav tm="0">
                                          <p:val>
                                            <p:strVal val="0-#ppt_w/2"/>
                                          </p:val>
                                        </p:tav>
                                        <p:tav tm="100000">
                                          <p:val>
                                            <p:strVal val="#ppt_x"/>
                                          </p:val>
                                        </p:tav>
                                      </p:tavLst>
                                    </p:anim>
                                    <p:anim calcmode="lin" valueType="num">
                                      <p:cBhvr additive="base">
                                        <p:cTn id="24" dur="500" fill="hold"/>
                                        <p:tgtEl>
                                          <p:spTgt spid="410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disappointmen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a:t>I.  The Convention Begins</a:t>
            </a:r>
          </a:p>
        </p:txBody>
      </p:sp>
      <p:sp>
        <p:nvSpPr>
          <p:cNvPr id="5123" name="Rectangle 3"/>
          <p:cNvSpPr>
            <a:spLocks noGrp="1" noChangeArrowheads="1"/>
          </p:cNvSpPr>
          <p:nvPr>
            <p:ph idx="1"/>
          </p:nvPr>
        </p:nvSpPr>
        <p:spPr>
          <a:xfrm>
            <a:off x="0" y="1981200"/>
            <a:ext cx="4953000" cy="4876800"/>
          </a:xfrm>
        </p:spPr>
        <p:txBody>
          <a:bodyPr/>
          <a:lstStyle/>
          <a:p>
            <a:pPr marL="609600" indent="-609600">
              <a:buFontTx/>
              <a:buAutoNum type="alphaUcPeriod" startAt="2"/>
            </a:pPr>
            <a:r>
              <a:rPr lang="en-US" dirty="0"/>
              <a:t>The delegates held their meetings in secret, deciding each state would have one vote, all decisions would be by majority vote, and a quorum of seven states was required for all meetings.</a:t>
            </a:r>
          </a:p>
        </p:txBody>
      </p:sp>
      <p:pic>
        <p:nvPicPr>
          <p:cNvPr id="5125" name="Picture 5" descr="shhh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905000"/>
            <a:ext cx="2552700"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checkerboard(across)">
                                      <p:cBhvr>
                                        <p:cTn id="7" dur="500"/>
                                        <p:tgtEl>
                                          <p:spTgt spid="512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shazam2.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5125"/>
                                        </p:tgtEl>
                                        <p:attrNameLst>
                                          <p:attrName>style.visibility</p:attrName>
                                        </p:attrNameLst>
                                      </p:cBhvr>
                                      <p:to>
                                        <p:strVal val="visible"/>
                                      </p:to>
                                    </p:set>
                                    <p:animEffect transition="in" filter="randombar(horizontal)">
                                      <p:cBhvr>
                                        <p:cTn id="12" dur="500"/>
                                        <p:tgtEl>
                                          <p:spTgt spid="5125"/>
                                        </p:tgtEl>
                                      </p:cBhvr>
                                    </p:animEffect>
                                  </p:childTnLst>
                                  <p:subTnLst>
                                    <p:audio>
                                      <p:cMediaNode>
                                        <p:cTn display="0" masterRel="sameClick">
                                          <p:stCondLst>
                                            <p:cond evt="begin" delay="0">
                                              <p:tn val="10"/>
                                            </p:cond>
                                          </p:stCondLst>
                                          <p:endCondLst>
                                            <p:cond evt="onStopAudio" delay="0">
                                              <p:tgtEl>
                                                <p:sldTgt/>
                                              </p:tgtEl>
                                            </p:cond>
                                          </p:endCondLst>
                                        </p:cTn>
                                        <p:tgtEl>
                                          <p:sndTgt r:embed="rId3" name="yeahbab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t>I.  The Convention Begins</a:t>
            </a:r>
          </a:p>
        </p:txBody>
      </p:sp>
      <p:sp>
        <p:nvSpPr>
          <p:cNvPr id="6147" name="Rectangle 3"/>
          <p:cNvSpPr>
            <a:spLocks noGrp="1" noChangeArrowheads="1"/>
          </p:cNvSpPr>
          <p:nvPr>
            <p:ph idx="1"/>
          </p:nvPr>
        </p:nvSpPr>
        <p:spPr>
          <a:xfrm>
            <a:off x="0" y="1981200"/>
            <a:ext cx="4648200" cy="4648200"/>
          </a:xfrm>
        </p:spPr>
        <p:txBody>
          <a:bodyPr/>
          <a:lstStyle/>
          <a:p>
            <a:pPr marL="609600" indent="-609600">
              <a:buFontTx/>
              <a:buAutoNum type="alphaUcPeriod" startAt="3"/>
            </a:pPr>
            <a:r>
              <a:rPr lang="en-US"/>
              <a:t>The delegates decided to give up the idea of revising the Articles of Confederation and to draft a new plan of government about which they shared many ideas.</a:t>
            </a:r>
          </a:p>
        </p:txBody>
      </p:sp>
      <p:pic>
        <p:nvPicPr>
          <p:cNvPr id="6149" name="Picture 5" descr="James Madison">
            <a:hlinkClick r:id="rId5" tooltip="James Madison"/>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1676400"/>
            <a:ext cx="2035175" cy="2994025"/>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Home to the Continental Congress between 1775-178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3048000"/>
            <a:ext cx="4267200" cy="3255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up)">
                                      <p:cBhvr>
                                        <p:cTn id="7" dur="500"/>
                                        <p:tgtEl>
                                          <p:spTgt spid="614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nothing.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nodeType="clickEffect">
                                  <p:stCondLst>
                                    <p:cond delay="0"/>
                                  </p:stCondLst>
                                  <p:childTnLst>
                                    <p:set>
                                      <p:cBhvr>
                                        <p:cTn id="11" dur="1" fill="hold">
                                          <p:stCondLst>
                                            <p:cond delay="0"/>
                                          </p:stCondLst>
                                        </p:cTn>
                                        <p:tgtEl>
                                          <p:spTgt spid="6149"/>
                                        </p:tgtEl>
                                        <p:attrNameLst>
                                          <p:attrName>style.visibility</p:attrName>
                                        </p:attrNameLst>
                                      </p:cBhvr>
                                      <p:to>
                                        <p:strVal val="visible"/>
                                      </p:to>
                                    </p:set>
                                    <p:anim calcmode="lin" valueType="num">
                                      <p:cBhvr>
                                        <p:cTn id="12" dur="1000" fill="hold"/>
                                        <p:tgtEl>
                                          <p:spTgt spid="6149"/>
                                        </p:tgtEl>
                                        <p:attrNameLst>
                                          <p:attrName>ppt_w</p:attrName>
                                        </p:attrNameLst>
                                      </p:cBhvr>
                                      <p:tavLst>
                                        <p:tav tm="0">
                                          <p:val>
                                            <p:fltVal val="0"/>
                                          </p:val>
                                        </p:tav>
                                        <p:tav tm="100000">
                                          <p:val>
                                            <p:strVal val="#ppt_w"/>
                                          </p:val>
                                        </p:tav>
                                      </p:tavLst>
                                    </p:anim>
                                    <p:anim calcmode="lin" valueType="num">
                                      <p:cBhvr>
                                        <p:cTn id="13" dur="1000" fill="hold"/>
                                        <p:tgtEl>
                                          <p:spTgt spid="6149"/>
                                        </p:tgtEl>
                                        <p:attrNameLst>
                                          <p:attrName>ppt_h</p:attrName>
                                        </p:attrNameLst>
                                      </p:cBhvr>
                                      <p:tavLst>
                                        <p:tav tm="0">
                                          <p:val>
                                            <p:fltVal val="0"/>
                                          </p:val>
                                        </p:tav>
                                        <p:tav tm="100000">
                                          <p:val>
                                            <p:strVal val="#ppt_h"/>
                                          </p:val>
                                        </p:tav>
                                      </p:tavLst>
                                    </p:anim>
                                    <p:anim calcmode="lin" valueType="num">
                                      <p:cBhvr>
                                        <p:cTn id="14" dur="1000" fill="hold"/>
                                        <p:tgtEl>
                                          <p:spTgt spid="6149"/>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6149"/>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0"/>
                                            </p:cond>
                                          </p:stCondLst>
                                          <p:endCondLst>
                                            <p:cond evt="onStopAudio" delay="0">
                                              <p:tgtEl>
                                                <p:sldTgt/>
                                              </p:tgtEl>
                                            </p:cond>
                                          </p:endCondLst>
                                        </p:cTn>
                                        <p:tgtEl>
                                          <p:sndTgt r:embed="rId3" name="aallrighty.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6158"/>
                                        </p:tgtEl>
                                        <p:attrNameLst>
                                          <p:attrName>style.visibility</p:attrName>
                                        </p:attrNameLst>
                                      </p:cBhvr>
                                      <p:to>
                                        <p:strVal val="visible"/>
                                      </p:to>
                                    </p:set>
                                    <p:animEffect transition="in" filter="dissolve">
                                      <p:cBhvr>
                                        <p:cTn id="20" dur="500"/>
                                        <p:tgtEl>
                                          <p:spTgt spid="6158"/>
                                        </p:tgtEl>
                                      </p:cBhvr>
                                    </p:animEffect>
                                  </p:childTnLst>
                                  <p:subTnLst>
                                    <p:audio>
                                      <p:cMediaNode>
                                        <p:cTn display="0" masterRel="sameClick">
                                          <p:stCondLst>
                                            <p:cond evt="begin" delay="0">
                                              <p:tn val="18"/>
                                            </p:cond>
                                          </p:stCondLst>
                                          <p:endCondLst>
                                            <p:cond evt="onStopAudio" delay="0">
                                              <p:tgtEl>
                                                <p:sldTgt/>
                                              </p:tgtEl>
                                            </p:cond>
                                          </p:endCondLst>
                                        </p:cTn>
                                        <p:tgtEl>
                                          <p:sndTgt r:embed="rId4" name="crowdche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II.  Decisions and Compromises</a:t>
            </a:r>
          </a:p>
        </p:txBody>
      </p:sp>
      <p:sp>
        <p:nvSpPr>
          <p:cNvPr id="8195" name="Rectangle 3"/>
          <p:cNvSpPr>
            <a:spLocks noGrp="1" noChangeArrowheads="1"/>
          </p:cNvSpPr>
          <p:nvPr>
            <p:ph idx="1"/>
          </p:nvPr>
        </p:nvSpPr>
        <p:spPr>
          <a:xfrm>
            <a:off x="0" y="1981200"/>
            <a:ext cx="4876800" cy="4876800"/>
          </a:xfrm>
        </p:spPr>
        <p:txBody>
          <a:bodyPr>
            <a:normAutofit fontScale="92500"/>
          </a:bodyPr>
          <a:lstStyle/>
          <a:p>
            <a:pPr marL="609600" indent="-609600">
              <a:buFontTx/>
              <a:buAutoNum type="alphaUcPeriod"/>
            </a:pPr>
            <a:r>
              <a:rPr lang="en-US" sz="2800" dirty="0"/>
              <a:t>The Virginia Plan proposed a strong executive, a national judiciary, and a strong two-house legislature in which </a:t>
            </a:r>
            <a:r>
              <a:rPr lang="en-US" sz="2800"/>
              <a:t>the number representatives in the </a:t>
            </a:r>
            <a:r>
              <a:rPr lang="en-US" sz="2800" dirty="0"/>
              <a:t>lower house would be based on the population and the upper house would be chosen by the lower house.  This plan favored the large, more populous states.</a:t>
            </a:r>
          </a:p>
        </p:txBody>
      </p:sp>
      <p:pic>
        <p:nvPicPr>
          <p:cNvPr id="8197" name="Picture 5" descr="Map of Virgin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2590800"/>
            <a:ext cx="4267200" cy="3108325"/>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bush_sr_j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1600200"/>
            <a:ext cx="3352800" cy="23923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my Coney Barrett confirmed to US Supreme Court - BBC News">
            <a:extLst>
              <a:ext uri="{FF2B5EF4-FFF2-40B4-BE49-F238E27FC236}">
                <a16:creationId xmlns:a16="http://schemas.microsoft.com/office/drawing/2014/main" id="{51A71F4F-856A-457E-8B63-1E89B925227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57799" y="2408238"/>
            <a:ext cx="3546819" cy="35353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ox(in)">
                                      <p:cBhvr>
                                        <p:cTn id="7" dur="500"/>
                                        <p:tgtEl>
                                          <p:spTgt spid="8194"/>
                                        </p:tgtEl>
                                      </p:cBhvr>
                                    </p:animEffect>
                                  </p:childTnLst>
                                  <p:subTnLst>
                                    <p:audio>
                                      <p:cMediaNode>
                                        <p:cTn display="0" masterRel="sameClick">
                                          <p:stCondLst>
                                            <p:cond evt="begin" delay="0">
                                              <p:tn val="5"/>
                                            </p:cond>
                                          </p:stCondLst>
                                          <p:endCondLst>
                                            <p:cond evt="onStopAudio" delay="0">
                                              <p:tgtEl>
                                                <p:sldTgt/>
                                              </p:tgtEl>
                                            </p:cond>
                                          </p:endCondLst>
                                        </p:cTn>
                                        <p:tgtEl>
                                          <p:sndTgt r:embed="rId2" name="metal_clang.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randombar(horizontal)">
                                      <p:cBhvr>
                                        <p:cTn id="12" dur="500"/>
                                        <p:tgtEl>
                                          <p:spTgt spid="8195">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karaoke2.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197"/>
                                        </p:tgtEl>
                                        <p:attrNameLst>
                                          <p:attrName>style.visibility</p:attrName>
                                        </p:attrNameLst>
                                      </p:cBhvr>
                                      <p:to>
                                        <p:strVal val="visible"/>
                                      </p:to>
                                    </p:set>
                                    <p:animEffect transition="in" filter="blinds(horizontal)">
                                      <p:cBhvr>
                                        <p:cTn id="17" dur="500"/>
                                        <p:tgtEl>
                                          <p:spTgt spid="8197"/>
                                        </p:tgtEl>
                                      </p:cBhvr>
                                    </p:animEffect>
                                  </p:childTnLst>
                                  <p:subTnLst>
                                    <p:audio>
                                      <p:cMediaNode>
                                        <p:cTn display="0" masterRel="sameClick">
                                          <p:stCondLst>
                                            <p:cond evt="begin" delay="0">
                                              <p:tn val="15"/>
                                            </p:cond>
                                          </p:stCondLst>
                                          <p:endCondLst>
                                            <p:cond evt="onStopAudio" delay="0">
                                              <p:tgtEl>
                                                <p:sldTgt/>
                                              </p:tgtEl>
                                            </p:cond>
                                          </p:endCondLst>
                                        </p:cTn>
                                        <p:tgtEl>
                                          <p:sndTgt r:embed="rId4" name="drumroll.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199"/>
                                        </p:tgtEl>
                                        <p:attrNameLst>
                                          <p:attrName>style.visibility</p:attrName>
                                        </p:attrNameLst>
                                      </p:cBhvr>
                                      <p:to>
                                        <p:strVal val="visible"/>
                                      </p:to>
                                    </p:set>
                                    <p:animEffect transition="in" filter="dissolve">
                                      <p:cBhvr>
                                        <p:cTn id="22" dur="500"/>
                                        <p:tgtEl>
                                          <p:spTgt spid="8199"/>
                                        </p:tgtEl>
                                      </p:cBhvr>
                                    </p:animEffect>
                                  </p:childTnLst>
                                  <p:subTnLst>
                                    <p:audio>
                                      <p:cMediaNode>
                                        <p:cTn display="0" masterRel="sameClick">
                                          <p:stCondLst>
                                            <p:cond evt="begin" delay="0">
                                              <p:tn val="20"/>
                                            </p:cond>
                                          </p:stCondLst>
                                          <p:endCondLst>
                                            <p:cond evt="onStopAudio" delay="0">
                                              <p:tgtEl>
                                                <p:sldTgt/>
                                              </p:tgtEl>
                                            </p:cond>
                                          </p:endCondLst>
                                        </p:cTn>
                                        <p:tgtEl>
                                          <p:sndTgt r:embed="rId5" name="disinclined.wav"/>
                                        </p:tgtEl>
                                      </p:cMediaNode>
                                    </p:audio>
                                  </p:sub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1000"/>
                                        <p:tgtEl>
                                          <p:spTgt spid="1026"/>
                                        </p:tgtEl>
                                      </p:cBhvr>
                                    </p:animEffect>
                                    <p:anim calcmode="lin" valueType="num">
                                      <p:cBhvr>
                                        <p:cTn id="28" dur="1000" fill="hold"/>
                                        <p:tgtEl>
                                          <p:spTgt spid="1026"/>
                                        </p:tgtEl>
                                        <p:attrNameLst>
                                          <p:attrName>ppt_x</p:attrName>
                                        </p:attrNameLst>
                                      </p:cBhvr>
                                      <p:tavLst>
                                        <p:tav tm="0">
                                          <p:val>
                                            <p:strVal val="#ppt_x"/>
                                          </p:val>
                                        </p:tav>
                                        <p:tav tm="100000">
                                          <p:val>
                                            <p:strVal val="#ppt_x"/>
                                          </p:val>
                                        </p:tav>
                                      </p:tavLst>
                                    </p:anim>
                                    <p:anim calcmode="lin" valueType="num">
                                      <p:cBhvr>
                                        <p:cTn id="2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II.  Decisions and Compromises</a:t>
            </a:r>
          </a:p>
        </p:txBody>
      </p:sp>
      <p:sp>
        <p:nvSpPr>
          <p:cNvPr id="9219" name="Rectangle 3"/>
          <p:cNvSpPr>
            <a:spLocks noGrp="1" noChangeArrowheads="1"/>
          </p:cNvSpPr>
          <p:nvPr>
            <p:ph idx="1"/>
          </p:nvPr>
        </p:nvSpPr>
        <p:spPr>
          <a:xfrm>
            <a:off x="0" y="1981200"/>
            <a:ext cx="5334000" cy="4648200"/>
          </a:xfrm>
        </p:spPr>
        <p:txBody>
          <a:bodyPr/>
          <a:lstStyle/>
          <a:p>
            <a:pPr marL="609600" indent="-609600">
              <a:buFontTx/>
              <a:buAutoNum type="alphaUcPeriod" startAt="2"/>
            </a:pPr>
            <a:r>
              <a:rPr lang="en-US"/>
              <a:t>The New Jersey Plan proposed a weak executive of more than one person elected by Congress, a national judiciary with limited powers, and a one-house legislature, with one vote for each state.  This plan favored small states.</a:t>
            </a:r>
          </a:p>
        </p:txBody>
      </p:sp>
      <p:pic>
        <p:nvPicPr>
          <p:cNvPr id="9221" name="Picture 5" descr="nj_map_bi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600200"/>
            <a:ext cx="3017838" cy="4857750"/>
          </a:xfrm>
          <a:prstGeom prst="rect">
            <a:avLst/>
          </a:prstGeom>
          <a:noFill/>
          <a:extLst>
            <a:ext uri="{909E8E84-426E-40DD-AFC4-6F175D3DCCD1}">
              <a14:hiddenFill xmlns:a14="http://schemas.microsoft.com/office/drawing/2010/main">
                <a:solidFill>
                  <a:srgbClr val="FFFFFF"/>
                </a:solidFill>
              </a14:hiddenFill>
            </a:ext>
          </a:extLst>
        </p:spPr>
      </p:pic>
      <p:pic>
        <p:nvPicPr>
          <p:cNvPr id="9225" name="Picture 9" descr="bill_and_hillary_clinton-v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1524000"/>
            <a:ext cx="3040063" cy="4229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randombar(horizontal)">
                                      <p:cBhvr>
                                        <p:cTn id="7" dur="500"/>
                                        <p:tgtEl>
                                          <p:spTgt spid="921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boing_1.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221"/>
                                        </p:tgtEl>
                                        <p:attrNameLst>
                                          <p:attrName>style.visibility</p:attrName>
                                        </p:attrNameLst>
                                      </p:cBhvr>
                                      <p:to>
                                        <p:strVal val="visible"/>
                                      </p:to>
                                    </p:set>
                                    <p:animEffect transition="in" filter="blinds(horizontal)">
                                      <p:cBhvr>
                                        <p:cTn id="12" dur="500"/>
                                        <p:tgtEl>
                                          <p:spTgt spid="9221"/>
                                        </p:tgtEl>
                                      </p:cBhvr>
                                    </p:animEffect>
                                  </p:childTnLst>
                                  <p:subTnLst>
                                    <p:audio>
                                      <p:cMediaNode>
                                        <p:cTn display="0" masterRel="sameClick">
                                          <p:stCondLst>
                                            <p:cond evt="begin" delay="0">
                                              <p:tn val="10"/>
                                            </p:cond>
                                          </p:stCondLst>
                                          <p:endCondLst>
                                            <p:cond evt="onStopAudio" delay="0">
                                              <p:tgtEl>
                                                <p:sldTgt/>
                                              </p:tgtEl>
                                            </p:cond>
                                          </p:endCondLst>
                                        </p:cTn>
                                        <p:tgtEl>
                                          <p:sndTgt r:embed="rId3" name="ohno.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nodeType="clickEffect">
                                  <p:stCondLst>
                                    <p:cond delay="0"/>
                                  </p:stCondLst>
                                  <p:childTnLst>
                                    <p:set>
                                      <p:cBhvr>
                                        <p:cTn id="16" dur="1" fill="hold">
                                          <p:stCondLst>
                                            <p:cond delay="0"/>
                                          </p:stCondLst>
                                        </p:cTn>
                                        <p:tgtEl>
                                          <p:spTgt spid="9225"/>
                                        </p:tgtEl>
                                        <p:attrNameLst>
                                          <p:attrName>style.visibility</p:attrName>
                                        </p:attrNameLst>
                                      </p:cBhvr>
                                      <p:to>
                                        <p:strVal val="visible"/>
                                      </p:to>
                                    </p:set>
                                    <p:animEffect transition="in" filter="barn(inHorizontal)">
                                      <p:cBhvr>
                                        <p:cTn id="17" dur="500"/>
                                        <p:tgtEl>
                                          <p:spTgt spid="9225"/>
                                        </p:tgtEl>
                                      </p:cBhvr>
                                    </p:animEffect>
                                  </p:childTnLst>
                                  <p:subTnLst>
                                    <p:audio>
                                      <p:cMediaNode>
                                        <p:cTn display="0" masterRel="sameClick">
                                          <p:stCondLst>
                                            <p:cond evt="begin" delay="0">
                                              <p:tn val="15"/>
                                            </p:cond>
                                          </p:stCondLst>
                                          <p:endCondLst>
                                            <p:cond evt="onStopAudio" delay="0">
                                              <p:tgtEl>
                                                <p:sldTgt/>
                                              </p:tgtEl>
                                            </p:cond>
                                          </p:endCondLst>
                                        </p:cTn>
                                        <p:tgtEl>
                                          <p:sndTgt r:embed="rId4" name="dontsla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II.  Decisions and Compromises</a:t>
            </a:r>
          </a:p>
        </p:txBody>
      </p:sp>
      <p:sp>
        <p:nvSpPr>
          <p:cNvPr id="10243" name="Rectangle 3"/>
          <p:cNvSpPr>
            <a:spLocks noGrp="1" noChangeArrowheads="1"/>
          </p:cNvSpPr>
          <p:nvPr>
            <p:ph idx="1"/>
          </p:nvPr>
        </p:nvSpPr>
        <p:spPr>
          <a:xfrm>
            <a:off x="0" y="1981200"/>
            <a:ext cx="6172200" cy="4648200"/>
          </a:xfrm>
        </p:spPr>
        <p:txBody>
          <a:bodyPr>
            <a:normAutofit lnSpcReduction="10000"/>
          </a:bodyPr>
          <a:lstStyle/>
          <a:p>
            <a:pPr marL="609600" indent="-609600">
              <a:lnSpc>
                <a:spcPct val="90000"/>
              </a:lnSpc>
              <a:buFontTx/>
              <a:buAutoNum type="alphaUcPeriod" startAt="3"/>
            </a:pPr>
            <a:r>
              <a:rPr lang="en-US" sz="2800"/>
              <a:t>A special committee devised the Connecticut Compromise, which proposed a legislative branch with two parts:  a House of Representatives with state representation based on population, and a Senate with two members from each state, regardless of size.  This compromise gave the large states an advantage in the House and protected the smaller states in the Senate.</a:t>
            </a:r>
          </a:p>
        </p:txBody>
      </p:sp>
      <p:pic>
        <p:nvPicPr>
          <p:cNvPr id="10245" name="Picture 5" descr="ct2-18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1905000"/>
            <a:ext cx="3124200" cy="23860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wipe(up)">
                                      <p:cBhvr>
                                        <p:cTn id="7" dur="500"/>
                                        <p:tgtEl>
                                          <p:spTgt spid="1024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Br_pain.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0245"/>
                                        </p:tgtEl>
                                        <p:attrNameLst>
                                          <p:attrName>style.visibility</p:attrName>
                                        </p:attrNameLst>
                                      </p:cBhvr>
                                      <p:to>
                                        <p:strVal val="visible"/>
                                      </p:to>
                                    </p:set>
                                    <p:animEffect transition="in" filter="checkerboard(across)">
                                      <p:cBhvr>
                                        <p:cTn id="12" dur="500"/>
                                        <p:tgtEl>
                                          <p:spTgt spid="10245"/>
                                        </p:tgtEl>
                                      </p:cBhvr>
                                    </p:animEffect>
                                  </p:childTnLst>
                                  <p:subTnLst>
                                    <p:audio>
                                      <p:cMediaNode>
                                        <p:cTn display="0" masterRel="sameClick">
                                          <p:stCondLst>
                                            <p:cond evt="begin" delay="0">
                                              <p:tn val="10"/>
                                            </p:cond>
                                          </p:stCondLst>
                                          <p:endCondLst>
                                            <p:cond evt="onStopAudio" delay="0">
                                              <p:tgtEl>
                                                <p:sldTgt/>
                                              </p:tgtEl>
                                            </p:cond>
                                          </p:endCondLst>
                                        </p:cTn>
                                        <p:tgtEl>
                                          <p:sndTgt r:embed="rId3" name="gobbl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II.  Decisions and Compromises</a:t>
            </a:r>
          </a:p>
        </p:txBody>
      </p:sp>
      <p:sp>
        <p:nvSpPr>
          <p:cNvPr id="11267" name="Rectangle 3"/>
          <p:cNvSpPr>
            <a:spLocks noGrp="1" noChangeArrowheads="1"/>
          </p:cNvSpPr>
          <p:nvPr>
            <p:ph idx="1"/>
          </p:nvPr>
        </p:nvSpPr>
        <p:spPr>
          <a:xfrm>
            <a:off x="0" y="1981200"/>
            <a:ext cx="4953000" cy="4876800"/>
          </a:xfrm>
        </p:spPr>
        <p:txBody>
          <a:bodyPr/>
          <a:lstStyle/>
          <a:p>
            <a:pPr marL="609600" indent="-609600">
              <a:lnSpc>
                <a:spcPct val="90000"/>
              </a:lnSpc>
              <a:buFontTx/>
              <a:buAutoNum type="alphaUcPeriod" startAt="4"/>
            </a:pPr>
            <a:r>
              <a:rPr lang="en-US"/>
              <a:t>The Three-Fifths Compromise settled the issue of representation in the House of Representatives, counting three-fifths of enslaved Africans in determining the number of a state’s representatives.</a:t>
            </a:r>
          </a:p>
        </p:txBody>
      </p:sp>
      <p:pic>
        <p:nvPicPr>
          <p:cNvPr id="11269" name="Picture 5" descr="Sla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133600"/>
            <a:ext cx="3138488" cy="4038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p:cTn id="7" dur="10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26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26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267">
                                            <p:txEl>
                                              <p:pRg st="0" end="0"/>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disgruntled.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11269"/>
                                        </p:tgtEl>
                                        <p:attrNameLst>
                                          <p:attrName>style.visibility</p:attrName>
                                        </p:attrNameLst>
                                      </p:cBhvr>
                                      <p:to>
                                        <p:strVal val="visible"/>
                                      </p:to>
                                    </p:set>
                                    <p:animEffect transition="in" filter="wipe(up)">
                                      <p:cBhvr>
                                        <p:cTn id="15" dur="500"/>
                                        <p:tgtEl>
                                          <p:spTgt spid="11269"/>
                                        </p:tgtEl>
                                      </p:cBhvr>
                                    </p:animEffect>
                                  </p:childTnLst>
                                  <p:subTnLst>
                                    <p:audio>
                                      <p:cMediaNode>
                                        <p:cTn display="0" masterRel="sameClick">
                                          <p:stCondLst>
                                            <p:cond evt="begin" delay="0">
                                              <p:tn val="13"/>
                                            </p:cond>
                                          </p:stCondLst>
                                          <p:endCondLst>
                                            <p:cond evt="onStopAudio" delay="0">
                                              <p:tgtEl>
                                                <p:sldTgt/>
                                              </p:tgtEl>
                                            </p:cond>
                                          </p:endCondLst>
                                        </p:cTn>
                                        <p:tgtEl>
                                          <p:sndTgt r:embed="rId3" name="splat3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II.  Decisions and Compromises</a:t>
            </a:r>
          </a:p>
        </p:txBody>
      </p:sp>
      <p:sp>
        <p:nvSpPr>
          <p:cNvPr id="12291" name="Rectangle 3"/>
          <p:cNvSpPr>
            <a:spLocks noGrp="1" noChangeArrowheads="1"/>
          </p:cNvSpPr>
          <p:nvPr>
            <p:ph idx="1"/>
          </p:nvPr>
        </p:nvSpPr>
        <p:spPr>
          <a:xfrm>
            <a:off x="0" y="1981200"/>
            <a:ext cx="5410200" cy="4495800"/>
          </a:xfrm>
        </p:spPr>
        <p:txBody>
          <a:bodyPr/>
          <a:lstStyle/>
          <a:p>
            <a:pPr marL="609600" indent="-609600">
              <a:buFontTx/>
              <a:buAutoNum type="alphaUcPeriod" startAt="5"/>
            </a:pPr>
            <a:r>
              <a:rPr lang="en-US"/>
              <a:t>The Commerce and Slave Trade Compromise allowed the slave trade to continue until 1808.  Congress was forbidden to tax exports and was granted power to regulate both interstate commerce and trade with other nations.</a:t>
            </a:r>
          </a:p>
        </p:txBody>
      </p:sp>
      <p:pic>
        <p:nvPicPr>
          <p:cNvPr id="12293" name="Picture 5" descr="s1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660525"/>
            <a:ext cx="3119438" cy="5197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strips(downLeft)">
                                      <p:cBhvr>
                                        <p:cTn id="7" dur="500"/>
                                        <p:tgtEl>
                                          <p:spTgt spid="1229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boathorn.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dissolve">
                                      <p:cBhvr>
                                        <p:cTn id="12" dur="500"/>
                                        <p:tgtEl>
                                          <p:spTgt spid="12293"/>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emplate>
  <TotalTime>2244</TotalTime>
  <Words>802</Words>
  <Application>Microsoft Office PowerPoint</Application>
  <PresentationFormat>On-screen Show (4:3)</PresentationFormat>
  <Paragraphs>36</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Cambria</vt:lpstr>
      <vt:lpstr>Times New Roman</vt:lpstr>
      <vt:lpstr>Adjacency</vt:lpstr>
      <vt:lpstr>The Constitutional Convention</vt:lpstr>
      <vt:lpstr>I.  The Convention Begins</vt:lpstr>
      <vt:lpstr>I.  The Convention Begins</vt:lpstr>
      <vt:lpstr>I.  The Convention Begins</vt:lpstr>
      <vt:lpstr>II.  Decisions and Compromises</vt:lpstr>
      <vt:lpstr>II.  Decisions and Compromises</vt:lpstr>
      <vt:lpstr>II.  Decisions and Compromises</vt:lpstr>
      <vt:lpstr>II.  Decisions and Compromises</vt:lpstr>
      <vt:lpstr>II.  Decisions and Compromises</vt:lpstr>
      <vt:lpstr>II.  Decisions and Compromises</vt:lpstr>
      <vt:lpstr>II.  Decisions and Compromises</vt:lpstr>
      <vt:lpstr>III.  Ratifying the Constitution</vt:lpstr>
      <vt:lpstr>III.  Ratifying the Constitution</vt:lpstr>
      <vt:lpstr>In your notebooks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Notebook question</dc:title>
  <dc:creator>Eric</dc:creator>
  <cp:lastModifiedBy>Eric Myers</cp:lastModifiedBy>
  <cp:revision>11</cp:revision>
  <dcterms:created xsi:type="dcterms:W3CDTF">2006-10-16T03:53:14Z</dcterms:created>
  <dcterms:modified xsi:type="dcterms:W3CDTF">2021-08-25T17:25:34Z</dcterms:modified>
</cp:coreProperties>
</file>