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59" r:id="rId6"/>
    <p:sldId id="260" r:id="rId7"/>
    <p:sldId id="261" r:id="rId8"/>
    <p:sldId id="262" r:id="rId9"/>
    <p:sldId id="263" r:id="rId1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14" autoAdjust="0"/>
  </p:normalViewPr>
  <p:slideViewPr>
    <p:cSldViewPr>
      <p:cViewPr varScale="1">
        <p:scale>
          <a:sx n="68" d="100"/>
          <a:sy n="68" d="100"/>
        </p:scale>
        <p:origin x="5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ltLang="en-US"/>
          </a:p>
        </p:txBody>
      </p:sp>
      <p:sp>
        <p:nvSpPr>
          <p:cNvPr id="16" name="Slide Number Placeholder 15"/>
          <p:cNvSpPr>
            <a:spLocks noGrp="1"/>
          </p:cNvSpPr>
          <p:nvPr>
            <p:ph type="sldNum" sz="quarter" idx="11"/>
          </p:nvPr>
        </p:nvSpPr>
        <p:spPr/>
        <p:txBody>
          <a:bodyPr/>
          <a:lstStyle/>
          <a:p>
            <a:fld id="{75D400C1-B405-4E1E-B8A1-30C796CA102C}" type="slidenum">
              <a:rPr lang="en-US" altLang="en-US" smtClean="0"/>
              <a:pPr/>
              <a:t>‹#›</a:t>
            </a:fld>
            <a:endParaRPr lang="en-US" altLang="en-US"/>
          </a:p>
        </p:txBody>
      </p:sp>
      <p:sp>
        <p:nvSpPr>
          <p:cNvPr id="17" name="Footer Placeholder 16"/>
          <p:cNvSpPr>
            <a:spLocks noGrp="1"/>
          </p:cNvSpPr>
          <p:nvPr>
            <p:ph type="ftr" sz="quarter" idx="12"/>
          </p:nvPr>
        </p:nvSpPr>
        <p:spPr/>
        <p:txBody>
          <a:body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BEF3B13-DE8C-4668-8179-651882F49063}"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4879CC5-883F-4016-B8D7-3B4F5602C14A}"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endParaRPr lang="en-US" altLang="en-US"/>
          </a:p>
        </p:txBody>
      </p:sp>
      <p:sp>
        <p:nvSpPr>
          <p:cNvPr id="15" name="Slide Number Placeholder 14"/>
          <p:cNvSpPr>
            <a:spLocks noGrp="1"/>
          </p:cNvSpPr>
          <p:nvPr>
            <p:ph type="sldNum" sz="quarter" idx="15"/>
          </p:nvPr>
        </p:nvSpPr>
        <p:spPr/>
        <p:txBody>
          <a:bodyPr/>
          <a:lstStyle>
            <a:lvl1pPr algn="ctr">
              <a:defRPr/>
            </a:lvl1pPr>
          </a:lstStyle>
          <a:p>
            <a:fld id="{A3D15129-49B5-4589-8AB3-A1B5F673D294}" type="slidenum">
              <a:rPr lang="en-US" altLang="en-US" smtClean="0"/>
              <a:pPr/>
              <a:t>‹#›</a:t>
            </a:fld>
            <a:endParaRPr lang="en-US" altLang="en-US"/>
          </a:p>
        </p:txBody>
      </p:sp>
      <p:sp>
        <p:nvSpPr>
          <p:cNvPr id="16" name="Footer Placeholder 15"/>
          <p:cNvSpPr>
            <a:spLocks noGrp="1"/>
          </p:cNvSpPr>
          <p:nvPr>
            <p:ph type="ftr" sz="quarter" idx="16"/>
          </p:nvPr>
        </p:nvSpPr>
        <p:spPr/>
        <p:txBody>
          <a:bodyPr/>
          <a:lstStyle/>
          <a:p>
            <a:endParaRPr lang="en-US" alt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3E18B33-7D6C-4FE2-B14B-4861F343C85E}" type="slidenum">
              <a:rPr lang="en-US" altLang="en-US" smtClean="0"/>
              <a:pPr/>
              <a:t>‹#›</a:t>
            </a:fld>
            <a:endParaRPr lang="en-US" alt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F683CB2-ECC7-41F6-B464-648123DD5F3E}" type="slidenum">
              <a:rPr lang="en-US" altLang="en-US" smtClean="0"/>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4868717-537B-4D14-A5AE-D4CB64209225}" type="slidenum">
              <a:rPr lang="en-US" altLang="en-US" smtClean="0"/>
              <a:pPr/>
              <a:t>‹#›</a:t>
            </a:fld>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7" name="Date Placeholder 6"/>
          <p:cNvSpPr>
            <a:spLocks noGrp="1"/>
          </p:cNvSpPr>
          <p:nvPr>
            <p:ph type="dt" sz="half" idx="10"/>
          </p:nvPr>
        </p:nvSpPr>
        <p:spPr/>
        <p:txBody>
          <a:bodyPr/>
          <a:lstStyle/>
          <a:p>
            <a:endParaRPr lang="en-US" alt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0B00468-4AB7-4902-9FF9-914AC92527EC}" type="slidenum">
              <a:rPr lang="en-US" altLang="en-US" smtClean="0"/>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EEAA6B9-D675-49D7-9902-0D81FAA1E003}"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endParaRPr lang="en-US" altLang="en-US"/>
          </a:p>
        </p:txBody>
      </p:sp>
      <p:sp>
        <p:nvSpPr>
          <p:cNvPr id="9" name="Slide Number Placeholder 8"/>
          <p:cNvSpPr>
            <a:spLocks noGrp="1"/>
          </p:cNvSpPr>
          <p:nvPr>
            <p:ph type="sldNum" sz="quarter" idx="15"/>
          </p:nvPr>
        </p:nvSpPr>
        <p:spPr/>
        <p:txBody>
          <a:bodyPr/>
          <a:lstStyle/>
          <a:p>
            <a:fld id="{C7A1A86E-377F-401A-964E-8B6015E881E8}" type="slidenum">
              <a:rPr lang="en-US" altLang="en-US" smtClean="0"/>
              <a:pPr/>
              <a:t>‹#›</a:t>
            </a:fld>
            <a:endParaRPr lang="en-US" altLang="en-US"/>
          </a:p>
        </p:txBody>
      </p:sp>
      <p:sp>
        <p:nvSpPr>
          <p:cNvPr id="10" name="Footer Placeholder 9"/>
          <p:cNvSpPr>
            <a:spLocks noGrp="1"/>
          </p:cNvSpPr>
          <p:nvPr>
            <p:ph type="ftr" sz="quarter" idx="16"/>
          </p:nvPr>
        </p:nvSpPr>
        <p:spPr/>
        <p:txBody>
          <a:bodyPr/>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endParaRPr lang="en-US" altLang="en-US"/>
          </a:p>
        </p:txBody>
      </p:sp>
      <p:sp>
        <p:nvSpPr>
          <p:cNvPr id="9" name="Slide Number Placeholder 8"/>
          <p:cNvSpPr>
            <a:spLocks noGrp="1"/>
          </p:cNvSpPr>
          <p:nvPr>
            <p:ph type="sldNum" sz="quarter" idx="11"/>
          </p:nvPr>
        </p:nvSpPr>
        <p:spPr/>
        <p:txBody>
          <a:bodyPr/>
          <a:lstStyle/>
          <a:p>
            <a:fld id="{BF74776A-F430-4FE8-99F6-FE53597CF730}"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lt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lt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913D8A4-7034-4A4A-B3B6-E9BC9626F34C}" type="slidenum">
              <a:rPr lang="en-US" altLang="en-US" smtClean="0"/>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audio" Target="../media/audio5.wav"/><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7.wav"/><Relationship Id="rId7" Type="http://schemas.openxmlformats.org/officeDocument/2006/relationships/image" Target="../media/image6.pn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audio" Target="../media/audio9.wav"/><Relationship Id="rId4" Type="http://schemas.openxmlformats.org/officeDocument/2006/relationships/audio" Target="../media/audio8.wav"/></Relationships>
</file>

<file path=ppt/slides/_rels/slide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12.wav"/></Relationships>
</file>

<file path=ppt/slides/_rels/slide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audio" Target="../media/audio2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en-US"/>
              <a:t>Chapter 3 section 1</a:t>
            </a:r>
          </a:p>
        </p:txBody>
      </p:sp>
      <p:sp>
        <p:nvSpPr>
          <p:cNvPr id="2050" name="Rectangle 2"/>
          <p:cNvSpPr>
            <a:spLocks noGrp="1" noChangeArrowheads="1"/>
          </p:cNvSpPr>
          <p:nvPr>
            <p:ph type="ctrTitle"/>
          </p:nvPr>
        </p:nvSpPr>
        <p:spPr>
          <a:xfrm>
            <a:off x="685800" y="2286000"/>
            <a:ext cx="7772400" cy="1143000"/>
          </a:xfrm>
        </p:spPr>
        <p:txBody>
          <a:bodyPr/>
          <a:lstStyle/>
          <a:p>
            <a:r>
              <a:rPr lang="en-US" altLang="en-US"/>
              <a:t>Structure and Principles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P spid="205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981200"/>
            <a:ext cx="5181600" cy="4876800"/>
          </a:xfrm>
        </p:spPr>
        <p:txBody>
          <a:bodyPr>
            <a:normAutofit fontScale="92500"/>
          </a:bodyPr>
          <a:lstStyle/>
          <a:p>
            <a:pPr marL="609600" indent="-609600">
              <a:buFontTx/>
              <a:buAutoNum type="alphaUcPeriod"/>
            </a:pPr>
            <a:r>
              <a:rPr lang="en-US" altLang="en-US" sz="2800" dirty="0"/>
              <a:t>The Preamble explains why the Constitution was written.</a:t>
            </a:r>
          </a:p>
          <a:p>
            <a:pPr marL="609600" indent="-609600">
              <a:buFontTx/>
              <a:buAutoNum type="alphaUcPeriod"/>
            </a:pPr>
            <a:r>
              <a:rPr lang="en-US" altLang="en-US" sz="2800" dirty="0"/>
              <a:t>The seven articles are the main divisions in the body of the Constitution, each article covering a general topic.</a:t>
            </a:r>
          </a:p>
          <a:p>
            <a:pPr marL="609600" indent="-609600">
              <a:buFontTx/>
              <a:buAutoNum type="alphaUcPeriod"/>
            </a:pPr>
            <a:r>
              <a:rPr lang="en-US" altLang="en-US" sz="2800" dirty="0"/>
              <a:t>The amendments, which provide for changes in the original document, are the third part of the Constitution.</a:t>
            </a:r>
          </a:p>
        </p:txBody>
      </p:sp>
      <p:sp>
        <p:nvSpPr>
          <p:cNvPr id="3074" name="Rectangle 2"/>
          <p:cNvSpPr>
            <a:spLocks noGrp="1" noChangeArrowheads="1"/>
          </p:cNvSpPr>
          <p:nvPr>
            <p:ph type="title"/>
          </p:nvPr>
        </p:nvSpPr>
        <p:spPr/>
        <p:txBody>
          <a:bodyPr/>
          <a:lstStyle/>
          <a:p>
            <a:r>
              <a:rPr lang="en-US" altLang="en-US"/>
              <a:t>I.  Structure</a:t>
            </a:r>
          </a:p>
        </p:txBody>
      </p:sp>
      <p:pic>
        <p:nvPicPr>
          <p:cNvPr id="3077" name="Picture 5" descr="The Supreme Co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371600"/>
            <a:ext cx="3203575" cy="172618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we-p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352800"/>
            <a:ext cx="2193925" cy="2217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box(in)">
                                      <p:cBhvr>
                                        <p:cTn id="13" dur="500"/>
                                        <p:tgtEl>
                                          <p:spTgt spid="307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fearsom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083"/>
                                        </p:tgtEl>
                                        <p:attrNameLst>
                                          <p:attrName>style.visibility</p:attrName>
                                        </p:attrNameLst>
                                      </p:cBhvr>
                                      <p:to>
                                        <p:strVal val="visible"/>
                                      </p:to>
                                    </p:set>
                                    <p:animEffect transition="in" filter="dissolve">
                                      <p:cBhvr>
                                        <p:cTn id="18" dur="500"/>
                                        <p:tgtEl>
                                          <p:spTgt spid="3083"/>
                                        </p:tgtEl>
                                      </p:cBhvr>
                                    </p:animEffect>
                                  </p:childTnLst>
                                  <p:subTnLst>
                                    <p:audio>
                                      <p:cMediaNode>
                                        <p:cTn display="0" masterRel="sameClick">
                                          <p:stCondLst>
                                            <p:cond evt="begin" delay="0">
                                              <p:tn val="16"/>
                                            </p:cond>
                                          </p:stCondLst>
                                          <p:endCondLst>
                                            <p:cond evt="onStopAudio" delay="0">
                                              <p:tgtEl>
                                                <p:sldTgt/>
                                              </p:tgtEl>
                                            </p:cond>
                                          </p:endCondLst>
                                        </p:cTn>
                                        <p:tgtEl>
                                          <p:sndTgt r:embed="rId4" name="pop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Effect transition="in" filter="box(in)">
                                      <p:cBhvr>
                                        <p:cTn id="23" dur="500"/>
                                        <p:tgtEl>
                                          <p:spTgt spid="3075">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fearsom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box(in)">
                                      <p:cBhvr>
                                        <p:cTn id="28" dur="500"/>
                                        <p:tgtEl>
                                          <p:spTgt spid="3075">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fearsom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3077"/>
                                        </p:tgtEl>
                                        <p:attrNameLst>
                                          <p:attrName>style.visibility</p:attrName>
                                        </p:attrNameLst>
                                      </p:cBhvr>
                                      <p:to>
                                        <p:strVal val="visible"/>
                                      </p:to>
                                    </p:set>
                                    <p:animEffect transition="in" filter="randombar(horizontal)">
                                      <p:cBhvr>
                                        <p:cTn id="33" dur="500"/>
                                        <p:tgtEl>
                                          <p:spTgt spid="3077"/>
                                        </p:tgtEl>
                                      </p:cBhvr>
                                    </p:animEffect>
                                  </p:childTnLst>
                                  <p:subTnLst>
                                    <p:audio>
                                      <p:cMediaNode>
                                        <p:cTn display="0" masterRel="sameClick">
                                          <p:stCondLst>
                                            <p:cond evt="begin" delay="0">
                                              <p:tn val="31"/>
                                            </p:cond>
                                          </p:stCondLst>
                                          <p:endCondLst>
                                            <p:cond evt="onStopAudio" delay="0">
                                              <p:tgtEl>
                                                <p:sldTgt/>
                                              </p:tgtEl>
                                            </p:cond>
                                          </p:endCondLst>
                                        </p:cTn>
                                        <p:tgtEl>
                                          <p:sndTgt r:embed="rId5" name="piperd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autoUpdateAnimBg="0"/>
      <p:bldP spid="30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981200"/>
            <a:ext cx="4724400" cy="4876800"/>
          </a:xfrm>
        </p:spPr>
        <p:txBody>
          <a:bodyPr/>
          <a:lstStyle/>
          <a:p>
            <a:pPr marL="609600" indent="-609600">
              <a:buFontTx/>
              <a:buAutoNum type="alphaUcPeriod" startAt="4"/>
            </a:pPr>
            <a:r>
              <a:rPr lang="en-US" altLang="en-US" sz="2800"/>
              <a:t>Article I deals with the legislative branch.  The creation of Congress and its duties are outlined.</a:t>
            </a:r>
          </a:p>
          <a:p>
            <a:pPr marL="609600" indent="-609600">
              <a:buFontTx/>
              <a:buAutoNum type="alphaUcPeriod" startAt="4"/>
            </a:pPr>
            <a:r>
              <a:rPr lang="en-US" altLang="en-US" sz="2800"/>
              <a:t>Article II deals with the executive branch that carries out the laws Congress passes.</a:t>
            </a:r>
          </a:p>
          <a:p>
            <a:pPr marL="609600" indent="-609600">
              <a:buFontTx/>
              <a:buAutoNum type="alphaUcPeriod" startAt="4"/>
            </a:pPr>
            <a:r>
              <a:rPr lang="en-US" altLang="en-US" sz="2800"/>
              <a:t>Article III establishes the Supreme Court.</a:t>
            </a:r>
          </a:p>
        </p:txBody>
      </p:sp>
      <p:sp>
        <p:nvSpPr>
          <p:cNvPr id="10242" name="Rectangle 2"/>
          <p:cNvSpPr>
            <a:spLocks noGrp="1" noChangeArrowheads="1"/>
          </p:cNvSpPr>
          <p:nvPr>
            <p:ph type="title"/>
          </p:nvPr>
        </p:nvSpPr>
        <p:spPr/>
        <p:txBody>
          <a:bodyPr/>
          <a:lstStyle/>
          <a:p>
            <a:r>
              <a:rPr lang="en-US" altLang="en-US"/>
              <a:t>I.  Structure</a:t>
            </a:r>
          </a:p>
        </p:txBody>
      </p:sp>
      <p:pic>
        <p:nvPicPr>
          <p:cNvPr id="10245" name="Picture 5" descr="107congress-f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563" y="1600200"/>
            <a:ext cx="43894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oval_off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895600"/>
            <a:ext cx="44958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ourt-chamb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209800"/>
            <a:ext cx="4572000" cy="361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rowdche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randombar(vertical)">
                                      <p:cBhvr>
                                        <p:cTn id="12" dur="500"/>
                                        <p:tgtEl>
                                          <p:spTgt spid="10245"/>
                                        </p:tgtEl>
                                      </p:cBhvr>
                                    </p:animEffect>
                                  </p:childTnLst>
                                  <p:subTnLst>
                                    <p:audio>
                                      <p:cMediaNode>
                                        <p:cTn display="0" masterRel="sameClick">
                                          <p:stCondLst>
                                            <p:cond evt="begin" delay="0">
                                              <p:tn val="10"/>
                                            </p:cond>
                                          </p:stCondLst>
                                          <p:endCondLst>
                                            <p:cond evt="onStopAudio" delay="0">
                                              <p:tgtEl>
                                                <p:sldTgt/>
                                              </p:tgtEl>
                                            </p:cond>
                                          </p:endCondLst>
                                        </p:cTn>
                                        <p:tgtEl>
                                          <p:sndTgt r:embed="rId3" name="congressmoney.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ox(in)">
                                      <p:cBhvr>
                                        <p:cTn id="17" dur="500"/>
                                        <p:tgtEl>
                                          <p:spTgt spid="1024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rowdche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 calcmode="lin" valueType="num">
                                      <p:cBhvr>
                                        <p:cTn id="22" dur="500" fill="hold"/>
                                        <p:tgtEl>
                                          <p:spTgt spid="10247"/>
                                        </p:tgtEl>
                                        <p:attrNameLst>
                                          <p:attrName>ppt_w</p:attrName>
                                        </p:attrNameLst>
                                      </p:cBhvr>
                                      <p:tavLst>
                                        <p:tav tm="0">
                                          <p:val>
                                            <p:fltVal val="0"/>
                                          </p:val>
                                        </p:tav>
                                        <p:tav tm="100000">
                                          <p:val>
                                            <p:strVal val="#ppt_w"/>
                                          </p:val>
                                        </p:tav>
                                      </p:tavLst>
                                    </p:anim>
                                    <p:anim calcmode="lin" valueType="num">
                                      <p:cBhvr>
                                        <p:cTn id="23" dur="500" fill="hold"/>
                                        <p:tgtEl>
                                          <p:spTgt spid="1024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toilet_flush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box(in)">
                                      <p:cBhvr>
                                        <p:cTn id="28" dur="500"/>
                                        <p:tgtEl>
                                          <p:spTgt spid="10243">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rowdcheer.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barn(inHorizontal)">
                                      <p:cBhvr>
                                        <p:cTn id="33" dur="500"/>
                                        <p:tgtEl>
                                          <p:spTgt spid="10249"/>
                                        </p:tgtEl>
                                      </p:cBhvr>
                                    </p:animEffect>
                                  </p:childTnLst>
                                  <p:subTnLst>
                                    <p:audio>
                                      <p:cMediaNode>
                                        <p:cTn display="0" masterRel="sameClick">
                                          <p:stCondLst>
                                            <p:cond evt="begin" delay="0">
                                              <p:tn val="31"/>
                                            </p:cond>
                                          </p:stCondLst>
                                          <p:endCondLst>
                                            <p:cond evt="onStopAudio" delay="0">
                                              <p:tgtEl>
                                                <p:sldTgt/>
                                              </p:tgtEl>
                                            </p:cond>
                                          </p:endCondLst>
                                        </p:cTn>
                                        <p:tgtEl>
                                          <p:sndTgt r:embed="rId5" name="hereforsh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1981200"/>
            <a:ext cx="5105400" cy="4876800"/>
          </a:xfrm>
        </p:spPr>
        <p:txBody>
          <a:bodyPr/>
          <a:lstStyle/>
          <a:p>
            <a:pPr marL="609600" indent="-609600">
              <a:lnSpc>
                <a:spcPct val="90000"/>
              </a:lnSpc>
              <a:buFontTx/>
              <a:buAutoNum type="alphaUcPeriod" startAt="7"/>
            </a:pPr>
            <a:r>
              <a:rPr lang="en-US" altLang="en-US" sz="2800"/>
              <a:t>Article IV defines the relationship of the states with each other and to the national government.</a:t>
            </a:r>
          </a:p>
          <a:p>
            <a:pPr marL="609600" indent="-609600">
              <a:lnSpc>
                <a:spcPct val="90000"/>
              </a:lnSpc>
              <a:buFontTx/>
              <a:buAutoNum type="alphaUcPeriod" startAt="7"/>
            </a:pPr>
            <a:r>
              <a:rPr lang="en-US" altLang="en-US" sz="2800"/>
              <a:t>Article V gives directions for changing the Constitution.</a:t>
            </a:r>
          </a:p>
          <a:p>
            <a:pPr marL="609600" indent="-609600">
              <a:lnSpc>
                <a:spcPct val="90000"/>
              </a:lnSpc>
              <a:buFontTx/>
              <a:buAutoNum type="alphaUcPeriod" startAt="7"/>
            </a:pPr>
            <a:r>
              <a:rPr lang="en-US" altLang="en-US" sz="2800"/>
              <a:t>Article VI establishes the federal government’s supremacy in the country.</a:t>
            </a:r>
          </a:p>
          <a:p>
            <a:pPr marL="609600" indent="-609600">
              <a:lnSpc>
                <a:spcPct val="90000"/>
              </a:lnSpc>
              <a:buFontTx/>
              <a:buAutoNum type="alphaUcPeriod" startAt="7"/>
            </a:pPr>
            <a:r>
              <a:rPr lang="en-US" altLang="en-US" sz="2800"/>
              <a:t>Article VII addresses the ratification process.</a:t>
            </a:r>
          </a:p>
        </p:txBody>
      </p:sp>
      <p:sp>
        <p:nvSpPr>
          <p:cNvPr id="11266" name="Rectangle 2"/>
          <p:cNvSpPr>
            <a:spLocks noGrp="1" noChangeArrowheads="1"/>
          </p:cNvSpPr>
          <p:nvPr>
            <p:ph type="title"/>
          </p:nvPr>
        </p:nvSpPr>
        <p:spPr/>
        <p:txBody>
          <a:bodyPr/>
          <a:lstStyle/>
          <a:p>
            <a:r>
              <a:rPr lang="en-US" altLang="en-US"/>
              <a:t>I.  Structure</a:t>
            </a:r>
          </a:p>
        </p:txBody>
      </p:sp>
      <p:pic>
        <p:nvPicPr>
          <p:cNvPr id="11269" name="Picture 5" descr="ABdye4_03_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447800"/>
            <a:ext cx="3527425"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artoon image of the Constitution wagging its finger at the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438400"/>
            <a:ext cx="3276600" cy="1936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allrighty.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allrighty.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ox(in)">
                                      <p:cBhvr>
                                        <p:cTn id="17" dur="500"/>
                                        <p:tgtEl>
                                          <p:spTgt spid="11269"/>
                                        </p:tgtEl>
                                      </p:cBhvr>
                                    </p:animEffect>
                                  </p:childTnLst>
                                  <p:subTnLst>
                                    <p:audio>
                                      <p:cMediaNode>
                                        <p:cTn display="0" masterRel="sameClick">
                                          <p:stCondLst>
                                            <p:cond evt="begin" delay="0">
                                              <p:tn val="15"/>
                                            </p:cond>
                                          </p:stCondLst>
                                          <p:endCondLst>
                                            <p:cond evt="onStopAudio" delay="0">
                                              <p:tgtEl>
                                                <p:sldTgt/>
                                              </p:tgtEl>
                                            </p:cond>
                                          </p:endCondLst>
                                        </p:cTn>
                                        <p:tgtEl>
                                          <p:sndTgt r:embed="rId3" name="shazam2.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22" dur="500"/>
                                        <p:tgtEl>
                                          <p:spTgt spid="1126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allrighty.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randombar(horizontal)">
                                      <p:cBhvr>
                                        <p:cTn id="27" dur="500"/>
                                        <p:tgtEl>
                                          <p:spTgt spid="11271"/>
                                        </p:tgtEl>
                                      </p:cBhvr>
                                    </p:animEffect>
                                  </p:childTnLst>
                                  <p:subTnLst>
                                    <p:audio>
                                      <p:cMediaNode>
                                        <p:cTn display="0" masterRel="sameClick">
                                          <p:stCondLst>
                                            <p:cond evt="begin" delay="0">
                                              <p:tn val="25"/>
                                            </p:cond>
                                          </p:stCondLst>
                                          <p:endCondLst>
                                            <p:cond evt="onStopAudio" delay="0">
                                              <p:tgtEl>
                                                <p:sldTgt/>
                                              </p:tgtEl>
                                            </p:cond>
                                          </p:endCondLst>
                                        </p:cTn>
                                        <p:tgtEl>
                                          <p:sndTgt r:embed="rId4" name="checkforpoop.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32" dur="500"/>
                                        <p:tgtEl>
                                          <p:spTgt spid="11267">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aallrigh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981200"/>
            <a:ext cx="4495800" cy="4724400"/>
          </a:xfrm>
        </p:spPr>
        <p:txBody>
          <a:bodyPr/>
          <a:lstStyle/>
          <a:p>
            <a:pPr marL="609600" indent="-609600">
              <a:lnSpc>
                <a:spcPct val="90000"/>
              </a:lnSpc>
              <a:buFontTx/>
              <a:buAutoNum type="alphaUcPeriod"/>
            </a:pPr>
            <a:r>
              <a:rPr lang="en-US" altLang="en-US"/>
              <a:t>Popular sovereignty, or rule of the people, is the cornerstone of the Constitution.</a:t>
            </a:r>
          </a:p>
          <a:p>
            <a:pPr marL="609600" indent="-609600">
              <a:lnSpc>
                <a:spcPct val="90000"/>
              </a:lnSpc>
              <a:buFontTx/>
              <a:buAutoNum type="alphaUcPeriod"/>
            </a:pPr>
            <a:r>
              <a:rPr lang="en-US" altLang="en-US"/>
              <a:t>Federalism, in which power is divided between national and state governments, is the government’s basic structure.</a:t>
            </a:r>
          </a:p>
        </p:txBody>
      </p:sp>
      <p:sp>
        <p:nvSpPr>
          <p:cNvPr id="5122" name="Rectangle 2"/>
          <p:cNvSpPr>
            <a:spLocks noGrp="1" noChangeArrowheads="1"/>
          </p:cNvSpPr>
          <p:nvPr>
            <p:ph type="title"/>
          </p:nvPr>
        </p:nvSpPr>
        <p:spPr/>
        <p:txBody>
          <a:bodyPr/>
          <a:lstStyle/>
          <a:p>
            <a:r>
              <a:rPr lang="en-US" altLang="en-US"/>
              <a:t>II.  Major Principles</a:t>
            </a:r>
          </a:p>
        </p:txBody>
      </p:sp>
      <p:pic>
        <p:nvPicPr>
          <p:cNvPr id="5125" name="Picture 5" descr="crow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788" y="2286000"/>
            <a:ext cx="1897063"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anoth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checkerboard(across)">
                                      <p:cBhvr>
                                        <p:cTn id="19" dur="500"/>
                                        <p:tgtEl>
                                          <p:spTgt spid="5125"/>
                                        </p:tgtEl>
                                      </p:cBhvr>
                                    </p:animEffect>
                                  </p:childTnLst>
                                  <p:subTnLst>
                                    <p:audio>
                                      <p:cMediaNode>
                                        <p:cTn display="0" masterRel="sameClick">
                                          <p:stCondLst>
                                            <p:cond evt="begin" delay="0">
                                              <p:tn val="17"/>
                                            </p:cond>
                                          </p:stCondLst>
                                          <p:endCondLst>
                                            <p:cond evt="onStopAudio" delay="0">
                                              <p:tgtEl>
                                                <p:sldTgt/>
                                              </p:tgtEl>
                                            </p:cond>
                                          </p:endCondLst>
                                        </p:cTn>
                                        <p:tgtEl>
                                          <p:sndTgt r:embed="rId3" name="deadpeopl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123">
                                            <p:txEl>
                                              <p:pRg st="1" end="1"/>
                                            </p:txEl>
                                          </p:spTgt>
                                        </p:tgtEl>
                                        <p:attrNameLst>
                                          <p:attrName>style.visibility</p:attrName>
                                        </p:attrNameLst>
                                      </p:cBhvr>
                                      <p:to>
                                        <p:strVal val="visible"/>
                                      </p:to>
                                    </p:set>
                                    <p:anim calcmode="lin" valueType="num">
                                      <p:cBhvr>
                                        <p:cTn id="2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12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noth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utoUpdateAnimBg="0"/>
      <p:bldP spid="512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981200"/>
            <a:ext cx="5943600" cy="4876800"/>
          </a:xfrm>
        </p:spPr>
        <p:txBody>
          <a:bodyPr/>
          <a:lstStyle/>
          <a:p>
            <a:pPr marL="609600" indent="-609600">
              <a:buFontTx/>
              <a:buAutoNum type="alphaUcPeriod" startAt="3"/>
            </a:pPr>
            <a:r>
              <a:rPr lang="en-US" altLang="en-US" sz="2800"/>
              <a:t>The Constitution provides for separation of powers among the legislative, executive, and judicial branches.</a:t>
            </a:r>
          </a:p>
          <a:p>
            <a:pPr marL="609600" indent="-609600">
              <a:buFontTx/>
              <a:buAutoNum type="alphaUcPeriod" startAt="3"/>
            </a:pPr>
            <a:r>
              <a:rPr lang="en-US" altLang="en-US" sz="2800"/>
              <a:t>Checks and balances, the process by which each branch of government exercises some powers over the others, guarantees that no branch of government will become too powerful.</a:t>
            </a:r>
          </a:p>
        </p:txBody>
      </p:sp>
      <p:sp>
        <p:nvSpPr>
          <p:cNvPr id="6146" name="Rectangle 2"/>
          <p:cNvSpPr>
            <a:spLocks noGrp="1" noChangeArrowheads="1"/>
          </p:cNvSpPr>
          <p:nvPr>
            <p:ph type="title"/>
          </p:nvPr>
        </p:nvSpPr>
        <p:spPr/>
        <p:txBody>
          <a:bodyPr/>
          <a:lstStyle/>
          <a:p>
            <a:r>
              <a:rPr lang="en-US" altLang="en-US"/>
              <a:t>II.  Major Principles</a:t>
            </a:r>
          </a:p>
        </p:txBody>
      </p:sp>
      <p:pic>
        <p:nvPicPr>
          <p:cNvPr id="6149" name="Picture 5" descr="three_braches_bld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57400"/>
            <a:ext cx="3429000" cy="203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ose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ose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randombar(horizontal)">
                                      <p:cBhvr>
                                        <p:cTn id="17" dur="500"/>
                                        <p:tgtEl>
                                          <p:spTgt spid="6149"/>
                                        </p:tgtEl>
                                      </p:cBhvr>
                                    </p:animEffect>
                                  </p:childTnLst>
                                  <p:subTnLst>
                                    <p:audio>
                                      <p:cMediaNode>
                                        <p:cTn display="0" masterRel="sameClick">
                                          <p:stCondLst>
                                            <p:cond evt="begin" delay="0">
                                              <p:tn val="15"/>
                                            </p:cond>
                                          </p:stCondLst>
                                          <p:endCondLst>
                                            <p:cond evt="onStopAudio" delay="0">
                                              <p:tgtEl>
                                                <p:sldTgt/>
                                              </p:tgtEl>
                                            </p:cond>
                                          </p:endCondLst>
                                        </p:cTn>
                                        <p:tgtEl>
                                          <p:sndTgt r:embed="rId3" name="ohbet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981200"/>
            <a:ext cx="4572000" cy="4648200"/>
          </a:xfrm>
        </p:spPr>
        <p:txBody>
          <a:bodyPr/>
          <a:lstStyle/>
          <a:p>
            <a:pPr marL="609600" indent="-609600">
              <a:lnSpc>
                <a:spcPct val="90000"/>
              </a:lnSpc>
              <a:buFontTx/>
              <a:buAutoNum type="alphaUcPeriod" startAt="5"/>
            </a:pPr>
            <a:r>
              <a:rPr lang="en-US" altLang="en-US"/>
              <a:t>Judicial review, or the power of the courts to overturn laws and actions of national, state, and local governments ensures that laws made by Congress and the states do not violate individual rights.</a:t>
            </a:r>
          </a:p>
        </p:txBody>
      </p:sp>
      <p:sp>
        <p:nvSpPr>
          <p:cNvPr id="7170" name="Rectangle 2"/>
          <p:cNvSpPr>
            <a:spLocks noGrp="1" noChangeArrowheads="1"/>
          </p:cNvSpPr>
          <p:nvPr>
            <p:ph type="title"/>
          </p:nvPr>
        </p:nvSpPr>
        <p:spPr/>
        <p:txBody>
          <a:bodyPr/>
          <a:lstStyle/>
          <a:p>
            <a:r>
              <a:rPr lang="en-US" altLang="en-US"/>
              <a:t>II.  Major Principles</a:t>
            </a:r>
          </a:p>
        </p:txBody>
      </p:sp>
      <p:pic>
        <p:nvPicPr>
          <p:cNvPr id="7173" name="Picture 5" descr="judgejudy-717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2200"/>
            <a:ext cx="2286000" cy="363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metal_clan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wipe(up)">
                                      <p:cBhvr>
                                        <p:cTn id="15" dur="500"/>
                                        <p:tgtEl>
                                          <p:spTgt spid="7173"/>
                                        </p:tgtEl>
                                      </p:cBhvr>
                                    </p:animEffect>
                                  </p:childTnLst>
                                  <p:subTnLst>
                                    <p:audio>
                                      <p:cMediaNode>
                                        <p:cTn display="0" masterRel="sameClick">
                                          <p:stCondLst>
                                            <p:cond evt="begin" delay="0">
                                              <p:tn val="13"/>
                                            </p:cond>
                                          </p:stCondLst>
                                          <p:endCondLst>
                                            <p:cond evt="onStopAudio" delay="0">
                                              <p:tgtEl>
                                                <p:sldTgt/>
                                              </p:tgtEl>
                                            </p:cond>
                                          </p:endCondLst>
                                        </p:cTn>
                                        <p:tgtEl>
                                          <p:sndTgt r:embed="rId3" name="boogi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981200"/>
            <a:ext cx="3886200" cy="4648200"/>
          </a:xfrm>
        </p:spPr>
        <p:txBody>
          <a:bodyPr>
            <a:normAutofit lnSpcReduction="10000"/>
          </a:bodyPr>
          <a:lstStyle/>
          <a:p>
            <a:pPr marL="609600" indent="-609600">
              <a:buFontTx/>
              <a:buAutoNum type="alphaUcPeriod" startAt="6"/>
            </a:pPr>
            <a:r>
              <a:rPr lang="en-US" altLang="en-US" sz="2800"/>
              <a:t>Limited government, in which the Constitution limits government actions by specifying its powers and listing powers it does not have, retains for the people the right to govern themselves.</a:t>
            </a:r>
          </a:p>
        </p:txBody>
      </p:sp>
      <p:sp>
        <p:nvSpPr>
          <p:cNvPr id="8194" name="Rectangle 2"/>
          <p:cNvSpPr>
            <a:spLocks noGrp="1" noChangeArrowheads="1"/>
          </p:cNvSpPr>
          <p:nvPr>
            <p:ph type="title"/>
          </p:nvPr>
        </p:nvSpPr>
        <p:spPr/>
        <p:txBody>
          <a:bodyPr/>
          <a:lstStyle/>
          <a:p>
            <a:r>
              <a:rPr lang="en-US" altLang="en-US"/>
              <a:t>II.  Major Principles</a:t>
            </a:r>
          </a:p>
        </p:txBody>
      </p:sp>
      <p:pic>
        <p:nvPicPr>
          <p:cNvPr id="8197" name="Picture 5" descr="SC0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Left)">
                                      <p:cBhvr>
                                        <p:cTn id="7" dur="500"/>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etlostfreak.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up)">
                                      <p:cBhvr>
                                        <p:cTn id="12" dur="500"/>
                                        <p:tgtEl>
                                          <p:spTgt spid="8197"/>
                                        </p:tgtEl>
                                      </p:cBhvr>
                                    </p:animEffect>
                                  </p:childTnLst>
                                  <p:subTnLst>
                                    <p:audio>
                                      <p:cMediaNode>
                                        <p:cTn display="0" masterRel="sameClick">
                                          <p:stCondLst>
                                            <p:cond evt="begin" delay="0">
                                              <p:tn val="10"/>
                                            </p:cond>
                                          </p:stCondLst>
                                          <p:endCondLst>
                                            <p:cond evt="onStopAudio" delay="0">
                                              <p:tgtEl>
                                                <p:sldTgt/>
                                              </p:tgtEl>
                                            </p:cond>
                                          </p:endCondLst>
                                        </p:cTn>
                                        <p:tgtEl>
                                          <p:sndTgt r:embed="rId3" name="off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altLang="en-US" dirty="0"/>
              <a:t>Both federalism and the separation of powers divide the powers of government.  Compare and contrast these two methods of dividing power.  Write a paragraph that compares and contrasts the two ideas.</a:t>
            </a:r>
          </a:p>
        </p:txBody>
      </p:sp>
      <p:sp>
        <p:nvSpPr>
          <p:cNvPr id="9218" name="Rectangle 2"/>
          <p:cNvSpPr>
            <a:spLocks noGrp="1" noChangeArrowheads="1"/>
          </p:cNvSpPr>
          <p:nvPr>
            <p:ph type="title"/>
          </p:nvPr>
        </p:nvSpPr>
        <p:spPr/>
        <p:txBody>
          <a:bodyPr/>
          <a:lstStyle/>
          <a:p>
            <a:r>
              <a:rPr lang="en-US" altLang="en-US"/>
              <a:t>In your notebooks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18"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1801</TotalTime>
  <Words>354</Words>
  <Application>Microsoft Office PowerPoint</Application>
  <PresentationFormat>On-screen Show (4:3)</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Constantia</vt:lpstr>
      <vt:lpstr>Times New Roman</vt:lpstr>
      <vt:lpstr>Wingdings 2</vt:lpstr>
      <vt:lpstr>Paper</vt:lpstr>
      <vt:lpstr>Structure and Principles</vt:lpstr>
      <vt:lpstr>I.  Structure</vt:lpstr>
      <vt:lpstr>I.  Structure</vt:lpstr>
      <vt:lpstr>I.  Structure</vt:lpstr>
      <vt:lpstr>II.  Major Principles</vt:lpstr>
      <vt:lpstr>II.  Major Principles</vt:lpstr>
      <vt:lpstr>II.  Major Principles</vt:lpstr>
      <vt:lpstr>II.  Major Principles</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dc:creator>
  <cp:lastModifiedBy>Eric Myers</cp:lastModifiedBy>
  <cp:revision>10</cp:revision>
  <dcterms:modified xsi:type="dcterms:W3CDTF">2021-02-01T19:09:41Z</dcterms:modified>
</cp:coreProperties>
</file>