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155448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896">
          <p15:clr>
            <a:srgbClr val="A4A3A4"/>
          </p15:clr>
        </p15:guide>
        <p15:guide id="2" pos="3168">
          <p15:clr>
            <a:srgbClr val="A4A3A4"/>
          </p15:clr>
        </p15:guide>
        <p15:guide id="3" orient="horz" pos="1008">
          <p15:clr>
            <a:srgbClr val="9AA0A6"/>
          </p15:clr>
        </p15:guide>
        <p15:guide id="4" orient="horz" pos="1068">
          <p15:clr>
            <a:srgbClr val="9AA0A6"/>
          </p15:clr>
        </p15:guide>
        <p15:guide id="5" orient="horz" pos="2736">
          <p15:clr>
            <a:srgbClr val="9AA0A6"/>
          </p15:clr>
        </p15:guide>
        <p15:guide id="6" orient="horz" pos="5658">
          <p15:clr>
            <a:srgbClr val="9AA0A6"/>
          </p15:clr>
        </p15:guide>
        <p15:guide id="7" orient="horz" pos="5652">
          <p15:clr>
            <a:srgbClr val="9AA0A6"/>
          </p15:clr>
        </p15:guide>
        <p15:guide id="8" orient="horz" pos="561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D1C62E-46B7-4A7A-A023-56EA1C4A14AD}" v="1" dt="2022-08-05T21:03:29.265"/>
  </p1510:revLst>
</p1510:revInfo>
</file>

<file path=ppt/tableStyles.xml><?xml version="1.0" encoding="utf-8"?>
<a:tblStyleLst xmlns:a="http://schemas.openxmlformats.org/drawingml/2006/main" def="{01CD50C8-F3A4-4D39-8A99-A8EFE7521E80}">
  <a:tblStyle styleId="{01CD50C8-F3A4-4D39-8A99-A8EFE7521E8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980" y="-2900"/>
      </p:cViewPr>
      <p:guideLst>
        <p:guide orient="horz" pos="4896"/>
        <p:guide pos="3168"/>
        <p:guide orient="horz" pos="1008"/>
        <p:guide orient="horz" pos="1068"/>
        <p:guide orient="horz" pos="2736"/>
        <p:guide orient="horz" pos="5658"/>
        <p:guide orient="horz" pos="5652"/>
        <p:guide orient="horz" pos="56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uchon, Joy" userId="d11c787a-7367-420c-a631-d0857d906ad2" providerId="ADAL" clId="{A2D1C62E-46B7-4A7A-A023-56EA1C4A14AD}"/>
    <pc:docChg chg="custSel modSld">
      <pc:chgData name="Rouchon, Joy" userId="d11c787a-7367-420c-a631-d0857d906ad2" providerId="ADAL" clId="{A2D1C62E-46B7-4A7A-A023-56EA1C4A14AD}" dt="2022-08-05T21:04:39.121" v="100" actId="20577"/>
      <pc:docMkLst>
        <pc:docMk/>
      </pc:docMkLst>
      <pc:sldChg chg="modSp mod">
        <pc:chgData name="Rouchon, Joy" userId="d11c787a-7367-420c-a631-d0857d906ad2" providerId="ADAL" clId="{A2D1C62E-46B7-4A7A-A023-56EA1C4A14AD}" dt="2022-08-05T21:04:39.121" v="100" actId="20577"/>
        <pc:sldMkLst>
          <pc:docMk/>
          <pc:sldMk cId="0" sldId="256"/>
        </pc:sldMkLst>
        <pc:spChg chg="mod">
          <ac:chgData name="Rouchon, Joy" userId="d11c787a-7367-420c-a631-d0857d906ad2" providerId="ADAL" clId="{A2D1C62E-46B7-4A7A-A023-56EA1C4A14AD}" dt="2022-08-05T21:04:39.121" v="100" actId="20577"/>
          <ac:spMkLst>
            <pc:docMk/>
            <pc:sldMk cId="0" sldId="256"/>
            <ac:spMk id="55" creationId="{00000000-0000-0000-0000-000000000000}"/>
          </ac:spMkLst>
        </pc:spChg>
        <pc:graphicFrameChg chg="mod modGraphic">
          <ac:chgData name="Rouchon, Joy" userId="d11c787a-7367-420c-a631-d0857d906ad2" providerId="ADAL" clId="{A2D1C62E-46B7-4A7A-A023-56EA1C4A14AD}" dt="2022-08-05T21:04:27.077" v="84" actId="20577"/>
          <ac:graphicFrameMkLst>
            <pc:docMk/>
            <pc:sldMk cId="0" sldId="256"/>
            <ac:graphicFrameMk id="54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319941" y="685800"/>
            <a:ext cx="22188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9338" y="685800"/>
            <a:ext cx="22193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2250271"/>
            <a:ext cx="9372600" cy="6203400"/>
          </a:xfrm>
          <a:prstGeom prst="rect">
            <a:avLst/>
          </a:prstGeom>
        </p:spPr>
        <p:txBody>
          <a:bodyPr spcFirstLastPara="1" wrap="square" lIns="159150" tIns="159150" rIns="159150" bIns="1591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1pPr>
            <a:lvl2pPr lvl="1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2pPr>
            <a:lvl3pPr lvl="2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3pPr>
            <a:lvl4pPr lvl="3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4pPr>
            <a:lvl5pPr lvl="4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5pPr>
            <a:lvl6pPr lvl="5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6pPr>
            <a:lvl7pPr lvl="6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7pPr>
            <a:lvl8pPr lvl="7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8pPr>
            <a:lvl9pPr lvl="8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8565356"/>
            <a:ext cx="9372600" cy="23955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3342956"/>
            <a:ext cx="9372600" cy="5934000"/>
          </a:xfrm>
          <a:prstGeom prst="rect">
            <a:avLst/>
          </a:prstGeom>
        </p:spPr>
        <p:txBody>
          <a:bodyPr spcFirstLastPara="1" wrap="square" lIns="159150" tIns="159150" rIns="159150" bIns="1591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1pPr>
            <a:lvl2pPr lvl="1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2pPr>
            <a:lvl3pPr lvl="2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3pPr>
            <a:lvl4pPr lvl="3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4pPr>
            <a:lvl5pPr lvl="4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5pPr>
            <a:lvl6pPr lvl="5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6pPr>
            <a:lvl7pPr lvl="6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7pPr>
            <a:lvl8pPr lvl="7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8pPr>
            <a:lvl9pPr lvl="8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9526724"/>
            <a:ext cx="9372600" cy="39312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marL="457200" lvl="0" indent="-425450" algn="ctr">
              <a:spcBef>
                <a:spcPts val="0"/>
              </a:spcBef>
              <a:spcAft>
                <a:spcPts val="0"/>
              </a:spcAft>
              <a:buSzPts val="3100"/>
              <a:buChar char="●"/>
              <a:defRPr/>
            </a:lvl1pPr>
            <a:lvl2pPr marL="914400" lvl="1" indent="-38100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6500347"/>
            <a:ext cx="9372600" cy="25440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1pPr>
            <a:lvl2pPr lvl="1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2pPr>
            <a:lvl3pPr lvl="2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3pPr>
            <a:lvl4pPr lvl="3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4pPr>
            <a:lvl5pPr lvl="4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5pPr>
            <a:lvl6pPr lvl="5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6pPr>
            <a:lvl7pPr lvl="6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7pPr>
            <a:lvl8pPr lvl="7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8pPr>
            <a:lvl9pPr lvl="8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1344964"/>
            <a:ext cx="9372600" cy="17307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3483036"/>
            <a:ext cx="9372600" cy="103251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marL="457200" lvl="0" indent="-425450">
              <a:spcBef>
                <a:spcPts val="0"/>
              </a:spcBef>
              <a:spcAft>
                <a:spcPts val="0"/>
              </a:spcAft>
              <a:buSzPts val="31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1344964"/>
            <a:ext cx="9372600" cy="17307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3483036"/>
            <a:ext cx="4399800" cy="103251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marL="914400" lvl="1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marL="1371600" lvl="2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marL="1828800" lvl="3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marL="2286000" lvl="4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marL="2743200" lvl="5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marL="3200400" lvl="6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marL="3657600" lvl="7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marL="4114800" lvl="8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3483036"/>
            <a:ext cx="4399800" cy="103251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marL="914400" lvl="1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marL="1371600" lvl="2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marL="1828800" lvl="3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marL="2286000" lvl="4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marL="2743200" lvl="5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marL="3200400" lvl="6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marL="3657600" lvl="7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marL="4114800" lvl="8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1344964"/>
            <a:ext cx="9372600" cy="17307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1679147"/>
            <a:ext cx="3088800" cy="2283900"/>
          </a:xfrm>
          <a:prstGeom prst="rect">
            <a:avLst/>
          </a:prstGeom>
        </p:spPr>
        <p:txBody>
          <a:bodyPr spcFirstLastPara="1" wrap="square" lIns="159150" tIns="159150" rIns="159150" bIns="1591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4199680"/>
            <a:ext cx="3088800" cy="96090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marL="457200" lvl="0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1pPr>
            <a:lvl2pPr marL="914400" lvl="1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marL="1371600" lvl="2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marL="1828800" lvl="3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marL="2286000" lvl="4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marL="2743200" lvl="5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marL="3200400" lvl="6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marL="3657600" lvl="7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marL="4114800" lvl="8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1360453"/>
            <a:ext cx="7004700" cy="123633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1pPr>
            <a:lvl2pPr lvl="1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2pPr>
            <a:lvl3pPr lvl="2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3pPr>
            <a:lvl4pPr lvl="3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4pPr>
            <a:lvl5pPr lvl="4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5pPr>
            <a:lvl6pPr lvl="5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6pPr>
            <a:lvl7pPr lvl="6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7pPr>
            <a:lvl8pPr lvl="7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8pPr>
            <a:lvl9pPr lvl="8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378"/>
            <a:ext cx="5029200" cy="15544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59150" tIns="159150" rIns="159150" bIns="1591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3726929"/>
            <a:ext cx="4449600" cy="4479900"/>
          </a:xfrm>
          <a:prstGeom prst="rect">
            <a:avLst/>
          </a:prstGeom>
        </p:spPr>
        <p:txBody>
          <a:bodyPr spcFirstLastPara="1" wrap="square" lIns="159150" tIns="159150" rIns="159150" bIns="1591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1pPr>
            <a:lvl2pPr lvl="1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2pPr>
            <a:lvl3pPr lvl="2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3pPr>
            <a:lvl4pPr lvl="3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4pPr>
            <a:lvl5pPr lvl="4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5pPr>
            <a:lvl6pPr lvl="5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6pPr>
            <a:lvl7pPr lvl="6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7pPr>
            <a:lvl8pPr lvl="7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8pPr>
            <a:lvl9pPr lvl="8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8471516"/>
            <a:ext cx="4449600" cy="37326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2188316"/>
            <a:ext cx="4220700" cy="11167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marL="457200" lvl="0" indent="-425450">
              <a:spcBef>
                <a:spcPts val="0"/>
              </a:spcBef>
              <a:spcAft>
                <a:spcPts val="0"/>
              </a:spcAft>
              <a:buSzPts val="31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12785738"/>
            <a:ext cx="6598800" cy="18288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1344964"/>
            <a:ext cx="9372600" cy="17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9150" tIns="159150" rIns="159150" bIns="1591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3483036"/>
            <a:ext cx="9372600" cy="103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9150" tIns="159150" rIns="159150" bIns="159150" anchor="t" anchorCtr="0">
            <a:normAutofit/>
          </a:bodyPr>
          <a:lstStyle>
            <a:lvl1pPr marL="457200" lvl="0" indent="-425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100"/>
              <a:buChar char="●"/>
              <a:defRPr sz="3100">
                <a:solidFill>
                  <a:schemeClr val="dk2"/>
                </a:solidFill>
              </a:defRPr>
            </a:lvl1pPr>
            <a:lvl2pPr marL="914400" lvl="1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  <a:defRPr sz="2400">
                <a:solidFill>
                  <a:schemeClr val="dk2"/>
                </a:solidFill>
              </a:defRPr>
            </a:lvl2pPr>
            <a:lvl3pPr marL="1371600" lvl="2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  <a:defRPr sz="2400">
                <a:solidFill>
                  <a:schemeClr val="dk2"/>
                </a:solidFill>
              </a:defRPr>
            </a:lvl3pPr>
            <a:lvl4pPr marL="1828800" lvl="3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4pPr>
            <a:lvl5pPr marL="2286000" lvl="4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  <a:defRPr sz="2400">
                <a:solidFill>
                  <a:schemeClr val="dk2"/>
                </a:solidFill>
              </a:defRPr>
            </a:lvl5pPr>
            <a:lvl6pPr marL="2743200" lvl="5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  <a:defRPr sz="2400">
                <a:solidFill>
                  <a:schemeClr val="dk2"/>
                </a:solidFill>
              </a:defRPr>
            </a:lvl6pPr>
            <a:lvl7pPr marL="3200400" lvl="6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7pPr>
            <a:lvl8pPr marL="3657600" lvl="7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  <a:defRPr sz="2400">
                <a:solidFill>
                  <a:schemeClr val="dk2"/>
                </a:solidFill>
              </a:defRPr>
            </a:lvl8pPr>
            <a:lvl9pPr marL="4114800" lvl="8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  <a:defRPr sz="2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 algn="r">
              <a:buNone/>
              <a:defRPr sz="1700">
                <a:solidFill>
                  <a:schemeClr val="dk2"/>
                </a:solidFill>
              </a:defRPr>
            </a:lvl1pPr>
            <a:lvl2pPr lvl="1" algn="r">
              <a:buNone/>
              <a:defRPr sz="1700">
                <a:solidFill>
                  <a:schemeClr val="dk2"/>
                </a:solidFill>
              </a:defRPr>
            </a:lvl2pPr>
            <a:lvl3pPr lvl="2" algn="r">
              <a:buNone/>
              <a:defRPr sz="1700">
                <a:solidFill>
                  <a:schemeClr val="dk2"/>
                </a:solidFill>
              </a:defRPr>
            </a:lvl3pPr>
            <a:lvl4pPr lvl="3" algn="r">
              <a:buNone/>
              <a:defRPr sz="1700">
                <a:solidFill>
                  <a:schemeClr val="dk2"/>
                </a:solidFill>
              </a:defRPr>
            </a:lvl4pPr>
            <a:lvl5pPr lvl="4" algn="r">
              <a:buNone/>
              <a:defRPr sz="1700">
                <a:solidFill>
                  <a:schemeClr val="dk2"/>
                </a:solidFill>
              </a:defRPr>
            </a:lvl5pPr>
            <a:lvl6pPr lvl="5" algn="r">
              <a:buNone/>
              <a:defRPr sz="1700">
                <a:solidFill>
                  <a:schemeClr val="dk2"/>
                </a:solidFill>
              </a:defRPr>
            </a:lvl6pPr>
            <a:lvl7pPr lvl="6" algn="r">
              <a:buNone/>
              <a:defRPr sz="1700">
                <a:solidFill>
                  <a:schemeClr val="dk2"/>
                </a:solidFill>
              </a:defRPr>
            </a:lvl7pPr>
            <a:lvl8pPr lvl="7" algn="r">
              <a:buNone/>
              <a:defRPr sz="1700">
                <a:solidFill>
                  <a:schemeClr val="dk2"/>
                </a:solidFill>
              </a:defRPr>
            </a:lvl8pPr>
            <a:lvl9pPr lvl="8" algn="r">
              <a:buNone/>
              <a:defRPr sz="17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>
            <p:extLst>
              <p:ext uri="{D42A27DB-BD31-4B8C-83A1-F6EECF244321}">
                <p14:modId xmlns:p14="http://schemas.microsoft.com/office/powerpoint/2010/main" val="1513717030"/>
              </p:ext>
            </p:extLst>
          </p:nvPr>
        </p:nvGraphicFramePr>
        <p:xfrm>
          <a:off x="238038" y="1375025"/>
          <a:ext cx="9582300" cy="13947344"/>
        </p:xfrm>
        <a:graphic>
          <a:graphicData uri="http://schemas.openxmlformats.org/drawingml/2006/table">
            <a:tbl>
              <a:tblPr>
                <a:noFill/>
                <a:tableStyleId>{01CD50C8-F3A4-4D39-8A99-A8EFE7521E80}</a:tableStyleId>
              </a:tblPr>
              <a:tblGrid>
                <a:gridCol w="1879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7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8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7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3100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>
                          <a:solidFill>
                            <a:schemeClr val="lt1"/>
                          </a:solidFill>
                        </a:rPr>
                        <a:t>3 B’s  </a:t>
                      </a:r>
                      <a:endParaRPr sz="2000" b="1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>
                          <a:solidFill>
                            <a:schemeClr val="lt1"/>
                          </a:solidFill>
                        </a:rPr>
                        <a:t>BE RESPECTFUL</a:t>
                      </a:r>
                      <a:r>
                        <a:rPr lang="en" sz="1500" b="1">
                          <a:solidFill>
                            <a:schemeClr val="dk1"/>
                          </a:solidFill>
                        </a:rPr>
                        <a:t>  </a:t>
                      </a:r>
                      <a:endParaRPr sz="150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>
                          <a:solidFill>
                            <a:schemeClr val="lt1"/>
                          </a:solidFill>
                        </a:rPr>
                        <a:t>BE RESPONSIBLE</a:t>
                      </a:r>
                      <a:r>
                        <a:rPr lang="en" sz="2000" b="1">
                          <a:solidFill>
                            <a:schemeClr val="dk1"/>
                          </a:solidFill>
                        </a:rPr>
                        <a:t> </a:t>
                      </a:r>
                      <a:endParaRPr sz="200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>
                          <a:solidFill>
                            <a:schemeClr val="lt1"/>
                          </a:solidFill>
                        </a:rPr>
                        <a:t>BE SAFE </a:t>
                      </a:r>
                      <a:endParaRPr sz="2000" b="1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84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lt1"/>
                          </a:solidFill>
                        </a:rPr>
                        <a:t>ARRIVAL/ </a:t>
                      </a:r>
                      <a:endParaRPr sz="1600" b="1">
                        <a:solidFill>
                          <a:schemeClr val="lt1"/>
                        </a:solidFill>
                      </a:endParaRPr>
                    </a:p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lt1"/>
                          </a:solidFill>
                        </a:rPr>
                        <a:t>DISMISSAL</a:t>
                      </a:r>
                      <a:r>
                        <a:rPr lang="en" sz="1900" b="1">
                          <a:solidFill>
                            <a:schemeClr val="lt1"/>
                          </a:solidFill>
                        </a:rPr>
                        <a:t> </a:t>
                      </a:r>
                      <a:endParaRPr sz="1900" b="1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Calmly enter the room. </a:t>
                      </a:r>
                      <a:endParaRPr sz="1200" dirty="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Be mindful of personal space when entering/ exiting.  </a:t>
                      </a:r>
                      <a:endParaRPr sz="1200" dirty="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Walk into the classroom quietly and orderly.  </a:t>
                      </a:r>
                      <a:endParaRPr sz="1200" dirty="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Use positive language. </a:t>
                      </a:r>
                      <a:endParaRPr sz="1200" dirty="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Sit at assigned seat. </a:t>
                      </a:r>
                      <a:endParaRPr sz="1200" dirty="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Wait for teacher dismissal. </a:t>
                      </a:r>
                      <a:endParaRPr sz="1200" dirty="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Walk out of classroom when teacher dismisses.</a:t>
                      </a:r>
                    </a:p>
                    <a:p>
                      <a:pPr marL="285750" marR="63500" lvl="0" indent="-2476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  <a:tabLst/>
                        <a:defRPr/>
                      </a:pPr>
                      <a:r>
                        <a:rPr lang="en-US" sz="1200" dirty="0"/>
                        <a:t>Have ear buds out of ears and put away before entering class.</a:t>
                      </a:r>
                      <a:r>
                        <a:rPr lang="en" sz="1200" dirty="0"/>
                        <a:t> </a:t>
                      </a:r>
                      <a:endParaRPr sz="1200" dirty="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Pick up all trash and materials. </a:t>
                      </a:r>
                      <a:endParaRPr sz="1200" dirty="0"/>
                    </a:p>
                  </a:txBody>
                  <a:tcPr marL="91425" marR="91425" marT="91425" marB="914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Be on time. </a:t>
                      </a:r>
                      <a:endParaRPr sz="1200"/>
                    </a:p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Be ready to work when bell rings. </a:t>
                      </a:r>
                      <a:endParaRPr sz="1200"/>
                    </a:p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Have all necessary work and materials out. </a:t>
                      </a:r>
                      <a:endParaRPr sz="1200"/>
                    </a:p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Place Cell Phone in backpack turned off. </a:t>
                      </a:r>
                      <a:endParaRPr sz="1200"/>
                    </a:p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Take all personal belongings. </a:t>
                      </a:r>
                      <a:endParaRPr sz="1200"/>
                    </a:p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Pick up all trash and materials. </a:t>
                      </a:r>
                      <a:endParaRPr sz="1200"/>
                    </a:p>
                  </a:txBody>
                  <a:tcPr marL="91425" marR="91425" marT="91425" marB="914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Walk in an orderly fashion.  </a:t>
                      </a:r>
                      <a:endParaRPr sz="1200" dirty="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Place backpacks behind chairs away from walkways. </a:t>
                      </a:r>
                      <a:endParaRPr sz="1200" dirty="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Keep hands, feet, and objects to yourself. </a:t>
                      </a:r>
                      <a:endParaRPr sz="1200" dirty="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Be mindful of personal space. </a:t>
                      </a:r>
                      <a:endParaRPr sz="1200" dirty="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Wash/sanitize hands when needed. . </a:t>
                      </a:r>
                      <a:endParaRPr sz="1200" dirty="0"/>
                    </a:p>
                  </a:txBody>
                  <a:tcPr marL="91425" marR="91425" marT="91425" marB="914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4550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lt1"/>
                          </a:solidFill>
                        </a:rPr>
                        <a:t>USE OF  </a:t>
                      </a:r>
                      <a:endParaRPr sz="1600" b="1">
                        <a:solidFill>
                          <a:schemeClr val="lt1"/>
                        </a:solidFill>
                      </a:endParaRPr>
                    </a:p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lt1"/>
                          </a:solidFill>
                        </a:rPr>
                        <a:t>TECHNOLOGY</a:t>
                      </a:r>
                      <a:r>
                        <a:rPr lang="en" b="1">
                          <a:solidFill>
                            <a:schemeClr val="lt1"/>
                          </a:solidFill>
                        </a:rPr>
                        <a:t> 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Use polite &amp; academic language in emails. </a:t>
                      </a:r>
                      <a:endParaRPr sz="1200" dirty="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Always include full name/class period in emails. </a:t>
                      </a:r>
                      <a:endParaRPr sz="1200" dirty="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Only use websites allowed by teacher.  </a:t>
                      </a:r>
                      <a:endParaRPr sz="1200" dirty="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Devices should be on silent. </a:t>
                      </a:r>
                      <a:endParaRPr sz="1200" dirty="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Stay focused on class work assigned. </a:t>
                      </a:r>
                      <a:endParaRPr sz="1200" dirty="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Cell phones are in backpacks turned off, no texting, no video recording, no posting </a:t>
                      </a:r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Have ear buds out of ears and put away before entering class.</a:t>
                      </a:r>
                      <a:endParaRPr sz="1200" dirty="0"/>
                    </a:p>
                  </a:txBody>
                  <a:tcPr marL="91425" marR="91425" marT="91425" marB="914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Charge Chromebook nightly at home. </a:t>
                      </a:r>
                      <a:endParaRPr sz="1200" dirty="0"/>
                    </a:p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Bring Chromebook daily.  </a:t>
                      </a:r>
                      <a:endParaRPr sz="1200" dirty="0"/>
                    </a:p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Place cell phones in backpack turned off, no texting, no video recording, no posting. </a:t>
                      </a:r>
                      <a:endParaRPr sz="1200" dirty="0"/>
                    </a:p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Stay on task and only use websites allowed by the instructor.  </a:t>
                      </a:r>
                      <a:endParaRPr sz="1200" dirty="0"/>
                    </a:p>
                  </a:txBody>
                  <a:tcPr marL="91425" marR="91425" marT="91425" marB="914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63500" lvl="0" indent="-1905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Keep personal information private (online passwords). </a:t>
                      </a:r>
                      <a:endParaRPr sz="1200"/>
                    </a:p>
                    <a:p>
                      <a:pPr marL="285750" marR="63500" lvl="0" indent="-1905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Click only on trustworthy links/sites. </a:t>
                      </a:r>
                      <a:endParaRPr sz="1200"/>
                    </a:p>
                    <a:p>
                      <a:pPr marL="285750" marR="63500" lvl="0" indent="-1905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Think twice before posting.  </a:t>
                      </a:r>
                      <a:endParaRPr sz="1200"/>
                    </a:p>
                    <a:p>
                      <a:pPr marL="285750" marR="63500" lvl="0" indent="-1905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Notify teacher of any unauthorized use. </a:t>
                      </a:r>
                      <a:endParaRPr sz="1200"/>
                    </a:p>
                    <a:p>
                      <a:pPr marL="285750" marR="63500" lvl="0" indent="-1905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If you see something, say something.  </a:t>
                      </a:r>
                      <a:endParaRPr sz="1200"/>
                    </a:p>
                  </a:txBody>
                  <a:tcPr marL="91425" marR="91425" marT="91425" marB="914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76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lt1"/>
                          </a:solidFill>
                        </a:rPr>
                        <a:t>WHOLE CLASS/ </a:t>
                      </a:r>
                      <a:endParaRPr sz="1600" b="1">
                        <a:solidFill>
                          <a:schemeClr val="lt1"/>
                        </a:solidFill>
                      </a:endParaRPr>
                    </a:p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lt1"/>
                          </a:solidFill>
                        </a:rPr>
                        <a:t>GROUP WORK</a:t>
                      </a:r>
                      <a:r>
                        <a:rPr lang="en" b="1">
                          <a:solidFill>
                            <a:schemeClr val="lt1"/>
                          </a:solidFill>
                        </a:rPr>
                        <a:t> 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Allow peers to express opinions.  </a:t>
                      </a:r>
                      <a:endParaRPr sz="120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Use appropriate language when discussing.  </a:t>
                      </a:r>
                      <a:endParaRPr sz="120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Raise your hand and speak when it is your turn.  </a:t>
                      </a:r>
                      <a:endParaRPr sz="120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Listen to and respect everyone’s point of view. </a:t>
                      </a:r>
                      <a:endParaRPr sz="120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Stay on topic/focused. </a:t>
                      </a:r>
                      <a:endParaRPr sz="120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One person speaks at a time. </a:t>
                      </a:r>
                      <a:endParaRPr sz="1200"/>
                    </a:p>
                    <a:p>
                      <a:pPr marL="63500" marR="6350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 </a:t>
                      </a:r>
                      <a:endParaRPr sz="1200"/>
                    </a:p>
                  </a:txBody>
                  <a:tcPr marL="91425" marR="91425" marT="91425" marB="914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Be an active participant. </a:t>
                      </a:r>
                      <a:endParaRPr sz="1200" dirty="0"/>
                    </a:p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Complete assigned role in group activity. </a:t>
                      </a:r>
                      <a:endParaRPr sz="1200" dirty="0"/>
                    </a:p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Be an active listener and learner.  </a:t>
                      </a:r>
                      <a:endParaRPr sz="1200" dirty="0"/>
                    </a:p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Participate / ask questions. . </a:t>
                      </a:r>
                      <a:endParaRPr sz="1200" dirty="0"/>
                    </a:p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Have work done by due date. </a:t>
                      </a:r>
                      <a:endParaRPr sz="1200" dirty="0"/>
                    </a:p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Be prepared to participate &amp; contribute. </a:t>
                      </a:r>
                      <a:endParaRPr sz="1200" dirty="0"/>
                    </a:p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Stay focused and on task. </a:t>
                      </a:r>
                      <a:endParaRPr sz="1200" dirty="0"/>
                    </a:p>
                  </a:txBody>
                  <a:tcPr marL="91425" marR="91425" marT="91425" marB="914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Keep hands, feet, and objects to yourself.  </a:t>
                      </a:r>
                      <a:endParaRPr sz="1200" dirty="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Ask for assistance when needed.  </a:t>
                      </a:r>
                      <a:endParaRPr sz="1200" dirty="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Stay in your assigned area unless otherwise directed.  </a:t>
                      </a:r>
                      <a:endParaRPr sz="1200" dirty="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Use materials appropriately. </a:t>
                      </a:r>
                      <a:endParaRPr sz="1200" dirty="0"/>
                    </a:p>
                  </a:txBody>
                  <a:tcPr marL="91425" marR="91425" marT="91425" marB="914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5650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lt1"/>
                          </a:solidFill>
                        </a:rPr>
                        <a:t>INDEPENDENT </a:t>
                      </a:r>
                      <a:endParaRPr sz="1600" b="1">
                        <a:solidFill>
                          <a:schemeClr val="lt1"/>
                        </a:solidFill>
                      </a:endParaRPr>
                    </a:p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lt1"/>
                          </a:solidFill>
                        </a:rPr>
                        <a:t>WORK </a:t>
                      </a:r>
                      <a:endParaRPr sz="1600" b="1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Stay on assigned classroom task. </a:t>
                      </a:r>
                      <a:endParaRPr sz="120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Complete your own work.  </a:t>
                      </a:r>
                      <a:endParaRPr sz="120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Ask for assistance if questions arise. </a:t>
                      </a:r>
                      <a:endParaRPr sz="120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Stay in assigned seat. </a:t>
                      </a:r>
                      <a:endParaRPr sz="120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Maintain academic integrity. </a:t>
                      </a:r>
                      <a:endParaRPr sz="120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Use academic language. </a:t>
                      </a:r>
                      <a:endParaRPr sz="1200"/>
                    </a:p>
                  </a:txBody>
                  <a:tcPr marL="91425" marR="91425" marT="91425" marB="914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Utilize allotted class time appropriately. </a:t>
                      </a:r>
                      <a:endParaRPr sz="1200" dirty="0"/>
                    </a:p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Listen to/read directions prior to beginning activity. </a:t>
                      </a:r>
                      <a:endParaRPr sz="1200" dirty="0"/>
                    </a:p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Complete your own work. </a:t>
                      </a:r>
                      <a:endParaRPr sz="1200" dirty="0"/>
                    </a:p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Stay focused on the task.  </a:t>
                      </a:r>
                      <a:endParaRPr sz="1200" dirty="0"/>
                    </a:p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Ask teacher if you need clarification.  </a:t>
                      </a:r>
                      <a:endParaRPr sz="1200" dirty="0"/>
                    </a:p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Turn in by due date &amp; time. </a:t>
                      </a:r>
                      <a:endParaRPr sz="1200" dirty="0"/>
                    </a:p>
                  </a:txBody>
                  <a:tcPr marL="91425" marR="91425" marT="91425" marB="914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Be mindful of personal space. </a:t>
                      </a:r>
                      <a:endParaRPr sz="1200" dirty="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Maintain academic integrity. </a:t>
                      </a:r>
                      <a:endParaRPr sz="1200" dirty="0"/>
                    </a:p>
                  </a:txBody>
                  <a:tcPr marL="91425" marR="91425" marT="91425" marB="914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067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lt1"/>
                          </a:solidFill>
                        </a:rPr>
                        <a:t>ASSESSMENTS</a:t>
                      </a:r>
                      <a:r>
                        <a:rPr lang="en" b="1">
                          <a:solidFill>
                            <a:schemeClr val="lt1"/>
                          </a:solidFill>
                        </a:rPr>
                        <a:t>  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Remain quiet and avoid speaking until all exams are turned in.  </a:t>
                      </a:r>
                      <a:endParaRPr sz="120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After the exams, work quietly on independent assignments. </a:t>
                      </a:r>
                      <a:endParaRPr sz="120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Maintain academic integrity, do your own work.  </a:t>
                      </a:r>
                      <a:endParaRPr sz="1200"/>
                    </a:p>
                  </a:txBody>
                  <a:tcPr marL="91425" marR="91425" marT="91425" marB="914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Follow teacher. instructions/read directions carefully.   </a:t>
                      </a:r>
                      <a:endParaRPr sz="1200"/>
                    </a:p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Place all notes/papers/phones in backpacks prior to exams.  </a:t>
                      </a:r>
                      <a:endParaRPr sz="1200"/>
                    </a:p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Keep backpacks closed throughout exam. </a:t>
                      </a:r>
                      <a:endParaRPr sz="1200"/>
                    </a:p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Do your best work. </a:t>
                      </a:r>
                      <a:endParaRPr sz="1200"/>
                    </a:p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Maintain academic integrity </a:t>
                      </a:r>
                      <a:endParaRPr sz="1200"/>
                    </a:p>
                    <a:p>
                      <a:pPr marL="34290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/>
                        <a:t>Budget time. </a:t>
                      </a:r>
                      <a:endParaRPr sz="1200"/>
                    </a:p>
                  </a:txBody>
                  <a:tcPr marL="91425" marR="91425" marT="91425" marB="914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Be mindful of personal space. </a:t>
                      </a:r>
                      <a:endParaRPr sz="1200" dirty="0"/>
                    </a:p>
                    <a:p>
                      <a:pPr marL="285750" marR="63500" lvl="0" indent="-2476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" sz="1200" dirty="0"/>
                        <a:t>Maintain academic integrity.  </a:t>
                      </a:r>
                      <a:endParaRPr sz="1200" dirty="0"/>
                    </a:p>
                  </a:txBody>
                  <a:tcPr marL="91425" marR="91425" marT="91425" marB="914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5" name="Google Shape;55;p13"/>
          <p:cNvSpPr/>
          <p:nvPr/>
        </p:nvSpPr>
        <p:spPr>
          <a:xfrm>
            <a:off x="323850" y="438150"/>
            <a:ext cx="9439276" cy="7620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b="0" i="0" dirty="0">
                <a:ln w="1905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CC0000"/>
                </a:solidFill>
                <a:latin typeface="Arial"/>
              </a:rPr>
              <a:t>Mrs. </a:t>
            </a:r>
            <a:r>
              <a:rPr lang="en-US" b="0" i="0" dirty="0" err="1">
                <a:ln w="1905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CC0000"/>
                </a:solidFill>
                <a:latin typeface="Arial"/>
              </a:rPr>
              <a:t>Rouchon’s</a:t>
            </a:r>
            <a:r>
              <a:rPr lang="en-US" b="0" i="0" dirty="0">
                <a:ln w="1905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CC0000"/>
                </a:solidFill>
                <a:latin typeface="Arial"/>
              </a:rPr>
              <a:t> </a:t>
            </a:r>
            <a:r>
              <a:rPr b="0" i="0" dirty="0">
                <a:ln w="1905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CC0000"/>
                </a:solidFill>
                <a:latin typeface="Arial"/>
              </a:rPr>
              <a:t>Classroom Matrix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597</Words>
  <Application>Microsoft Office PowerPoint</Application>
  <PresentationFormat>Custom</PresentationFormat>
  <Paragraphs>93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Rouchon, Joy</dc:creator>
  <cp:lastModifiedBy>Rouchon, Joy</cp:lastModifiedBy>
  <cp:revision>1</cp:revision>
  <dcterms:modified xsi:type="dcterms:W3CDTF">2022-08-05T21:04:45Z</dcterms:modified>
</cp:coreProperties>
</file>