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423" r:id="rId2"/>
    <p:sldId id="424" r:id="rId3"/>
    <p:sldId id="559" r:id="rId4"/>
    <p:sldId id="573" r:id="rId5"/>
    <p:sldId id="574" r:id="rId6"/>
    <p:sldId id="560" r:id="rId7"/>
    <p:sldId id="554" r:id="rId8"/>
    <p:sldId id="555" r:id="rId9"/>
    <p:sldId id="556" r:id="rId10"/>
    <p:sldId id="557" r:id="rId11"/>
    <p:sldId id="558" r:id="rId12"/>
    <p:sldId id="402" r:id="rId13"/>
    <p:sldId id="405" r:id="rId14"/>
    <p:sldId id="493" r:id="rId15"/>
    <p:sldId id="495" r:id="rId16"/>
    <p:sldId id="496" r:id="rId17"/>
    <p:sldId id="497" r:id="rId18"/>
    <p:sldId id="498" r:id="rId19"/>
    <p:sldId id="499" r:id="rId20"/>
    <p:sldId id="500" r:id="rId21"/>
    <p:sldId id="501" r:id="rId22"/>
    <p:sldId id="502" r:id="rId23"/>
    <p:sldId id="503" r:id="rId24"/>
    <p:sldId id="513" r:id="rId25"/>
    <p:sldId id="514" r:id="rId26"/>
    <p:sldId id="515" r:id="rId27"/>
    <p:sldId id="516" r:id="rId28"/>
    <p:sldId id="517" r:id="rId29"/>
    <p:sldId id="518" r:id="rId30"/>
    <p:sldId id="519" r:id="rId31"/>
    <p:sldId id="520" r:id="rId32"/>
    <p:sldId id="521" r:id="rId33"/>
    <p:sldId id="522" r:id="rId34"/>
    <p:sldId id="523" r:id="rId35"/>
    <p:sldId id="524" r:id="rId36"/>
    <p:sldId id="525" r:id="rId37"/>
    <p:sldId id="526" r:id="rId38"/>
    <p:sldId id="527" r:id="rId39"/>
    <p:sldId id="528" r:id="rId40"/>
    <p:sldId id="52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681" autoAdjust="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4/21/2016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71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056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16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2209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94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524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56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143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23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08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06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a:t>
            </a:fld>
            <a:endParaRPr lang="en-US"/>
          </a:p>
        </p:txBody>
      </p:sp>
    </p:spTree>
    <p:extLst>
      <p:ext uri="{BB962C8B-B14F-4D97-AF65-F5344CB8AC3E}">
        <p14:creationId xmlns:p14="http://schemas.microsoft.com/office/powerpoint/2010/main" val="1619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11</a:t>
            </a:fld>
            <a:endParaRPr lang="en-US"/>
          </a:p>
        </p:txBody>
      </p:sp>
    </p:spTree>
    <p:extLst>
      <p:ext uri="{BB962C8B-B14F-4D97-AF65-F5344CB8AC3E}">
        <p14:creationId xmlns:p14="http://schemas.microsoft.com/office/powerpoint/2010/main" val="307321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54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904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306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4/21/2016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4/21/2016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4/21/2016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5CBs36jtZxY" TargetMode="External"/><Relationship Id="rId2" Type="http://schemas.openxmlformats.org/officeDocument/2006/relationships/hyperlink" Target="http://chemwiki.ucdavis.edu/Core/Physical_Chemistry/Physical_Properties_of_Matter/Atomic_and_Molecular_Properties/Ionization_Energy" TargetMode="Externa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mvpXdxAZrc" TargetMode="External"/><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file:///C:\Users\Kristie%202015\Downloads\Review%20Power%20POint%20Project\Sources%20fo%20LO%201.9%20Review%20slid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HvVUtpdK7xw&amp;nohtml5=False" TargetMode="External"/><Relationship Id="rId2" Type="http://schemas.openxmlformats.org/officeDocument/2006/relationships/hyperlink" Target="https://gwapchem.wikispaces.com/22.1+Periodic+Trends+and+Chemical+Reaction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ww.youtube.com/watch?v=JW024hpjjBQ"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youtube.com/watch?v=accyCUzasa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hyperlink" Target="https://www.youtube.com/watch?v=2AFPfg0Como"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2.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khanacademy.org/science/chemistry/chemical-reactions-stoichiome/stoichiometry-ideal/v/stoichiometr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hyperlink" Target="https://www.khanacademy.org/science/chemistry/chemical-reactions-stoichiome/limiting-reagent-stoichiometry/a/gravimetric-analysis-and-precipitation-gravimet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www.bozemanscience.com/ap-chem-023-ionic-solids" TargetMode="External"/><Relationship Id="rId7" Type="http://schemas.openxmlformats.org/officeDocument/2006/relationships/hyperlink" Target="http://www.bozemanscience.com/ap-chem-026-molecular-solids" TargetMode="External"/><Relationship Id="rId2" Type="http://schemas.openxmlformats.org/officeDocument/2006/relationships/hyperlink" Target="http://www.slideshare.net/joshie600/edexcel-unit-1-as-chemistry" TargetMode="External"/><Relationship Id="rId1" Type="http://schemas.openxmlformats.org/officeDocument/2006/relationships/slideLayout" Target="../slideLayouts/slideLayout6.xml"/><Relationship Id="rId6" Type="http://schemas.openxmlformats.org/officeDocument/2006/relationships/hyperlink" Target="http://www.bozemanscience.com/ap-chem-025-covalent-network-solids" TargetMode="External"/><Relationship Id="rId5" Type="http://schemas.openxmlformats.org/officeDocument/2006/relationships/hyperlink" Target="http://www.bozemanscience.com/ap-chem-024-metallic-solids" TargetMode="External"/><Relationship Id="rId4" Type="http://schemas.openxmlformats.org/officeDocument/2006/relationships/hyperlink" Target="http://my.hrw.com/content/hmof/science/high_school_sci/na/gr9-12/hmd_chem_9780547708089_/dlo/virtuallab/c06_00vl18/index.html" TargetMode="External"/><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hyperlink" Target="http://chemwiki.ucdavis.edu/Textbook_Maps/General_Chemistry_Textbook_Maps/Map:_General_Chemistry_(Petrucci_et_al.)/16:_Acids_and_Bases/16.8:_Molecular_Structure_and_Acid-Base_Behavior"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dr-illustration.co.uk/all/chemistry-25/" TargetMode="External"/><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hyperlink" Target="http://www.bozemanscience.com/ap-chem-014-gases" TargetMode="External"/><Relationship Id="rId4" Type="http://schemas.openxmlformats.org/officeDocument/2006/relationships/hyperlink" Target="http://www.bozemanscience.com/ap-chem-013-physical-properti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scs-YbyRXMI" TargetMode="External"/><Relationship Id="rId2" Type="http://schemas.openxmlformats.org/officeDocument/2006/relationships/hyperlink" Target="http://slideplayer.com/slide/1710456/" TargetMode="Externa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hyperlink" Target="https://www.youtube.com/watch?v=mlqjhw1Z-e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2012books.lardbucket.org/books/principles-of-general-chemistry-v1.0/section_14/e8fc5173971c1c64ac22ad566542a98a.jpg" TargetMode="External"/><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hyperlink" Target="http://www.chm.davidson.edu/vce/GasLaws/GasConstant.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1-molecules-element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goflightmedicine.com/gas-laws-aerospace-physiology/" TargetMode="External"/><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hyperlink" Target="https://www.youtube.com/watch?v=8SRAkXMu3d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kaiserscience.wordpress.com/biology-the-living-environment/lab-skills/chromatography/" TargetMode="External"/><Relationship Id="rId2" Type="http://schemas.openxmlformats.org/officeDocument/2006/relationships/image" Target="../media/image51.gif"/><Relationship Id="rId1" Type="http://schemas.openxmlformats.org/officeDocument/2006/relationships/slideLayout" Target="../slideLayouts/slideLayout6.xml"/><Relationship Id="rId4" Type="http://schemas.openxmlformats.org/officeDocument/2006/relationships/hyperlink" Target="https://www.youtube.com/watch?v=XPKjHkm3A_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www.bio.miami.edu/tom/courses/bil255/bil255goods/02_bonds.html" TargetMode="External"/><Relationship Id="rId1" Type="http://schemas.openxmlformats.org/officeDocument/2006/relationships/slideLayout" Target="../slideLayouts/slideLayout6.xml"/><Relationship Id="rId4" Type="http://schemas.openxmlformats.org/officeDocument/2006/relationships/hyperlink" Target="https://www.youtube.com/watch?v=EBfGcTAJF4o"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wwhwIfVqj0" TargetMode="External"/><Relationship Id="rId2" Type="http://schemas.openxmlformats.org/officeDocument/2006/relationships/hyperlink" Target="http://www.chegg.com/homework-help/six-different-aqueous-solutions-solvent-molecules-omitted-cl-chapter-3-problem-97p-solution-9780077340230-exc" TargetMode="Externa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5.png"/><Relationship Id="rId7" Type="http://schemas.openxmlformats.org/officeDocument/2006/relationships/image" Target="../media/image57.png"/><Relationship Id="rId12"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hyperlink" Target="https://www.youtube.com/watch?v=iX4WlKIAuYg" TargetMode="External"/><Relationship Id="rId11" Type="http://schemas.openxmlformats.org/officeDocument/2006/relationships/image" Target="../media/image59.png"/><Relationship Id="rId5" Type="http://schemas.openxmlformats.org/officeDocument/2006/relationships/hyperlink" Target="http://www.bbc.co.uk/schools/gcsebitesize/science/edexcel_pre_2011/oneearth/fuelsrev1.shtml" TargetMode="External"/><Relationship Id="rId10" Type="http://schemas.microsoft.com/office/2007/relationships/hdphoto" Target="../media/hdphoto5.wdp"/><Relationship Id="rId4" Type="http://schemas.openxmlformats.org/officeDocument/2006/relationships/image" Target="../media/image56.pn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on_r_CvYL8" TargetMode="External"/><Relationship Id="rId2" Type="http://schemas.openxmlformats.org/officeDocument/2006/relationships/hyperlink" Target="http://chemistry.stackexchange.com/questions/10106/why-do-the-melting-and-boiling-points-of-the-noble-gases-increase-when-the-atomi" TargetMode="External"/><Relationship Id="rId1" Type="http://schemas.openxmlformats.org/officeDocument/2006/relationships/slideLayout" Target="../slideLayouts/slideLayout8.xml"/><Relationship Id="rId5" Type="http://schemas.openxmlformats.org/officeDocument/2006/relationships/image" Target="../media/image61.gif"/><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GIPrsWuSkQc" TargetMode="External"/><Relationship Id="rId2" Type="http://schemas.openxmlformats.org/officeDocument/2006/relationships/hyperlink" Target="http://www.learnapchemistry.com/potd/problem.php?pc=5f87cc5c5248660fc9a3da6fabb37be3" TargetMode="Externa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hyperlink" Target="http://chemstone.net/Principles/7.Solutions/Soln.html" TargetMode="External"/><Relationship Id="rId2" Type="http://schemas.openxmlformats.org/officeDocument/2006/relationships/image" Target="../media/image63.jpg"/><Relationship Id="rId1" Type="http://schemas.openxmlformats.org/officeDocument/2006/relationships/slideLayout" Target="../slideLayouts/slideLayout8.xml"/><Relationship Id="rId5" Type="http://schemas.openxmlformats.org/officeDocument/2006/relationships/image" Target="../media/image64.jpg"/><Relationship Id="rId4" Type="http://schemas.openxmlformats.org/officeDocument/2006/relationships/hyperlink" Target="http://www.bozemanscience.com/ap-chem-017-dipole-forc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chemwiki.ucdavis.edu/Core/Physical_Chemistry/Equilibria/Solubilty/Solubility" TargetMode="External"/><Relationship Id="rId1" Type="http://schemas.openxmlformats.org/officeDocument/2006/relationships/slideLayout" Target="../slideLayouts/slideLayout8.xml"/><Relationship Id="rId4" Type="http://schemas.openxmlformats.org/officeDocument/2006/relationships/hyperlink" Target="http://www.bozemanscience.com/ap-chem-020-ionic-bondin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nSTsLvyuOk" TargetMode="External"/><Relationship Id="rId2" Type="http://schemas.openxmlformats.org/officeDocument/2006/relationships/hyperlink" Target="http://www.chem.fsu.edu/chemlab/chm1046course/solubi10.jpg" TargetMode="Externa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7"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2-chemical-analysi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choolbag.info/chemistry/mcat_2/20.html" TargetMode="External"/><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68.jpg"/><Relationship Id="rId4" Type="http://schemas.openxmlformats.org/officeDocument/2006/relationships/hyperlink" Target="http://www.bozemanscience.com/ap-chem-018-intermolecular-force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pdE3oxklIg" TargetMode="External"/><Relationship Id="rId2" Type="http://schemas.openxmlformats.org/officeDocument/2006/relationships/hyperlink" Target="http://butane.chem.uiuc.edu/cyerkes/chem102ae_fa08/homepage/Chem102AEFa07/Lecture_Notes_102/copy%20of%20Lecture%2012%20.htm" TargetMode="External"/><Relationship Id="rId1" Type="http://schemas.openxmlformats.org/officeDocument/2006/relationships/slideLayout" Target="../slideLayouts/slideLayout6.xml"/><Relationship Id="rId4" Type="http://schemas.openxmlformats.org/officeDocument/2006/relationships/image" Target="../media/image69.gif"/></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un93VJxUfPA" TargetMode="External"/><Relationship Id="rId2" Type="http://schemas.openxmlformats.org/officeDocument/2006/relationships/hyperlink" Target="http://www.learnapchemistry.com/potd/problem.php?pc=c83c76847ae3c21bd44c8edc4690ce5b" TargetMode="Externa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TxHi5FtMYKk" TargetMode="External"/><Relationship Id="rId2" Type="http://schemas.openxmlformats.org/officeDocument/2006/relationships/hyperlink" Target="http://getchemistry.weebly.com/ionic-bonding.html" TargetMode="Externa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UfovGpgRNx8" TargetMode="External"/><Relationship Id="rId2" Type="http://schemas.openxmlformats.org/officeDocument/2006/relationships/hyperlink" Target="http://study.com/academy/lesson/what-is-a-metallic-bond-definition-properties-examples.html" TargetMode="External"/><Relationship Id="rId1" Type="http://schemas.openxmlformats.org/officeDocument/2006/relationships/slideLayout" Target="../slideLayouts/slideLayout8.xml"/><Relationship Id="rId5" Type="http://schemas.openxmlformats.org/officeDocument/2006/relationships/image" Target="../media/image74.jp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xNYiB_2u8J4" TargetMode="External"/><Relationship Id="rId2" Type="http://schemas.openxmlformats.org/officeDocument/2006/relationships/hyperlink" Target="https://www.wyzant.com/resources/lessons/science/chemistry/lewis_structures_vsepr" TargetMode="Externa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hyperlink" Target="http://ganguhaqkh.blogspot.com/2009/08/chemistry-c6-chemical-bonding.html" TargetMode="External"/><Relationship Id="rId2" Type="http://schemas.openxmlformats.org/officeDocument/2006/relationships/hyperlink" Target="https://www.youtube.com/watch?v=UKoqUwaIFYg" TargetMode="External"/><Relationship Id="rId1" Type="http://schemas.openxmlformats.org/officeDocument/2006/relationships/slideLayout" Target="../slideLayouts/slideLayout8.xml"/><Relationship Id="rId6" Type="http://schemas.openxmlformats.org/officeDocument/2006/relationships/hyperlink" Target="http://www.mrpalermo.com/virtual-lab-conductivity.html" TargetMode="External"/><Relationship Id="rId5" Type="http://schemas.openxmlformats.org/officeDocument/2006/relationships/image" Target="../media/image78.png"/><Relationship Id="rId4" Type="http://schemas.openxmlformats.org/officeDocument/2006/relationships/hyperlink" Target="https://docs.google.com/document/d/1IyRUW_J_n-5owbTTeh5PbtCmFowlBkTc2een99Egujc/edit?usp=sharin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bzr-byiSXlA" TargetMode="External"/><Relationship Id="rId2" Type="http://schemas.openxmlformats.org/officeDocument/2006/relationships/hyperlink" Target="http://www.chemguide.co.uk/atoms/structures/ionicstruct.html" TargetMode="External"/><Relationship Id="rId1" Type="http://schemas.openxmlformats.org/officeDocument/2006/relationships/slideLayout" Target="../slideLayouts/slideLayout6.xml"/><Relationship Id="rId5" Type="http://schemas.openxmlformats.org/officeDocument/2006/relationships/image" Target="../media/image80.gif"/><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chemguide.co.uk/atoms/questions/q-ionicstructs.pdf" TargetMode="External"/><Relationship Id="rId1" Type="http://schemas.openxmlformats.org/officeDocument/2006/relationships/slideLayout" Target="../slideLayouts/slideLayout6.xml"/><Relationship Id="rId4" Type="http://schemas.openxmlformats.org/officeDocument/2006/relationships/hyperlink" Target="https://www.youtube.com/watch?v=5vSBjS99Oz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FJdeHrwD0_8" TargetMode="External"/><Relationship Id="rId2" Type="http://schemas.openxmlformats.org/officeDocument/2006/relationships/hyperlink" Target="http://www.compoundchem.com/2015/07/07/alloys/" TargetMode="Externa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ww.youtube.com/watch?v=JW024hpjjBQ" TargetMode="External"/><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apchemresources2014.weebly.com/uploads/9/7/6/4/9764824/alloy_handout.pdf" TargetMode="External"/><Relationship Id="rId2" Type="http://schemas.openxmlformats.org/officeDocument/2006/relationships/image" Target="../media/image85.gif"/><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hyperlink" Target="https://www.youtube.com/watch?v=oW0jmrQUiW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2"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PU9rzTjLyb4" TargetMode="External"/><Relationship Id="rId2" Type="http://schemas.openxmlformats.org/officeDocument/2006/relationships/hyperlink" Target="http://chemed.chem.purdue.edu/genchem/topicreview/bp/ch13/category.php" TargetMode="Externa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5" Type="http://schemas.openxmlformats.org/officeDocument/2006/relationships/hyperlink" Target="https://www.youtube.com/watch?v=PU9rzTjLyb4" TargetMode="External"/><Relationship Id="rId4" Type="http://schemas.openxmlformats.org/officeDocument/2006/relationships/hyperlink" Target="https://secure-media.collegeboard.org/ap-student/pdf/chemistry/ap14_frq_chemisty.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qkGxZO4z_k8" TargetMode="External"/><Relationship Id="rId2" Type="http://schemas.openxmlformats.org/officeDocument/2006/relationships/hyperlink" Target="http://www.chemguide.co.uk/atoms/structures/molecular.html" TargetMode="External"/><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gif"/><Relationship Id="rId4" Type="http://schemas.openxmlformats.org/officeDocument/2006/relationships/image" Target="../media/image94.gif"/></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www.bozemanscience.com/ap-chem-026-molecular-solids" TargetMode="External"/><Relationship Id="rId2" Type="http://schemas.openxmlformats.org/officeDocument/2006/relationships/hyperlink" Target="http://www.chemguide.co.uk/atoms/structures/molecular.html" TargetMode="Externa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hyperlink" Target="https://mrkubuske.com/2012/10/" TargetMode="External"/><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3-the-mol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hemwiki.ucdavis.edu/Core/Inorganic_Chemistry/Electronic_Structure_of_Atoms_and_Molecules/Electronic_Configurations" TargetMode="External"/><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youtu.be/2AFPfg0Com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youtu.be/bKBdLRzCpNM" TargetMode="External"/><Relationship Id="rId2" Type="http://schemas.openxmlformats.org/officeDocument/2006/relationships/hyperlink" Target="http://www.chem.qmul.ac.uk/surfaces/scc/scat5_3.htm"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Higher Ionization Energies</a:t>
            </a:r>
            <a:endParaRPr lang="en-US" dirty="0"/>
          </a:p>
        </p:txBody>
      </p:sp>
      <p:sp>
        <p:nvSpPr>
          <p:cNvPr id="6" name="Content Placeholder 5"/>
          <p:cNvSpPr>
            <a:spLocks noGrp="1"/>
          </p:cNvSpPr>
          <p:nvPr>
            <p:ph sz="half" idx="2"/>
          </p:nvPr>
        </p:nvSpPr>
        <p:spPr>
          <a:xfrm>
            <a:off x="5117521" y="1470526"/>
            <a:ext cx="3189429" cy="4959685"/>
          </a:xfrm>
        </p:spPr>
        <p:txBody>
          <a:bodyPr/>
          <a:lstStyle/>
          <a:p>
            <a:pPr>
              <a:spcBef>
                <a:spcPts val="600"/>
              </a:spcBef>
            </a:pPr>
            <a:r>
              <a:rPr lang="en-US" dirty="0" smtClean="0"/>
              <a:t>2</a:t>
            </a:r>
            <a:r>
              <a:rPr lang="en-US" baseline="30000" dirty="0" smtClean="0"/>
              <a:t>nd</a:t>
            </a:r>
            <a:r>
              <a:rPr lang="en-US" dirty="0" smtClean="0"/>
              <a:t> &amp; subsequent IE’s increase as coulombic attraction of remaining e</a:t>
            </a:r>
            <a:r>
              <a:rPr lang="en-US" baseline="30000" dirty="0" smtClean="0"/>
              <a:t>–</a:t>
            </a:r>
            <a:r>
              <a:rPr lang="en-US" dirty="0" smtClean="0"/>
              <a:t>’s to nucleus increases</a:t>
            </a:r>
          </a:p>
          <a:p>
            <a:pPr marL="0" indent="0" algn="ctr">
              <a:spcBef>
                <a:spcPts val="600"/>
              </a:spcBef>
              <a:buNone/>
            </a:pPr>
            <a:r>
              <a:rPr lang="en-US" dirty="0" smtClean="0"/>
              <a:t>X</a:t>
            </a:r>
            <a:r>
              <a:rPr lang="en-US" baseline="30000" dirty="0" smtClean="0"/>
              <a:t>+</a:t>
            </a:r>
            <a:r>
              <a:rPr lang="en-US" dirty="0" smtClean="0"/>
              <a:t> + </a:t>
            </a:r>
            <a:r>
              <a:rPr lang="en-US" dirty="0"/>
              <a:t>IE </a:t>
            </a:r>
            <a:r>
              <a:rPr lang="en-US" dirty="0" smtClean="0"/>
              <a:t>            X</a:t>
            </a:r>
            <a:r>
              <a:rPr lang="en-US" baseline="30000" dirty="0" smtClean="0"/>
              <a:t>2+</a:t>
            </a:r>
            <a:r>
              <a:rPr lang="en-US" dirty="0" smtClean="0"/>
              <a:t> </a:t>
            </a:r>
            <a:r>
              <a:rPr lang="en-US" dirty="0"/>
              <a:t>+ e</a:t>
            </a:r>
            <a:r>
              <a:rPr lang="en-US" baseline="30000" dirty="0"/>
              <a:t>–</a:t>
            </a:r>
            <a:endParaRPr lang="en-US" dirty="0"/>
          </a:p>
          <a:p>
            <a:pPr marL="0" indent="0" algn="ctr">
              <a:spcBef>
                <a:spcPts val="600"/>
              </a:spcBef>
              <a:buNone/>
            </a:pPr>
            <a:r>
              <a:rPr lang="en-US" dirty="0" smtClean="0"/>
              <a:t>X</a:t>
            </a:r>
            <a:r>
              <a:rPr lang="en-US" baseline="30000" dirty="0" smtClean="0"/>
              <a:t>2+</a:t>
            </a:r>
            <a:r>
              <a:rPr lang="en-US" dirty="0" smtClean="0"/>
              <a:t> </a:t>
            </a:r>
            <a:r>
              <a:rPr lang="en-US" dirty="0"/>
              <a:t>+ IE             </a:t>
            </a:r>
            <a:r>
              <a:rPr lang="en-US" dirty="0" smtClean="0"/>
              <a:t>X</a:t>
            </a:r>
            <a:r>
              <a:rPr lang="en-US" baseline="30000" dirty="0" smtClean="0"/>
              <a:t>3+</a:t>
            </a:r>
            <a:r>
              <a:rPr lang="en-US" dirty="0" smtClean="0"/>
              <a:t> </a:t>
            </a:r>
            <a:r>
              <a:rPr lang="en-US" dirty="0"/>
              <a:t>+ e</a:t>
            </a:r>
            <a:r>
              <a:rPr lang="en-US" baseline="30000" dirty="0" smtClean="0"/>
              <a:t>–</a:t>
            </a:r>
            <a:endParaRPr lang="en-US" dirty="0" smtClean="0"/>
          </a:p>
          <a:p>
            <a:pPr lvl="1"/>
            <a:r>
              <a:rPr lang="en-US" dirty="0" smtClean="0"/>
              <a:t>Large jump in IE when removing less-shielded core electrons </a:t>
            </a:r>
            <a:endParaRPr lang="en-US" dirty="0"/>
          </a:p>
          <a:p>
            <a:pPr>
              <a:spcBef>
                <a:spcPts val="0"/>
              </a:spcBef>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a:t>
            </a:r>
            <a:r>
              <a:rPr lang="en-US" dirty="0" smtClean="0">
                <a:solidFill>
                  <a:srgbClr val="000000"/>
                </a:solidFill>
                <a:latin typeface="Calibri"/>
                <a:ea typeface="Calibri"/>
                <a:cs typeface="Calibri"/>
              </a:rPr>
              <a:t>Coulomb’s </a:t>
            </a:r>
            <a:r>
              <a:rPr lang="en-US" dirty="0">
                <a:solidFill>
                  <a:srgbClr val="000000"/>
                </a:solidFill>
                <a:latin typeface="Calibri"/>
                <a:ea typeface="Calibri"/>
                <a:cs typeface="Calibri"/>
              </a:rPr>
              <a:t>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 name="Picture 9" descr="Ionization Energy Ta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73" y="1880672"/>
            <a:ext cx="5075801" cy="3548446"/>
          </a:xfrm>
          <a:prstGeom prst="rect">
            <a:avLst/>
          </a:prstGeom>
        </p:spPr>
      </p:pic>
      <p:cxnSp>
        <p:nvCxnSpPr>
          <p:cNvPr id="12" name="Straight Arrow Connector 11"/>
          <p:cNvCxnSpPr/>
          <p:nvPr/>
        </p:nvCxnSpPr>
        <p:spPr>
          <a:xfrm>
            <a:off x="6415421" y="2828636"/>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27872" y="3200400"/>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5" name="Picture 4" descr="Successive IE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63" y="1880672"/>
            <a:ext cx="6969624" cy="308571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1149741" y="3913909"/>
            <a:ext cx="6840088" cy="105140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10486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 Irregularities </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a:t>
            </a:r>
            <a:r>
              <a:rPr lang="en-US" dirty="0" smtClean="0"/>
              <a:t>decreases from Be to B and Mg to Al</a:t>
            </a:r>
          </a:p>
          <a:p>
            <a:pPr lvl="1"/>
            <a:r>
              <a:rPr lang="en-US" dirty="0" smtClean="0"/>
              <a:t>Electron in 2p or 3p shielded by 2s</a:t>
            </a:r>
            <a:r>
              <a:rPr lang="en-US" baseline="30000" dirty="0" smtClean="0"/>
              <a:t>2</a:t>
            </a:r>
            <a:r>
              <a:rPr lang="en-US" dirty="0" smtClean="0"/>
              <a:t> or 3s</a:t>
            </a:r>
            <a:r>
              <a:rPr lang="en-US" baseline="30000" dirty="0" smtClean="0"/>
              <a:t>2</a:t>
            </a:r>
            <a:r>
              <a:rPr lang="en-US" dirty="0" smtClean="0"/>
              <a:t> electrons, decreasing coulombic attraction despite additional proton in nucleus.</a:t>
            </a:r>
          </a:p>
          <a:p>
            <a:pPr lvl="1"/>
            <a:r>
              <a:rPr lang="en-US" dirty="0" smtClean="0"/>
              <a:t>Same effect seen in 3d</a:t>
            </a:r>
            <a:r>
              <a:rPr lang="en-US" baseline="30000" dirty="0" smtClean="0"/>
              <a:t>10</a:t>
            </a:r>
            <a:r>
              <a:rPr lang="en-US" dirty="0" smtClean="0"/>
              <a:t>-4p, 4d</a:t>
            </a:r>
            <a:r>
              <a:rPr lang="en-US" baseline="30000" dirty="0" smtClean="0"/>
              <a:t>10</a:t>
            </a:r>
            <a:r>
              <a:rPr lang="en-US" dirty="0" smtClean="0"/>
              <a:t>-5p and 5d</a:t>
            </a:r>
            <a:r>
              <a:rPr lang="en-US" baseline="30000" dirty="0" smtClean="0"/>
              <a:t>10</a:t>
            </a:r>
            <a:r>
              <a:rPr lang="en-US" dirty="0" smtClean="0"/>
              <a:t>-6p</a:t>
            </a:r>
          </a:p>
          <a:p>
            <a:pPr>
              <a:spcBef>
                <a:spcPts val="600"/>
              </a:spcBef>
            </a:pPr>
            <a:r>
              <a:rPr lang="en-US" dirty="0" smtClean="0"/>
              <a:t>1</a:t>
            </a:r>
            <a:r>
              <a:rPr lang="en-US" baseline="30000" dirty="0" smtClean="0"/>
              <a:t>st</a:t>
            </a:r>
            <a:r>
              <a:rPr lang="en-US" dirty="0" smtClean="0"/>
              <a:t> Ionization Energy decreases from N to O and P to S</a:t>
            </a:r>
          </a:p>
          <a:p>
            <a:pPr lvl="1"/>
            <a:r>
              <a:rPr lang="en-US" dirty="0" smtClean="0"/>
              <a:t>np</a:t>
            </a:r>
            <a:r>
              <a:rPr lang="en-US" baseline="30000" dirty="0" smtClean="0"/>
              <a:t>4</a:t>
            </a:r>
            <a:r>
              <a:rPr lang="en-US" dirty="0" smtClean="0"/>
              <a:t> contains first paired p electrons, e</a:t>
            </a:r>
            <a:r>
              <a:rPr lang="en-US" baseline="30000" dirty="0" smtClean="0"/>
              <a:t>–</a:t>
            </a:r>
            <a:r>
              <a:rPr lang="en-US" dirty="0" smtClean="0"/>
              <a:t>-e</a:t>
            </a:r>
            <a:r>
              <a:rPr lang="en-US" baseline="30000" dirty="0" smtClean="0"/>
              <a:t>–</a:t>
            </a:r>
            <a:r>
              <a:rPr lang="en-US" dirty="0" smtClean="0"/>
              <a:t> repulsion decreases coulombic attraction despite additional proton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5" name="Oval 4"/>
          <p:cNvSpPr/>
          <p:nvPr/>
        </p:nvSpPr>
        <p:spPr>
          <a:xfrm>
            <a:off x="715818" y="3105727"/>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66800" y="3352800"/>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794164" y="3175000"/>
            <a:ext cx="399472" cy="616528"/>
          </a:xfrm>
          <a:prstGeom prst="ellipse">
            <a:avLst/>
          </a:prstGeom>
          <a:noFill/>
          <a:ln w="19050" cmpd="sng">
            <a:solidFill>
              <a:srgbClr val="7A7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56164"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06982"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ES Comparison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000" y="592461"/>
            <a:ext cx="5837196" cy="56730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651000" y="5449455"/>
            <a:ext cx="5837570" cy="80344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4474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com/2/719518/slides/slide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6" y="505015"/>
            <a:ext cx="6170364" cy="3775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5464" y="-33724"/>
            <a:ext cx="7556313" cy="1116106"/>
          </a:xfrm>
        </p:spPr>
        <p:txBody>
          <a:bodyPr/>
          <a:lstStyle/>
          <a:p>
            <a:r>
              <a:rPr lang="en-US" dirty="0"/>
              <a:t>Predictions with Periodic Trends</a:t>
            </a:r>
          </a:p>
        </p:txBody>
      </p:sp>
      <p:sp>
        <p:nvSpPr>
          <p:cNvPr id="4" name="Text Placeholder 3"/>
          <p:cNvSpPr>
            <a:spLocks noGrp="1"/>
          </p:cNvSpPr>
          <p:nvPr>
            <p:ph type="body" idx="2"/>
          </p:nvPr>
        </p:nvSpPr>
        <p:spPr>
          <a:xfrm>
            <a:off x="0" y="4093224"/>
            <a:ext cx="9144000" cy="2330180"/>
          </a:xfrm>
        </p:spPr>
        <p:txBody>
          <a:bodyPr>
            <a:normAutofit fontScale="92500" lnSpcReduction="20000"/>
          </a:bodyPr>
          <a:lstStyle/>
          <a:p>
            <a:r>
              <a:rPr lang="en-US" dirty="0"/>
              <a:t>The following explains these trends:</a:t>
            </a:r>
          </a:p>
          <a:p>
            <a:pPr lvl="1"/>
            <a:r>
              <a:rPr lang="en-US" dirty="0"/>
              <a:t>Electrons attracted to the protons in the nucleus of an atom</a:t>
            </a:r>
          </a:p>
          <a:p>
            <a:pPr lvl="2"/>
            <a:r>
              <a:rPr lang="en-US" dirty="0"/>
              <a:t>So the closer an electron is to a nucleus, the more strongly it is attracted (Coulomb’s law)</a:t>
            </a:r>
          </a:p>
          <a:p>
            <a:pPr lvl="2"/>
            <a:r>
              <a:rPr lang="en-US" dirty="0"/>
              <a:t>The more protons in a nucleus (effective nuclear force), the more strongly it attracts electrons</a:t>
            </a:r>
          </a:p>
          <a:p>
            <a:pPr lvl="1"/>
            <a:r>
              <a:rPr lang="en-US" dirty="0"/>
              <a:t>Electrons  are repelled by other electrons in an atom. If valence electrons are shielded from nucleus by other electrons, you will have less attraction of the nucleus (again Coulomb’s law-greater the atomic radius, the greater the distance)</a:t>
            </a:r>
          </a:p>
          <a:p>
            <a:pPr marL="228600" lvl="1" indent="0">
              <a:buNone/>
            </a:pPr>
            <a:endParaRPr lang="en-US" dirty="0"/>
          </a:p>
        </p:txBody>
      </p:sp>
      <p:sp>
        <p:nvSpPr>
          <p:cNvPr id="5" name="TextBox 4"/>
          <p:cNvSpPr txBox="1"/>
          <p:nvPr/>
        </p:nvSpPr>
        <p:spPr>
          <a:xfrm>
            <a:off x="46918" y="6274033"/>
            <a:ext cx="8595360" cy="523220"/>
          </a:xfrm>
          <a:prstGeom prst="rect">
            <a:avLst/>
          </a:prstGeom>
          <a:noFill/>
        </p:spPr>
        <p:txBody>
          <a:bodyPr wrap="square" rtlCol="0">
            <a:spAutoFit/>
          </a:bodyPr>
          <a:lstStyle/>
          <a:p>
            <a:r>
              <a:rPr lang="en-US" dirty="0"/>
              <a:t> L.O. 1.9 The student is able to predict and/or justify trends in atomic properties based on location on periodic table and/or the shell model</a:t>
            </a:r>
          </a:p>
        </p:txBody>
      </p:sp>
      <p:sp>
        <p:nvSpPr>
          <p:cNvPr id="6" name="TextBox 5"/>
          <p:cNvSpPr txBox="1"/>
          <p:nvPr/>
        </p:nvSpPr>
        <p:spPr>
          <a:xfrm>
            <a:off x="8054786" y="1846700"/>
            <a:ext cx="1089214" cy="319725"/>
          </a:xfrm>
          <a:prstGeom prst="rect">
            <a:avLst/>
          </a:prstGeom>
          <a:noFill/>
        </p:spPr>
        <p:txBody>
          <a:bodyPr wrap="square" rtlCol="0">
            <a:spAutoFit/>
          </a:bodyPr>
          <a:lstStyle/>
          <a:p>
            <a:r>
              <a:rPr lang="en-US" dirty="0">
                <a:hlinkClick r:id="rId3"/>
              </a:rPr>
              <a:t>Video</a:t>
            </a:r>
            <a:endParaRPr lang="en-US" dirty="0"/>
          </a:p>
        </p:txBody>
      </p:sp>
      <p:sp>
        <p:nvSpPr>
          <p:cNvPr id="7" name="TextBox 6"/>
          <p:cNvSpPr txBox="1"/>
          <p:nvPr/>
        </p:nvSpPr>
        <p:spPr>
          <a:xfrm>
            <a:off x="8030126" y="-36987"/>
            <a:ext cx="1089214" cy="307777"/>
          </a:xfrm>
          <a:prstGeom prst="rect">
            <a:avLst/>
          </a:prstGeom>
          <a:noFill/>
        </p:spPr>
        <p:txBody>
          <a:bodyPr wrap="square" rtlCol="0">
            <a:spAutoFit/>
          </a:bodyPr>
          <a:lstStyle/>
          <a:p>
            <a:r>
              <a:rPr lang="en-US" dirty="0">
                <a:hlinkClick r:id="rId4" action="ppaction://hlinkfile"/>
              </a:rPr>
              <a:t>Sources</a:t>
            </a:r>
            <a:endParaRPr lang="en-US" dirty="0"/>
          </a:p>
        </p:txBody>
      </p:sp>
      <p:pic>
        <p:nvPicPr>
          <p:cNvPr id="8" name="Picture 7" descr="Screen Shot 2016-04-09 at 1.17.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512" y="2196682"/>
            <a:ext cx="2930566" cy="2145343"/>
          </a:xfrm>
          <a:prstGeom prst="rect">
            <a:avLst/>
          </a:prstGeom>
          <a:ln>
            <a:solidFill>
              <a:schemeClr val="tx2"/>
            </a:solidFill>
          </a:ln>
        </p:spPr>
      </p:pic>
      <p:pic>
        <p:nvPicPr>
          <p:cNvPr id="12" name="Picture 11" descr="Screen Shot 2016-04-07 at 8.31.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24" y="550863"/>
            <a:ext cx="7823200" cy="5575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p:cNvSpPr txBox="1"/>
          <p:nvPr/>
        </p:nvSpPr>
        <p:spPr>
          <a:xfrm>
            <a:off x="4407798" y="5416670"/>
            <a:ext cx="672375" cy="292388"/>
          </a:xfrm>
          <a:prstGeom prst="rect">
            <a:avLst/>
          </a:prstGeom>
          <a:solidFill>
            <a:schemeClr val="bg1"/>
          </a:solidFill>
        </p:spPr>
        <p:txBody>
          <a:bodyPr wrap="square" rtlCol="0">
            <a:spAutoFit/>
          </a:bodyPr>
          <a:lstStyle/>
          <a:p>
            <a:r>
              <a:rPr lang="en-US" sz="1300" dirty="0" smtClean="0">
                <a:latin typeface="Times New Roman"/>
                <a:cs typeface="Times New Roman"/>
              </a:rPr>
              <a:t>attracts</a:t>
            </a:r>
            <a:endParaRPr lang="en-US" sz="1300" dirty="0">
              <a:latin typeface="Times New Roman"/>
              <a:cs typeface="Times New Roman"/>
            </a:endParaRPr>
          </a:p>
        </p:txBody>
      </p:sp>
      <p:sp>
        <p:nvSpPr>
          <p:cNvPr id="14" name="TextBox 13"/>
          <p:cNvSpPr txBox="1"/>
          <p:nvPr/>
        </p:nvSpPr>
        <p:spPr>
          <a:xfrm>
            <a:off x="7818873" y="5177066"/>
            <a:ext cx="447218" cy="292388"/>
          </a:xfrm>
          <a:prstGeom prst="rect">
            <a:avLst/>
          </a:prstGeom>
          <a:solidFill>
            <a:schemeClr val="bg1"/>
          </a:solidFill>
        </p:spPr>
        <p:txBody>
          <a:bodyPr wrap="square" rtlCol="0">
            <a:spAutoFit/>
          </a:bodyPr>
          <a:lstStyle/>
          <a:p>
            <a:r>
              <a:rPr lang="en-US" sz="1300" dirty="0" smtClean="0">
                <a:latin typeface="Times New Roman"/>
                <a:cs typeface="Times New Roman"/>
              </a:rPr>
              <a:t>its</a:t>
            </a:r>
            <a:endParaRPr lang="en-US" sz="1300" dirty="0">
              <a:latin typeface="Times New Roman"/>
              <a:cs typeface="Times New Roman"/>
            </a:endParaRPr>
          </a:p>
        </p:txBody>
      </p:sp>
      <p:sp>
        <p:nvSpPr>
          <p:cNvPr id="13" name="Rounded Rectangle 12"/>
          <p:cNvSpPr/>
          <p:nvPr/>
        </p:nvSpPr>
        <p:spPr>
          <a:xfrm>
            <a:off x="478973" y="4592431"/>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19544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1" presetClass="entr" presetSubtype="0" fill="hold" grpId="1"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0726"/>
            <a:ext cx="7556313" cy="1116106"/>
          </a:xfrm>
        </p:spPr>
        <p:txBody>
          <a:bodyPr/>
          <a:lstStyle/>
          <a:p>
            <a:r>
              <a:rPr lang="en-US" dirty="0"/>
              <a:t>Chemical Reactivity </a:t>
            </a:r>
          </a:p>
        </p:txBody>
      </p:sp>
      <p:sp>
        <p:nvSpPr>
          <p:cNvPr id="3" name="Content Placeholder 2"/>
          <p:cNvSpPr>
            <a:spLocks noGrp="1"/>
          </p:cNvSpPr>
          <p:nvPr>
            <p:ph idx="1"/>
          </p:nvPr>
        </p:nvSpPr>
        <p:spPr>
          <a:xfrm>
            <a:off x="199654" y="622606"/>
            <a:ext cx="6461848" cy="5896182"/>
          </a:xfrm>
        </p:spPr>
        <p:txBody>
          <a:bodyPr>
            <a:normAutofit fontScale="85000" lnSpcReduction="10000"/>
          </a:bodyPr>
          <a:lstStyle/>
          <a:p>
            <a:r>
              <a:rPr lang="en-US" b="1" dirty="0"/>
              <a:t>Using Trends</a:t>
            </a:r>
          </a:p>
          <a:p>
            <a:r>
              <a:rPr lang="en-US" dirty="0"/>
              <a:t>Nonmetals have higher </a:t>
            </a:r>
            <a:r>
              <a:rPr lang="en-US" dirty="0" err="1"/>
              <a:t>electronegativities</a:t>
            </a:r>
            <a:r>
              <a:rPr lang="en-US" dirty="0"/>
              <a:t> than metals --&gt; causes the formation of ionic solids</a:t>
            </a:r>
          </a:p>
          <a:p>
            <a:r>
              <a:rPr lang="en-US" dirty="0"/>
              <a:t>Compounds formed between nonmetals are </a:t>
            </a:r>
            <a:r>
              <a:rPr lang="en-US" b="1" dirty="0"/>
              <a:t>molecular</a:t>
            </a:r>
            <a:endParaRPr lang="en-US" dirty="0"/>
          </a:p>
          <a:p>
            <a:pPr lvl="1"/>
            <a:r>
              <a:rPr lang="en-US" dirty="0"/>
              <a:t>Usually gases, liquids, or volatile solids at room temperature</a:t>
            </a:r>
          </a:p>
          <a:p>
            <a:r>
              <a:rPr lang="en-US" dirty="0"/>
              <a:t>Elements in the 3rd period and below can accommodate a larger number of bonds</a:t>
            </a:r>
          </a:p>
          <a:p>
            <a:r>
              <a:rPr lang="en-US" dirty="0"/>
              <a:t>The first element in a group </a:t>
            </a:r>
            <a:r>
              <a:rPr lang="en-US" dirty="0" smtClean="0"/>
              <a:t>(</a:t>
            </a:r>
            <a:r>
              <a:rPr lang="en-US" dirty="0"/>
              <a:t>upper most element of a group) forms pi bonds more easily (most significant in 2nd row, non-metals)</a:t>
            </a:r>
          </a:p>
          <a:p>
            <a:pPr lvl="1"/>
            <a:r>
              <a:rPr lang="en-US" dirty="0"/>
              <a:t>Accounts for stronger bonds in molecules containing these elements</a:t>
            </a:r>
          </a:p>
          <a:p>
            <a:pPr lvl="1"/>
            <a:r>
              <a:rPr lang="en-US" dirty="0"/>
              <a:t>Major factor in determining the structures of compounds formed from these elements</a:t>
            </a:r>
          </a:p>
          <a:p>
            <a:r>
              <a:rPr lang="en-US" dirty="0"/>
              <a:t>Elements in periods 3-6 tend to form only single bonds</a:t>
            </a:r>
          </a:p>
          <a:p>
            <a:r>
              <a:rPr lang="en-US" dirty="0"/>
              <a:t>Reactivity tends to increase as you go down a </a:t>
            </a:r>
            <a:r>
              <a:rPr lang="en-US" dirty="0" smtClean="0"/>
              <a:t>group for metals and up a group for non-metals.</a:t>
            </a:r>
            <a:endParaRPr lang="en-US" dirty="0"/>
          </a:p>
          <a:p>
            <a:endParaRPr lang="en-US" dirty="0"/>
          </a:p>
        </p:txBody>
      </p:sp>
      <p:sp>
        <p:nvSpPr>
          <p:cNvPr id="5" name="TextBox 4">
            <a:hlinkClick r:id="rId2"/>
          </p:cNvPr>
          <p:cNvSpPr txBox="1"/>
          <p:nvPr/>
        </p:nvSpPr>
        <p:spPr>
          <a:xfrm>
            <a:off x="116570" y="6233130"/>
            <a:ext cx="8935868" cy="646331"/>
          </a:xfrm>
          <a:prstGeom prst="rect">
            <a:avLst/>
          </a:prstGeom>
          <a:noFill/>
        </p:spPr>
        <p:txBody>
          <a:bodyPr wrap="square" rtlCol="0">
            <a:spAutoFit/>
          </a:bodyPr>
          <a:lstStyle/>
          <a:p>
            <a:r>
              <a:rPr lang="en-US" dirty="0"/>
              <a:t>L.O. </a:t>
            </a:r>
            <a:r>
              <a:rPr lang="en-US" dirty="0" smtClean="0"/>
              <a:t>1.10: </a:t>
            </a:r>
            <a:r>
              <a:rPr lang="en-US" dirty="0"/>
              <a:t>Students can justify with evidence the arrangement of the periodic table and can apply periodic properties to chemical reactivity</a:t>
            </a:r>
          </a:p>
        </p:txBody>
      </p:sp>
      <p:sp>
        <p:nvSpPr>
          <p:cNvPr id="10" name="TextBox 9"/>
          <p:cNvSpPr txBox="1"/>
          <p:nvPr/>
        </p:nvSpPr>
        <p:spPr>
          <a:xfrm>
            <a:off x="8026837" y="-74712"/>
            <a:ext cx="1116967" cy="369332"/>
          </a:xfrm>
          <a:prstGeom prst="rect">
            <a:avLst/>
          </a:prstGeom>
          <a:noFill/>
        </p:spPr>
        <p:txBody>
          <a:bodyPr wrap="square" rtlCol="0">
            <a:spAutoFit/>
          </a:bodyPr>
          <a:lstStyle/>
          <a:p>
            <a:r>
              <a:rPr lang="en-US" dirty="0">
                <a:hlinkClick r:id="rId2"/>
              </a:rPr>
              <a:t>S</a:t>
            </a:r>
            <a:r>
              <a:rPr lang="en-US" dirty="0" smtClean="0">
                <a:hlinkClick r:id="rId2"/>
              </a:rPr>
              <a:t>ource</a:t>
            </a:r>
            <a:endParaRPr lang="en-US" dirty="0"/>
          </a:p>
        </p:txBody>
      </p:sp>
      <p:sp>
        <p:nvSpPr>
          <p:cNvPr id="8"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Video</a:t>
            </a:r>
            <a:endParaRPr lang="en-US" sz="1800" dirty="0">
              <a:solidFill>
                <a:schemeClr val="dk1"/>
              </a:solidFill>
              <a:ea typeface="Rokkitt"/>
              <a:cs typeface="Rokkitt"/>
              <a:sym typeface="Rokkitt"/>
            </a:endParaRPr>
          </a:p>
        </p:txBody>
      </p:sp>
      <p:pic>
        <p:nvPicPr>
          <p:cNvPr id="4" name="Picture 3" descr="Screen Shot 2016-04-09 at 3.36.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502" y="2369287"/>
            <a:ext cx="2215211" cy="2374967"/>
          </a:xfrm>
          <a:prstGeom prst="rect">
            <a:avLst/>
          </a:prstGeom>
        </p:spPr>
      </p:pic>
      <p:sp>
        <p:nvSpPr>
          <p:cNvPr id="11" name="Content Placeholder 2"/>
          <p:cNvSpPr txBox="1">
            <a:spLocks/>
          </p:cNvSpPr>
          <p:nvPr/>
        </p:nvSpPr>
        <p:spPr>
          <a:xfrm>
            <a:off x="1880162" y="910318"/>
            <a:ext cx="4006702" cy="4406714"/>
          </a:xfrm>
          <a:prstGeom prst="rect">
            <a:avLst/>
          </a:prstGeom>
          <a:ln w="149225" cmpd="sng">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dirty="0" smtClean="0"/>
          </a:p>
          <a:p>
            <a:pPr marL="0" indent="0">
              <a:buFont typeface="Wingdings" pitchFamily="2" charset="2"/>
              <a:buNone/>
            </a:pPr>
            <a:r>
              <a:rPr lang="en-US" dirty="0" smtClean="0"/>
              <a:t>46) Of the elements below, __________ is the most chemically reactive.</a:t>
            </a:r>
          </a:p>
          <a:p>
            <a:pPr marL="0" indent="0">
              <a:buFont typeface="Wingdings" pitchFamily="2" charset="2"/>
              <a:buNone/>
            </a:pPr>
            <a:r>
              <a:rPr lang="en-US" dirty="0" smtClean="0"/>
              <a:t> A) sodium </a:t>
            </a:r>
          </a:p>
          <a:p>
            <a:pPr marL="0" indent="0">
              <a:buFont typeface="Wingdings" pitchFamily="2" charset="2"/>
              <a:buNone/>
            </a:pPr>
            <a:r>
              <a:rPr lang="en-US" dirty="0" smtClean="0"/>
              <a:t>B) barium </a:t>
            </a:r>
          </a:p>
          <a:p>
            <a:pPr marL="0" indent="0">
              <a:buFont typeface="Wingdings" pitchFamily="2" charset="2"/>
              <a:buNone/>
            </a:pPr>
            <a:r>
              <a:rPr lang="en-US" dirty="0" smtClean="0"/>
              <a:t>C) calcium </a:t>
            </a:r>
          </a:p>
          <a:p>
            <a:pPr marL="0" indent="0">
              <a:buFont typeface="Wingdings" pitchFamily="2" charset="2"/>
              <a:buNone/>
            </a:pPr>
            <a:r>
              <a:rPr lang="en-US" dirty="0" smtClean="0"/>
              <a:t>D) cesium</a:t>
            </a:r>
          </a:p>
          <a:p>
            <a:pPr marL="0" indent="0">
              <a:buFont typeface="Wingdings" pitchFamily="2" charset="2"/>
              <a:buNone/>
            </a:pPr>
            <a:r>
              <a:rPr lang="en-US" dirty="0" smtClean="0"/>
              <a:t> E) magnesium</a:t>
            </a:r>
            <a:endParaRPr lang="en-US" dirty="0"/>
          </a:p>
        </p:txBody>
      </p:sp>
      <p:sp>
        <p:nvSpPr>
          <p:cNvPr id="9" name="Frame 8"/>
          <p:cNvSpPr/>
          <p:nvPr/>
        </p:nvSpPr>
        <p:spPr>
          <a:xfrm>
            <a:off x="2229264" y="4333335"/>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88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Chemical Properties within a Group and across a Period</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5154600" y="1191406"/>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Group 1 metals more </a:t>
            </a:r>
            <a:endParaRPr lang="en-US" dirty="0" smtClean="0"/>
          </a:p>
          <a:p>
            <a:pPr lvl="0" indent="0" rtl="0">
              <a:spcBef>
                <a:spcPts val="0"/>
              </a:spcBef>
              <a:buNone/>
            </a:pPr>
            <a:r>
              <a:rPr lang="en-US" dirty="0" smtClean="0"/>
              <a:t>reactive </a:t>
            </a:r>
            <a:r>
              <a:rPr lang="en-US" dirty="0"/>
              <a:t>than group 2 </a:t>
            </a:r>
            <a:endParaRPr lang="en-US" dirty="0" smtClean="0"/>
          </a:p>
          <a:p>
            <a:pPr lvl="0" indent="0" rtl="0">
              <a:spcBef>
                <a:spcPts val="0"/>
              </a:spcBef>
              <a:buNone/>
            </a:pPr>
            <a:r>
              <a:rPr lang="en-US" dirty="0" smtClean="0"/>
              <a:t>metals</a:t>
            </a:r>
            <a:endParaRPr lang="en-US" dirty="0"/>
          </a:p>
          <a:p>
            <a:pPr marL="457200" lvl="0" indent="-228600" rtl="0">
              <a:spcBef>
                <a:spcPts val="0"/>
              </a:spcBef>
            </a:pPr>
            <a:r>
              <a:rPr lang="en-US" dirty="0"/>
              <a:t>Reactivity increases as you go down a group</a:t>
            </a:r>
          </a:p>
          <a:p>
            <a:pPr marL="457200" lvl="0" indent="-228600" rtl="0">
              <a:spcBef>
                <a:spcPts val="0"/>
              </a:spcBef>
            </a:pPr>
            <a:r>
              <a:rPr lang="en-US" dirty="0"/>
              <a:t>Metals on left form basic oxides</a:t>
            </a:r>
          </a:p>
          <a:p>
            <a:pPr marL="914400" lvl="1" indent="-228600" rtl="0">
              <a:spcBef>
                <a:spcPts val="0"/>
              </a:spcBef>
            </a:pPr>
            <a:r>
              <a:rPr lang="en-US" dirty="0"/>
              <a:t>Ex.  Na</a:t>
            </a:r>
            <a:r>
              <a:rPr lang="en-US" baseline="-25000" dirty="0"/>
              <a:t>2</a:t>
            </a:r>
            <a:r>
              <a:rPr lang="en-US" dirty="0"/>
              <a:t>O + H</a:t>
            </a:r>
            <a:r>
              <a:rPr lang="en-US" baseline="-25000" dirty="0"/>
              <a:t>2</a:t>
            </a:r>
            <a:r>
              <a:rPr lang="en-US" dirty="0"/>
              <a:t>O → 2 </a:t>
            </a:r>
            <a:r>
              <a:rPr lang="en-US" dirty="0" err="1"/>
              <a:t>NaOH</a:t>
            </a:r>
            <a:endParaRPr lang="en-US" dirty="0"/>
          </a:p>
          <a:p>
            <a:pPr marL="457200" lvl="0" indent="-228600" rtl="0">
              <a:spcBef>
                <a:spcPts val="0"/>
              </a:spcBef>
            </a:pPr>
            <a:r>
              <a:rPr lang="en-US" dirty="0"/>
              <a:t>Nonmetals on right form form acidic oxides</a:t>
            </a:r>
          </a:p>
          <a:p>
            <a:pPr marL="914400" lvl="1" indent="-228600" rtl="0">
              <a:spcBef>
                <a:spcPts val="0"/>
              </a:spcBef>
            </a:pPr>
            <a:r>
              <a:rPr lang="en-US" dirty="0"/>
              <a:t>Ex. SO</a:t>
            </a:r>
            <a:r>
              <a:rPr lang="en-US" baseline="-25000" dirty="0"/>
              <a:t>3</a:t>
            </a:r>
            <a:r>
              <a:rPr lang="en-US" dirty="0"/>
              <a:t> + H</a:t>
            </a:r>
            <a:r>
              <a:rPr lang="en-US" baseline="-25000" dirty="0"/>
              <a:t>2</a:t>
            </a:r>
            <a:r>
              <a:rPr lang="en-US" dirty="0"/>
              <a:t>O → H</a:t>
            </a:r>
            <a:r>
              <a:rPr lang="en-US" baseline="-25000" dirty="0"/>
              <a:t>2</a:t>
            </a:r>
            <a:r>
              <a:rPr lang="en-US" dirty="0"/>
              <a:t>SO</a:t>
            </a:r>
            <a:r>
              <a:rPr lang="en-US" baseline="-25000" dirty="0"/>
              <a:t>4</a:t>
            </a:r>
          </a:p>
          <a:p>
            <a:pPr marL="457200" lvl="0" indent="-228600" rtl="0">
              <a:spcBef>
                <a:spcPts val="0"/>
              </a:spcBef>
            </a:pPr>
            <a:r>
              <a:rPr lang="en-US" dirty="0"/>
              <a:t>Elements in the middle, like Al, </a:t>
            </a:r>
            <a:r>
              <a:rPr lang="en-US" dirty="0" err="1"/>
              <a:t>Ga</a:t>
            </a:r>
            <a:r>
              <a:rPr lang="en-US" dirty="0"/>
              <a:t>, </a:t>
            </a:r>
            <a:r>
              <a:rPr lang="en-US" dirty="0" err="1"/>
              <a:t>etc</a:t>
            </a:r>
            <a:r>
              <a:rPr lang="en-US" dirty="0"/>
              <a:t> can behave </a:t>
            </a:r>
            <a:r>
              <a:rPr lang="en-US" dirty="0" err="1"/>
              <a:t>amphoterically</a:t>
            </a:r>
            <a:endParaRPr lang="en-US" dirty="0"/>
          </a:p>
          <a:p>
            <a:pPr marL="457200" lvl="0" indent="-228600" rtl="0">
              <a:spcBef>
                <a:spcPts val="0"/>
              </a:spcBef>
            </a:pPr>
            <a:r>
              <a:rPr lang="en-US" dirty="0"/>
              <a:t>If SiO</a:t>
            </a:r>
            <a:r>
              <a:rPr lang="en-US" baseline="-25000" dirty="0"/>
              <a:t>2</a:t>
            </a:r>
            <a:r>
              <a:rPr lang="en-US" dirty="0"/>
              <a:t> can be a ceramic then SnO</a:t>
            </a:r>
            <a:r>
              <a:rPr lang="en-US" baseline="-25000" dirty="0"/>
              <a:t>2</a:t>
            </a:r>
            <a:r>
              <a:rPr lang="en-US" dirty="0"/>
              <a:t> may be as well since both in the same group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9402" y="6212330"/>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1.11: Analyze data, based on periodicity &amp; properties of binary compounds, to identify patterns &amp; generate hypotheses related to molecular design of compounds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24659"/>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99882"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Rokkitt"/>
                <a:ea typeface="Rokkitt"/>
                <a:cs typeface="Rokkitt"/>
                <a:sym typeface="Rokkitt"/>
                <a:hlinkClick r:id="rId4"/>
              </a:rPr>
              <a:t>Video</a:t>
            </a:r>
          </a:p>
        </p:txBody>
      </p:sp>
      <p:pic>
        <p:nvPicPr>
          <p:cNvPr id="230" name="Shape 230"/>
          <p:cNvPicPr preferRelativeResize="0"/>
          <p:nvPr/>
        </p:nvPicPr>
        <p:blipFill>
          <a:blip r:embed="rId5">
            <a:alphaModFix/>
          </a:blip>
          <a:stretch>
            <a:fillRect/>
          </a:stretch>
        </p:blipFill>
        <p:spPr>
          <a:xfrm>
            <a:off x="70525" y="1523900"/>
            <a:ext cx="5418550" cy="4363950"/>
          </a:xfrm>
          <a:prstGeom prst="rect">
            <a:avLst/>
          </a:prstGeom>
          <a:noFill/>
          <a:ln>
            <a:noFill/>
          </a:ln>
        </p:spPr>
      </p:pic>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r>
              <a:rPr lang="en-US" sz="1200" dirty="0" smtClean="0">
                <a:latin typeface="Times New Roman"/>
                <a:cs typeface="Times New Roman"/>
              </a:rPr>
              <a:t>attracts</a:t>
            </a:r>
            <a:endParaRPr lang="en-US" sz="1200" dirty="0">
              <a:latin typeface="Times New Roman"/>
              <a:cs typeface="Times New Roman"/>
            </a:endParaRPr>
          </a:p>
        </p:txBody>
      </p:sp>
      <p:sp>
        <p:nvSpPr>
          <p:cNvPr id="12" name="TextBox 11"/>
          <p:cNvSpPr txBox="1"/>
          <p:nvPr/>
        </p:nvSpPr>
        <p:spPr>
          <a:xfrm>
            <a:off x="7821476" y="5176866"/>
            <a:ext cx="353746" cy="276999"/>
          </a:xfrm>
          <a:prstGeom prst="rect">
            <a:avLst/>
          </a:prstGeom>
          <a:solidFill>
            <a:schemeClr val="bg1"/>
          </a:solidFill>
        </p:spPr>
        <p:txBody>
          <a:bodyPr wrap="square" rtlCol="0">
            <a:spAutoFit/>
          </a:bodyPr>
          <a:lstStyle/>
          <a:p>
            <a:pPr algn="dist"/>
            <a:r>
              <a:rPr lang="en-US" sz="1200" dirty="0" smtClean="0">
                <a:latin typeface="Times"/>
                <a:cs typeface="Times"/>
              </a:rPr>
              <a:t>its</a:t>
            </a:r>
            <a:endParaRPr lang="en-US" sz="1200" dirty="0">
              <a:latin typeface="Times"/>
              <a:cs typeface="Times"/>
            </a:endParaRPr>
          </a:p>
        </p:txBody>
      </p:sp>
      <p:pic>
        <p:nvPicPr>
          <p:cNvPr id="4" name="Picture 3" descr="Screen Shot 2016-04-09 at 3.54.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516" y="1110447"/>
            <a:ext cx="8529798" cy="484687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519135" y="4101127"/>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9342161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984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Classic Shell Model of Atom </a:t>
            </a:r>
            <a:r>
              <a:rPr lang="en-US" dirty="0" err="1"/>
              <a:t>vs</a:t>
            </a:r>
            <a:endParaRPr lang="en-US" dirty="0"/>
          </a:p>
          <a:p>
            <a:pPr marL="0" marR="0" lvl="0" indent="0" algn="l" rtl="0">
              <a:spcBef>
                <a:spcPts val="0"/>
              </a:spcBef>
              <a:buClr>
                <a:schemeClr val="accent1"/>
              </a:buClr>
              <a:buSzPct val="25000"/>
              <a:buFont typeface="Rokkitt"/>
              <a:buNone/>
            </a:pPr>
            <a:r>
              <a:rPr lang="en-US" dirty="0"/>
              <a:t>Quantum Mechanical Model</a:t>
            </a:r>
          </a:p>
        </p:txBody>
      </p:sp>
      <p:sp>
        <p:nvSpPr>
          <p:cNvPr id="250" name="Shape 250"/>
          <p:cNvSpPr txBox="1">
            <a:spLocks noGrp="1"/>
          </p:cNvSpPr>
          <p:nvPr>
            <p:ph type="body" idx="2"/>
          </p:nvPr>
        </p:nvSpPr>
        <p:spPr>
          <a:xfrm>
            <a:off x="4165604" y="1310247"/>
            <a:ext cx="4858149" cy="47535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Developed by Schrodinger and the position of an electron is now </a:t>
            </a:r>
            <a:endParaRPr lang="en-US" dirty="0" smtClean="0"/>
          </a:p>
          <a:p>
            <a:pPr marL="114300" marR="0" lvl="0" indent="0" algn="l" rtl="0">
              <a:spcBef>
                <a:spcPts val="0"/>
              </a:spcBef>
              <a:buClr>
                <a:srgbClr val="595959"/>
              </a:buClr>
              <a:buSzPct val="100000"/>
              <a:buNone/>
            </a:pPr>
            <a:r>
              <a:rPr lang="en-US" dirty="0" smtClean="0"/>
              <a:t>represented </a:t>
            </a:r>
            <a:r>
              <a:rPr lang="en-US" dirty="0"/>
              <a:t>by a wave equation</a:t>
            </a:r>
          </a:p>
          <a:p>
            <a:pPr marL="457200" marR="0" lvl="0" indent="-228600" algn="l" rtl="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marR="0" lvl="0" indent="-228600" algn="l" rtl="0">
              <a:spcBef>
                <a:spcPts val="0"/>
              </a:spcBef>
            </a:pPr>
            <a:r>
              <a:rPr lang="en-US" dirty="0"/>
              <a:t>Each orbital can only hold 2 electrons with opposing spins (S, P, D &amp; F orbitals)</a:t>
            </a:r>
          </a:p>
          <a:p>
            <a:pPr marL="0" marR="0" lvl="0" indent="0" algn="l" rtl="0">
              <a:spcBef>
                <a:spcPts val="0"/>
              </a:spcBef>
              <a:buNone/>
            </a:pPr>
            <a:r>
              <a:rPr lang="en-US" b="1" u="sng" dirty="0"/>
              <a:t>Evidence for this theory:</a:t>
            </a:r>
          </a:p>
          <a:p>
            <a:pPr marL="457200" marR="0" lvl="0" indent="-228600" algn="l" rtl="0">
              <a:spcBef>
                <a:spcPts val="0"/>
              </a:spcBef>
            </a:pPr>
            <a:r>
              <a:rPr lang="en-US" dirty="0"/>
              <a:t>Work of </a:t>
            </a:r>
            <a:r>
              <a:rPr lang="en-US" dirty="0" err="1"/>
              <a:t>DeBroglie</a:t>
            </a:r>
            <a:r>
              <a:rPr lang="en-US" dirty="0"/>
              <a:t> and </a:t>
            </a:r>
            <a:r>
              <a:rPr lang="en-US" dirty="0" err="1"/>
              <a:t>PLanck</a:t>
            </a:r>
            <a:r>
              <a:rPr lang="en-US" dirty="0"/>
              <a:t> that electron had wavelike characteristics</a:t>
            </a:r>
          </a:p>
          <a:p>
            <a:pPr marL="457200" marR="0" lvl="0" indent="-228600" algn="l" rtl="0">
              <a:spcBef>
                <a:spcPts val="0"/>
              </a:spcBef>
            </a:pPr>
            <a:r>
              <a:rPr lang="en-US" dirty="0"/>
              <a:t>Heisenberg Uncertainty Principle - impossible to predict exact location of electron- contradicted Bohr</a:t>
            </a:r>
          </a:p>
          <a:p>
            <a:pPr marL="457200" marR="0" lvl="0" indent="-228600" algn="l" rtl="0">
              <a:spcBef>
                <a:spcPts val="0"/>
              </a:spcBef>
            </a:pPr>
            <a:r>
              <a:rPr lang="en-US" dirty="0"/>
              <a:t>This new evidence caused the Shell Theory to be replaced by the Quantum Mechanical Model of the atom</a:t>
            </a:r>
          </a:p>
        </p:txBody>
      </p:sp>
      <p:sp>
        <p:nvSpPr>
          <p:cNvPr id="251" name="Shape 251"/>
          <p:cNvSpPr/>
          <p:nvPr/>
        </p:nvSpPr>
        <p:spPr>
          <a:xfrm>
            <a:off x="328725" y="1383410"/>
            <a:ext cx="3779400"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dirty="0" smtClean="0">
                <a:solidFill>
                  <a:schemeClr val="accent3"/>
                </a:solidFill>
                <a:ea typeface="Rokkitt"/>
                <a:cs typeface="Rokkitt"/>
                <a:sym typeface="Rokkitt"/>
              </a:rPr>
              <a:t>Quantum Mechanical Model</a:t>
            </a:r>
            <a:endParaRPr lang="en-US" sz="3000" b="1" dirty="0">
              <a:solidFill>
                <a:schemeClr val="accent3"/>
              </a:solidFill>
              <a:ea typeface="Rokkitt"/>
              <a:cs typeface="Rokkitt"/>
              <a:sym typeface="Rokkitt"/>
            </a:endParaRPr>
          </a:p>
        </p:txBody>
      </p:sp>
      <p:sp>
        <p:nvSpPr>
          <p:cNvPr id="252" name="Shape 252"/>
          <p:cNvSpPr txBox="1"/>
          <p:nvPr/>
        </p:nvSpPr>
        <p:spPr>
          <a:xfrm>
            <a:off x="0" y="6223928"/>
            <a:ext cx="9144000" cy="57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1.12: </a:t>
            </a:r>
            <a:r>
              <a:rPr lang="en-US" sz="1800" dirty="0" smtClean="0">
                <a:solidFill>
                  <a:schemeClr val="dk1"/>
                </a:solidFill>
                <a:ea typeface="Rokkitt"/>
                <a:cs typeface="Rokkitt"/>
                <a:sym typeface="Rokkitt"/>
              </a:rPr>
              <a:t>Explain </a:t>
            </a:r>
            <a:r>
              <a:rPr lang="en-US" sz="1800" dirty="0">
                <a:solidFill>
                  <a:schemeClr val="dk1"/>
                </a:solidFill>
                <a:ea typeface="Rokkitt"/>
                <a:cs typeface="Rokkitt"/>
                <a:sym typeface="Rokkitt"/>
              </a:rPr>
              <a:t>why data suggests (or not) the need to refine a model from a classical shell model with the quantum mechanical model</a:t>
            </a:r>
            <a:r>
              <a:rPr lang="en-US" sz="1800" dirty="0">
                <a:solidFill>
                  <a:schemeClr val="dk1"/>
                </a:solidFill>
                <a:latin typeface="Rokkitt"/>
                <a:ea typeface="Rokkitt"/>
                <a:cs typeface="Rokkitt"/>
                <a:sym typeface="Rokkitt"/>
              </a:rPr>
              <a:t>																</a:t>
            </a:r>
          </a:p>
        </p:txBody>
      </p:sp>
      <p:sp>
        <p:nvSpPr>
          <p:cNvPr id="253" name="Shape 253"/>
          <p:cNvSpPr txBox="1"/>
          <p:nvPr/>
        </p:nvSpPr>
        <p:spPr>
          <a:xfrm>
            <a:off x="7963964" y="-32650"/>
            <a:ext cx="1036719"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u="sng" dirty="0">
                <a:solidFill>
                  <a:schemeClr val="hlink"/>
                </a:solidFill>
                <a:latin typeface="Rokkitt"/>
                <a:ea typeface="Rokkitt"/>
                <a:cs typeface="Rokkitt"/>
                <a:sym typeface="Rokkitt"/>
                <a:hlinkClick r:id="rId3"/>
              </a:rPr>
              <a:t> </a:t>
            </a:r>
            <a:r>
              <a:rPr lang="en-US" sz="1800" u="sng" dirty="0" smtClean="0">
                <a:solidFill>
                  <a:schemeClr val="hlink"/>
                </a:solidFill>
                <a:ea typeface="Rokkitt"/>
                <a:cs typeface="Rokkitt"/>
                <a:sym typeface="Rokkitt"/>
                <a:hlinkClick r:id="rId3"/>
              </a:rPr>
              <a:t>Source</a:t>
            </a:r>
            <a:endParaRPr lang="en-US" sz="1800" u="sng" dirty="0">
              <a:solidFill>
                <a:schemeClr val="hlink"/>
              </a:solidFill>
              <a:ea typeface="Rokkitt"/>
              <a:cs typeface="Rokkitt"/>
              <a:sym typeface="Rokkitt"/>
              <a:hlinkClick r:id="rId3"/>
            </a:endParaRPr>
          </a:p>
        </p:txBody>
      </p:sp>
      <p:sp>
        <p:nvSpPr>
          <p:cNvPr id="254" name="Shape 254"/>
          <p:cNvSpPr txBox="1"/>
          <p:nvPr/>
        </p:nvSpPr>
        <p:spPr>
          <a:xfrm>
            <a:off x="8128854" y="1847056"/>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55" name="Shape 255"/>
          <p:cNvPicPr preferRelativeResize="0"/>
          <p:nvPr/>
        </p:nvPicPr>
        <p:blipFill>
          <a:blip r:embed="rId5">
            <a:alphaModFix/>
          </a:blip>
          <a:stretch>
            <a:fillRect/>
          </a:stretch>
        </p:blipFill>
        <p:spPr>
          <a:xfrm>
            <a:off x="172620" y="2132915"/>
            <a:ext cx="4537323" cy="3634936"/>
          </a:xfrm>
          <a:prstGeom prst="rect">
            <a:avLst/>
          </a:prstGeom>
          <a:noFill/>
          <a:ln>
            <a:noFill/>
          </a:ln>
        </p:spPr>
      </p:pic>
      <p:sp>
        <p:nvSpPr>
          <p:cNvPr id="9" name="Shape 250"/>
          <p:cNvSpPr txBox="1">
            <a:spLocks/>
          </p:cNvSpPr>
          <p:nvPr/>
        </p:nvSpPr>
        <p:spPr>
          <a:xfrm>
            <a:off x="4143690" y="1387935"/>
            <a:ext cx="4858149" cy="4753500"/>
          </a:xfrm>
          <a:prstGeom prst="rect">
            <a:avLst/>
          </a:prstGeom>
          <a:solidFill>
            <a:schemeClr val="bg1"/>
          </a:solid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114300" indent="0">
              <a:spcBef>
                <a:spcPts val="0"/>
              </a:spcBef>
              <a:buClr>
                <a:srgbClr val="595959"/>
              </a:buClr>
              <a:buSzPct val="100000"/>
              <a:buFont typeface="Wingdings" pitchFamily="2" charset="2"/>
              <a:buNone/>
            </a:pPr>
            <a:r>
              <a:rPr lang="en-US" dirty="0" smtClean="0"/>
              <a:t>Developed by Schrodinger and the position of an electron is now </a:t>
            </a:r>
          </a:p>
          <a:p>
            <a:pPr marL="114300" indent="0">
              <a:spcBef>
                <a:spcPts val="0"/>
              </a:spcBef>
              <a:buClr>
                <a:srgbClr val="595959"/>
              </a:buClr>
              <a:buSzPct val="100000"/>
              <a:buFont typeface="Wingdings" pitchFamily="2" charset="2"/>
              <a:buNone/>
            </a:pPr>
            <a:r>
              <a:rPr lang="en-US" dirty="0" smtClean="0"/>
              <a:t>represented by a wave equation</a:t>
            </a:r>
          </a:p>
          <a:p>
            <a:pPr marL="457200">
              <a:spcBef>
                <a:spcPts val="0"/>
              </a:spcBef>
            </a:pPr>
            <a:r>
              <a:rPr lang="en-US" dirty="0" smtClean="0"/>
              <a:t>Most </a:t>
            </a:r>
            <a:r>
              <a:rPr lang="en-US" b="1" i="1" dirty="0" smtClean="0"/>
              <a:t>probable</a:t>
            </a:r>
            <a:r>
              <a:rPr lang="en-US" dirty="0" smtClean="0"/>
              <a:t> place of finding an electron is called an </a:t>
            </a:r>
            <a:r>
              <a:rPr lang="en-US" b="1" dirty="0" smtClean="0"/>
              <a:t>ORBITAL</a:t>
            </a:r>
            <a:r>
              <a:rPr lang="en-US" dirty="0" smtClean="0"/>
              <a:t> (90% probability)</a:t>
            </a:r>
          </a:p>
          <a:p>
            <a:pPr marL="457200">
              <a:spcBef>
                <a:spcPts val="0"/>
              </a:spcBef>
            </a:pPr>
            <a:r>
              <a:rPr lang="en-US" dirty="0" smtClean="0"/>
              <a:t>Each orbital can only hold 2 electrons with opposing spins (S, P, D &amp; F orbitals)</a:t>
            </a:r>
          </a:p>
          <a:p>
            <a:pPr marL="0" indent="0">
              <a:spcBef>
                <a:spcPts val="0"/>
              </a:spcBef>
              <a:buFont typeface="Wingdings" pitchFamily="2" charset="2"/>
              <a:buNone/>
            </a:pPr>
            <a:r>
              <a:rPr lang="en-US" b="1" u="sng" dirty="0" smtClean="0"/>
              <a:t>Evidence for this theory:</a:t>
            </a:r>
          </a:p>
          <a:p>
            <a:pPr marL="457200">
              <a:spcBef>
                <a:spcPts val="0"/>
              </a:spcBef>
            </a:pPr>
            <a:r>
              <a:rPr lang="en-US" dirty="0" smtClean="0"/>
              <a:t>Work of </a:t>
            </a:r>
            <a:r>
              <a:rPr lang="en-US" dirty="0" err="1" smtClean="0"/>
              <a:t>DeBroglie</a:t>
            </a:r>
            <a:r>
              <a:rPr lang="en-US" dirty="0" smtClean="0"/>
              <a:t> and </a:t>
            </a:r>
            <a:r>
              <a:rPr lang="en-US" dirty="0" err="1" smtClean="0"/>
              <a:t>PLanck</a:t>
            </a:r>
            <a:r>
              <a:rPr lang="en-US" dirty="0" smtClean="0"/>
              <a:t> that electron had wavelike characteristics</a:t>
            </a:r>
          </a:p>
          <a:p>
            <a:pPr marL="457200">
              <a:spcBef>
                <a:spcPts val="0"/>
              </a:spcBef>
            </a:pPr>
            <a:r>
              <a:rPr lang="en-US" dirty="0" smtClean="0"/>
              <a:t>Heisenberg Uncertainty Principle - impossible to predict exact location of electron- contradicted Bohr</a:t>
            </a:r>
          </a:p>
          <a:p>
            <a:pPr marL="457200">
              <a:spcBef>
                <a:spcPts val="0"/>
              </a:spcBef>
            </a:pPr>
            <a:r>
              <a:rPr lang="en-US" dirty="0" smtClean="0"/>
              <a:t>This new evidence caused the Shell Theory to be replaced by the Quantum Mechanical Model of the atom</a:t>
            </a:r>
            <a:endParaRPr lang="en-US" dirty="0"/>
          </a:p>
        </p:txBody>
      </p:sp>
      <p:pic>
        <p:nvPicPr>
          <p:cNvPr id="10" name="Shape 242"/>
          <p:cNvPicPr preferRelativeResize="0"/>
          <p:nvPr/>
        </p:nvPicPr>
        <p:blipFill>
          <a:blip r:embed="rId6">
            <a:alphaModFix/>
          </a:blip>
          <a:stretch>
            <a:fillRect/>
          </a:stretch>
        </p:blipFill>
        <p:spPr>
          <a:xfrm>
            <a:off x="161727" y="2388873"/>
            <a:ext cx="4039900" cy="3536206"/>
          </a:xfrm>
          <a:prstGeom prst="rect">
            <a:avLst/>
          </a:prstGeom>
          <a:noFill/>
          <a:ln>
            <a:noFill/>
          </a:ln>
        </p:spPr>
      </p:pic>
      <p:sp>
        <p:nvSpPr>
          <p:cNvPr id="11" name="Shape 238"/>
          <p:cNvSpPr/>
          <p:nvPr/>
        </p:nvSpPr>
        <p:spPr>
          <a:xfrm>
            <a:off x="199679" y="1386071"/>
            <a:ext cx="3875400" cy="115416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dirty="0">
                <a:solidFill>
                  <a:schemeClr val="accent3"/>
                </a:solidFill>
                <a:ea typeface="Rokkitt"/>
                <a:cs typeface="Rokkitt"/>
                <a:sym typeface="Rokkitt"/>
              </a:rPr>
              <a:t>Shell Model - Bohr</a:t>
            </a:r>
          </a:p>
        </p:txBody>
      </p:sp>
    </p:spTree>
    <p:extLst>
      <p:ext uri="{BB962C8B-B14F-4D97-AF65-F5344CB8AC3E}">
        <p14:creationId xmlns:p14="http://schemas.microsoft.com/office/powerpoint/2010/main" val="3652785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983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Shell Model is consistent with Ionization Energy Data</a:t>
            </a:r>
          </a:p>
        </p:txBody>
      </p:sp>
      <p:sp>
        <p:nvSpPr>
          <p:cNvPr id="261" name="Shape 261"/>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2" name="Shape 262"/>
          <p:cNvSpPr txBox="1">
            <a:spLocks noGrp="1"/>
          </p:cNvSpPr>
          <p:nvPr>
            <p:ph type="body" idx="2"/>
          </p:nvPr>
        </p:nvSpPr>
        <p:spPr>
          <a:xfrm>
            <a:off x="4790334" y="1046859"/>
            <a:ext cx="4567893" cy="50706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endParaRPr lang="en-US" dirty="0" smtClean="0"/>
          </a:p>
          <a:p>
            <a:pPr marL="114300" marR="0" lvl="0" indent="0" algn="l" rtl="0">
              <a:spcBef>
                <a:spcPts val="0"/>
              </a:spcBef>
              <a:buClr>
                <a:srgbClr val="595959"/>
              </a:buClr>
              <a:buSzPct val="100000"/>
              <a:buNone/>
            </a:pPr>
            <a:r>
              <a:rPr lang="en-US" dirty="0" smtClean="0"/>
              <a:t>The </a:t>
            </a:r>
            <a:r>
              <a:rPr lang="en-US" dirty="0"/>
              <a:t>patterns  shown by </a:t>
            </a:r>
            <a:endParaRPr lang="en-US" dirty="0" smtClean="0"/>
          </a:p>
          <a:p>
            <a:pPr marL="114300" marR="0" lvl="0" indent="0" algn="l" rtl="0">
              <a:spcBef>
                <a:spcPts val="0"/>
              </a:spcBef>
              <a:buClr>
                <a:srgbClr val="595959"/>
              </a:buClr>
              <a:buSzPct val="100000"/>
              <a:buNone/>
            </a:pPr>
            <a:r>
              <a:rPr lang="en-US" dirty="0"/>
              <a:t>t</a:t>
            </a:r>
            <a:r>
              <a:rPr lang="en-US" dirty="0" smtClean="0"/>
              <a:t>he IE </a:t>
            </a:r>
            <a:r>
              <a:rPr lang="en-US" dirty="0"/>
              <a:t>graph </a:t>
            </a:r>
            <a:r>
              <a:rPr lang="en-US" dirty="0" smtClean="0"/>
              <a:t>can </a:t>
            </a:r>
            <a:r>
              <a:rPr lang="en-US" dirty="0"/>
              <a:t>be </a:t>
            </a:r>
            <a:endParaRPr lang="en-US" dirty="0" smtClean="0"/>
          </a:p>
          <a:p>
            <a:pPr marL="114300" marR="0" lvl="0" indent="0" algn="l" rtl="0">
              <a:spcBef>
                <a:spcPts val="0"/>
              </a:spcBef>
              <a:buClr>
                <a:srgbClr val="595959"/>
              </a:buClr>
              <a:buSzPct val="100000"/>
              <a:buNone/>
            </a:pPr>
            <a:r>
              <a:rPr lang="en-US" dirty="0" smtClean="0"/>
              <a:t>explained </a:t>
            </a:r>
            <a:r>
              <a:rPr lang="en-US" dirty="0"/>
              <a:t>by </a:t>
            </a:r>
            <a:r>
              <a:rPr lang="en-US" dirty="0" smtClean="0"/>
              <a:t>Coulomb’s </a:t>
            </a:r>
            <a:r>
              <a:rPr lang="en-US" dirty="0"/>
              <a:t>law</a:t>
            </a:r>
          </a:p>
          <a:p>
            <a:pPr marL="457200" marR="0" lvl="0" indent="-228600" algn="l" rtl="0">
              <a:spcBef>
                <a:spcPts val="0"/>
              </a:spcBef>
            </a:pPr>
            <a:r>
              <a:rPr lang="en-US" dirty="0"/>
              <a:t>As atomic number increases, would expect the ionization energy to constantly increase</a:t>
            </a:r>
          </a:p>
          <a:p>
            <a:pPr marL="457200" marR="0" lvl="0" indent="-228600" algn="l" rtl="0">
              <a:spcBef>
                <a:spcPts val="0"/>
              </a:spcBef>
            </a:pPr>
            <a:r>
              <a:rPr lang="en-US" dirty="0"/>
              <a:t>Graph shows that this is NOT observed. WHY NOT?</a:t>
            </a:r>
          </a:p>
          <a:p>
            <a:pPr marL="457200" marR="0" lvl="0" indent="-228600" algn="l" rtl="0">
              <a:spcBef>
                <a:spcPts val="0"/>
              </a:spcBef>
            </a:pPr>
            <a:r>
              <a:rPr lang="en-US" dirty="0"/>
              <a:t>The data implies that a shell becomes full at the end of each period</a:t>
            </a:r>
          </a:p>
          <a:p>
            <a:pPr marL="457200" marR="0" lvl="0" indent="-228600" algn="l" rtl="0">
              <a:spcBef>
                <a:spcPts val="0"/>
              </a:spcBef>
            </a:pPr>
            <a:r>
              <a:rPr lang="en-US" dirty="0"/>
              <a:t>Therefore the next electron added must be in a new shell farther away from the nucleus.</a:t>
            </a:r>
          </a:p>
          <a:p>
            <a:pPr marL="457200" marR="0" lvl="0" indent="-228600" algn="l" rtl="0">
              <a:spcBef>
                <a:spcPts val="0"/>
              </a:spcBef>
            </a:pPr>
            <a:r>
              <a:rPr lang="en-US" dirty="0"/>
              <a:t>This is supported by the fact that the ionization energy drops despite the addition positive charge in the nucleus</a:t>
            </a:r>
          </a:p>
        </p:txBody>
      </p:sp>
      <p:sp>
        <p:nvSpPr>
          <p:cNvPr id="263" name="Shape 263"/>
          <p:cNvSpPr/>
          <p:nvPr/>
        </p:nvSpPr>
        <p:spPr>
          <a:xfrm>
            <a:off x="376645" y="1313125"/>
            <a:ext cx="4584600" cy="774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64" name="Shape 264"/>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1.13 Given information about a particular model of the atom, the student is able to determine if the model is consistent with specified evidence</a:t>
            </a:r>
            <a:r>
              <a:rPr lang="en-US" sz="1800" dirty="0">
                <a:solidFill>
                  <a:schemeClr val="dk1"/>
                </a:solidFill>
                <a:latin typeface="Rokkitt"/>
                <a:ea typeface="Rokkitt"/>
                <a:cs typeface="Rokkitt"/>
                <a:sym typeface="Rokkitt"/>
              </a:rPr>
              <a:t>																</a:t>
            </a:r>
          </a:p>
        </p:txBody>
      </p:sp>
      <p:sp>
        <p:nvSpPr>
          <p:cNvPr id="265" name="Shape 265"/>
          <p:cNvSpPr txBox="1"/>
          <p:nvPr/>
        </p:nvSpPr>
        <p:spPr>
          <a:xfrm>
            <a:off x="8054774" y="-49316"/>
            <a:ext cx="963428"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66" name="Shape 266"/>
          <p:cNvSpPr txBox="1"/>
          <p:nvPr/>
        </p:nvSpPr>
        <p:spPr>
          <a:xfrm>
            <a:off x="8141084" y="180444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67" name="Shape 267"/>
          <p:cNvPicPr preferRelativeResize="0"/>
          <p:nvPr/>
        </p:nvPicPr>
        <p:blipFill>
          <a:blip r:embed="rId5">
            <a:alphaModFix/>
          </a:blip>
          <a:stretch>
            <a:fillRect/>
          </a:stretch>
        </p:blipFill>
        <p:spPr>
          <a:xfrm>
            <a:off x="0" y="1404351"/>
            <a:ext cx="4961124" cy="4454243"/>
          </a:xfrm>
          <a:prstGeom prst="rect">
            <a:avLst/>
          </a:prstGeom>
          <a:noFill/>
          <a:ln>
            <a:noFill/>
          </a:ln>
        </p:spPr>
      </p:pic>
    </p:spTree>
    <p:extLst>
      <p:ext uri="{BB962C8B-B14F-4D97-AF65-F5344CB8AC3E}">
        <p14:creationId xmlns:p14="http://schemas.microsoft.com/office/powerpoint/2010/main" val="88676228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4943361" y="4996451"/>
            <a:ext cx="4201895" cy="1110680"/>
          </a:xfrm>
          <a:prstGeom prst="rect">
            <a:avLst/>
          </a:prstGeom>
          <a:noFill/>
          <a:ln>
            <a:noFill/>
          </a:ln>
        </p:spPr>
      </p:pic>
      <p:pic>
        <p:nvPicPr>
          <p:cNvPr id="278" name="Shape 278"/>
          <p:cNvPicPr preferRelativeResize="0"/>
          <p:nvPr/>
        </p:nvPicPr>
        <p:blipFill>
          <a:blip r:embed="rId4">
            <a:alphaModFix/>
          </a:blip>
          <a:stretch>
            <a:fillRect/>
          </a:stretch>
        </p:blipFill>
        <p:spPr>
          <a:xfrm>
            <a:off x="0" y="1309786"/>
            <a:ext cx="5067026" cy="4526100"/>
          </a:xfrm>
          <a:prstGeom prst="rect">
            <a:avLst/>
          </a:prstGeom>
          <a:noFill/>
          <a:ln>
            <a:noFill/>
          </a:ln>
        </p:spPr>
      </p:pic>
      <p:sp>
        <p:nvSpPr>
          <p:cNvPr id="272" name="Shape 27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Mass Spectrometry - evidence for isotopes</a:t>
            </a:r>
          </a:p>
        </p:txBody>
      </p:sp>
      <p:sp>
        <p:nvSpPr>
          <p:cNvPr id="274" name="Shape 274"/>
          <p:cNvSpPr txBox="1">
            <a:spLocks noGrp="1"/>
          </p:cNvSpPr>
          <p:nvPr>
            <p:ph type="body" idx="2"/>
          </p:nvPr>
        </p:nvSpPr>
        <p:spPr>
          <a:xfrm>
            <a:off x="4845091" y="1581024"/>
            <a:ext cx="3657600" cy="41571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Mass spectrometry </a:t>
            </a:r>
            <a:r>
              <a:rPr lang="en-US" dirty="0" smtClean="0"/>
              <a:t>showed</a:t>
            </a:r>
          </a:p>
          <a:p>
            <a:pPr marL="114300" marR="0" lvl="0" indent="0" algn="l" rtl="0">
              <a:spcBef>
                <a:spcPts val="0"/>
              </a:spcBef>
              <a:buClr>
                <a:srgbClr val="595959"/>
              </a:buClr>
              <a:buSzPct val="100000"/>
              <a:buNone/>
            </a:pPr>
            <a:r>
              <a:rPr lang="en-US" dirty="0" smtClean="0"/>
              <a:t> </a:t>
            </a:r>
            <a:r>
              <a:rPr lang="en-US" dirty="0"/>
              <a:t>that elements have isotopes</a:t>
            </a:r>
          </a:p>
          <a:p>
            <a:pPr marL="457200" marR="0" lvl="0" indent="-228600" algn="l" rtl="0">
              <a:spcBef>
                <a:spcPts val="0"/>
              </a:spcBef>
            </a:pPr>
            <a:r>
              <a:rPr lang="en-US" dirty="0"/>
              <a:t>This contradicted Dalton’s early model of the atom which stated that all atoms of an element are identical</a:t>
            </a:r>
          </a:p>
          <a:p>
            <a:pPr marL="457200" marR="0" lvl="0" indent="-228600" algn="l" rtl="0">
              <a:spcBef>
                <a:spcPts val="0"/>
              </a:spcBef>
            </a:pPr>
            <a:r>
              <a:rPr lang="en-US" dirty="0"/>
              <a:t>3 Br</a:t>
            </a:r>
            <a:r>
              <a:rPr lang="en-US" baseline="-25000" dirty="0"/>
              <a:t>2</a:t>
            </a:r>
            <a:r>
              <a:rPr lang="en-US" dirty="0"/>
              <a:t> &amp; two Br isotopes shown in diagram</a:t>
            </a:r>
          </a:p>
          <a:p>
            <a:pPr marL="457200" marR="0" lvl="0" indent="-228600" algn="l" rtl="0">
              <a:spcBef>
                <a:spcPts val="0"/>
              </a:spcBef>
            </a:pPr>
            <a:r>
              <a:rPr lang="en-US" dirty="0"/>
              <a:t>The average atomic mass of the element can be estimated from mass spectroscopy</a:t>
            </a:r>
          </a:p>
        </p:txBody>
      </p:sp>
      <p:sp>
        <p:nvSpPr>
          <p:cNvPr id="275" name="Shape 275"/>
          <p:cNvSpPr txBox="1"/>
          <p:nvPr/>
        </p:nvSpPr>
        <p:spPr>
          <a:xfrm>
            <a:off x="8054787" y="-57833"/>
            <a:ext cx="9795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Source</a:t>
            </a:r>
          </a:p>
        </p:txBody>
      </p:sp>
      <p:sp>
        <p:nvSpPr>
          <p:cNvPr id="276" name="Shape 276"/>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1.14: </a:t>
            </a:r>
            <a:r>
              <a:rPr lang="en-US" sz="1800" dirty="0">
                <a:solidFill>
                  <a:schemeClr val="dk1"/>
                </a:solidFill>
                <a:ea typeface="Rokkitt"/>
                <a:cs typeface="Rokkitt"/>
                <a:sym typeface="Rokkitt"/>
              </a:rPr>
              <a:t>The student is able to use the data from mass spectrometry to identify the elements and the masses of individual atoms of a specific element</a:t>
            </a:r>
            <a:r>
              <a:rPr lang="en-US" sz="1800" dirty="0">
                <a:solidFill>
                  <a:schemeClr val="dk1"/>
                </a:solidFill>
                <a:latin typeface="Rokkitt"/>
                <a:ea typeface="Rokkitt"/>
                <a:cs typeface="Rokkitt"/>
                <a:sym typeface="Rokkitt"/>
              </a:rPr>
              <a:t>																</a:t>
            </a:r>
          </a:p>
        </p:txBody>
      </p:sp>
      <p:sp>
        <p:nvSpPr>
          <p:cNvPr id="277" name="Shape 277"/>
          <p:cNvSpPr txBox="1"/>
          <p:nvPr/>
        </p:nvSpPr>
        <p:spPr>
          <a:xfrm>
            <a:off x="8146531" y="1848740"/>
            <a:ext cx="887755" cy="464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smtClean="0">
                <a:solidFill>
                  <a:schemeClr val="hlink"/>
                </a:solidFill>
                <a:ea typeface="Rokkitt"/>
                <a:cs typeface="Rokkitt"/>
                <a:sym typeface="Rokkitt"/>
                <a:hlinkClick r:id="rId6"/>
              </a:rPr>
              <a:t>Video</a:t>
            </a:r>
            <a:endParaRPr lang="en-US" sz="1800" u="sng" dirty="0">
              <a:solidFill>
                <a:schemeClr val="hlink"/>
              </a:solidFill>
              <a:ea typeface="Rokkitt"/>
              <a:cs typeface="Rokkitt"/>
              <a:sym typeface="Rokkitt"/>
              <a:hlinkClick r:id="rId6"/>
            </a:endParaRPr>
          </a:p>
        </p:txBody>
      </p:sp>
      <p:pic>
        <p:nvPicPr>
          <p:cNvPr id="2" name="Picture 1" descr="Screen Shot 2016-04-07 at 8.33.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93" y="-237762"/>
            <a:ext cx="7907003"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descr="Screen Shot 2016-04-07 at 8.33.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9" y="2463800"/>
            <a:ext cx="9144000" cy="19223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952794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Using Spectroscopy to measure properties associated with vibrational or electronic motions of  molecules</a:t>
            </a:r>
          </a:p>
        </p:txBody>
      </p:sp>
      <p:sp>
        <p:nvSpPr>
          <p:cNvPr id="285" name="Shape 285"/>
          <p:cNvSpPr txBox="1">
            <a:spLocks noGrp="1"/>
          </p:cNvSpPr>
          <p:nvPr>
            <p:ph type="body" idx="1"/>
          </p:nvPr>
        </p:nvSpPr>
        <p:spPr>
          <a:xfrm>
            <a:off x="51666" y="2319495"/>
            <a:ext cx="8190900" cy="24414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IR Radiation</a:t>
            </a:r>
            <a:r>
              <a:rPr lang="en-US" dirty="0"/>
              <a:t> - detects different types of bonds by analyzing molecular vibrations</a:t>
            </a:r>
          </a:p>
        </p:txBody>
      </p:sp>
      <p:sp>
        <p:nvSpPr>
          <p:cNvPr id="286" name="Shape 286"/>
          <p:cNvSpPr txBox="1">
            <a:spLocks noGrp="1"/>
          </p:cNvSpPr>
          <p:nvPr>
            <p:ph type="body" idx="4294967295"/>
          </p:nvPr>
        </p:nvSpPr>
        <p:spPr>
          <a:xfrm>
            <a:off x="-65400" y="3093694"/>
            <a:ext cx="5182927" cy="2008800"/>
          </a:xfrm>
          <a:prstGeom prst="rect">
            <a:avLst/>
          </a:prstGeom>
          <a:noFill/>
          <a:ln>
            <a:noFill/>
          </a:ln>
        </p:spPr>
        <p:txBody>
          <a:bodyPr lIns="91425" tIns="45700" rIns="91425" bIns="45700" anchor="t" anchorCtr="0">
            <a:noAutofit/>
          </a:bodyPr>
          <a:lstStyle/>
          <a:p>
            <a:pPr marL="0" marR="0" lvl="0" indent="-85725" algn="l" rtl="0">
              <a:spcBef>
                <a:spcPts val="0"/>
              </a:spcBef>
              <a:buClr>
                <a:schemeClr val="accent1"/>
              </a:buClr>
              <a:buSzPct val="56250"/>
              <a:buFont typeface="Noto Sans Symbols"/>
              <a:buNone/>
            </a:pPr>
            <a:endParaRPr lang="en-US" sz="2400" b="1" dirty="0" smtClean="0"/>
          </a:p>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r>
              <a:rPr lang="en-US" sz="2400" b="1" dirty="0" smtClean="0"/>
              <a:t>UV </a:t>
            </a:r>
            <a:r>
              <a:rPr lang="en-US" sz="2400" b="1" dirty="0"/>
              <a:t>or X-Ray Radiation</a:t>
            </a:r>
            <a:r>
              <a:rPr lang="en-US" dirty="0"/>
              <a:t> </a:t>
            </a:r>
          </a:p>
          <a:p>
            <a:pPr marL="457200" marR="0" lvl="0" indent="-228600" algn="l" rtl="0">
              <a:spcBef>
                <a:spcPts val="0"/>
              </a:spcBef>
            </a:pPr>
            <a:r>
              <a:rPr lang="en-US" sz="1850" dirty="0"/>
              <a:t>Photoelectron </a:t>
            </a:r>
            <a:r>
              <a:rPr lang="en-US" sz="1850" dirty="0" smtClean="0"/>
              <a:t>Spectroscopy(</a:t>
            </a:r>
            <a:r>
              <a:rPr lang="en-US" sz="1850" dirty="0"/>
              <a:t>PES</a:t>
            </a:r>
            <a:r>
              <a:rPr lang="en-US" sz="1850" dirty="0" smtClean="0"/>
              <a:t>)</a:t>
            </a:r>
            <a:endParaRPr lang="en-US" sz="1850" dirty="0"/>
          </a:p>
          <a:p>
            <a:pPr marL="457200" marR="0" lvl="0" indent="-228600" algn="l" rtl="0">
              <a:spcBef>
                <a:spcPts val="0"/>
              </a:spcBef>
            </a:pPr>
            <a:r>
              <a:rPr lang="en-US" sz="1850" dirty="0"/>
              <a:t>Causes electron transitions</a:t>
            </a:r>
          </a:p>
          <a:p>
            <a:pPr marL="457200" marR="0" lvl="0" indent="-228600" algn="l" rtl="0">
              <a:spcBef>
                <a:spcPts val="0"/>
              </a:spcBef>
            </a:pPr>
            <a:r>
              <a:rPr lang="en-US" sz="1850" dirty="0"/>
              <a:t> Transitions  provides </a:t>
            </a:r>
            <a:r>
              <a:rPr lang="en-US" sz="1850" dirty="0" smtClean="0"/>
              <a:t>info </a:t>
            </a:r>
            <a:r>
              <a:rPr lang="en-US" sz="1850" dirty="0"/>
              <a:t>on </a:t>
            </a:r>
            <a:endParaRPr lang="en-US" sz="1850" dirty="0" smtClean="0"/>
          </a:p>
          <a:p>
            <a:pPr marR="0" lvl="0" indent="0" algn="l" rtl="0">
              <a:spcBef>
                <a:spcPts val="0"/>
              </a:spcBef>
              <a:buNone/>
            </a:pPr>
            <a:r>
              <a:rPr lang="en-US" sz="1850" dirty="0"/>
              <a:t>e</a:t>
            </a:r>
            <a:r>
              <a:rPr lang="en-US" sz="1850" dirty="0" smtClean="0"/>
              <a:t>lectron configurations</a:t>
            </a:r>
            <a:endParaRPr lang="en-US" sz="1850" dirty="0"/>
          </a:p>
        </p:txBody>
      </p:sp>
      <p:sp>
        <p:nvSpPr>
          <p:cNvPr id="287" name="Shape 28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88" name="Shape 288"/>
          <p:cNvSpPr txBox="1"/>
          <p:nvPr/>
        </p:nvSpPr>
        <p:spPr>
          <a:xfrm>
            <a:off x="0" y="6173879"/>
            <a:ext cx="91440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1.15 Justify the selection of a particular type of spectroscopy to measure properties associated with vibrational or electronic motions of molecules</a:t>
            </a:r>
            <a:r>
              <a:rPr lang="en-US" sz="1800" dirty="0">
                <a:solidFill>
                  <a:schemeClr val="dk1"/>
                </a:solidFill>
                <a:latin typeface="Rokkitt"/>
                <a:ea typeface="Rokkitt"/>
                <a:cs typeface="Rokkitt"/>
                <a:sym typeface="Rokkitt"/>
              </a:rPr>
              <a:t>																</a:t>
            </a:r>
          </a:p>
        </p:txBody>
      </p:sp>
      <p:sp>
        <p:nvSpPr>
          <p:cNvPr id="289" name="Shape 289"/>
          <p:cNvSpPr txBox="1"/>
          <p:nvPr/>
        </p:nvSpPr>
        <p:spPr>
          <a:xfrm>
            <a:off x="8023890" y="1795016"/>
            <a:ext cx="14037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IR Video</a:t>
            </a:r>
          </a:p>
          <a:p>
            <a:pPr marL="0" marR="0" lvl="0" indent="0" algn="l" rtl="0">
              <a:spcBef>
                <a:spcPts val="0"/>
              </a:spcBef>
              <a:buSzPct val="25000"/>
              <a:buNone/>
            </a:pPr>
            <a:r>
              <a:rPr lang="en-US" sz="1800" u="sng" dirty="0">
                <a:solidFill>
                  <a:schemeClr val="hlink"/>
                </a:solidFill>
                <a:ea typeface="Rokkitt"/>
                <a:cs typeface="Rokkitt"/>
                <a:sym typeface="Rokkitt"/>
                <a:hlinkClick r:id="rId5"/>
              </a:rPr>
              <a:t>UV Video</a:t>
            </a:r>
          </a:p>
        </p:txBody>
      </p:sp>
      <p:pic>
        <p:nvPicPr>
          <p:cNvPr id="290" name="Shape 290"/>
          <p:cNvPicPr preferRelativeResize="0"/>
          <p:nvPr/>
        </p:nvPicPr>
        <p:blipFill>
          <a:blip r:embed="rId6">
            <a:alphaModFix/>
          </a:blip>
          <a:stretch>
            <a:fillRect/>
          </a:stretch>
        </p:blipFill>
        <p:spPr>
          <a:xfrm>
            <a:off x="4071613" y="3227453"/>
            <a:ext cx="4935425" cy="1998771"/>
          </a:xfrm>
          <a:prstGeom prst="rect">
            <a:avLst/>
          </a:prstGeom>
          <a:noFill/>
          <a:ln>
            <a:noFill/>
          </a:ln>
        </p:spPr>
      </p:pic>
    </p:spTree>
    <p:extLst>
      <p:ext uri="{BB962C8B-B14F-4D97-AF65-F5344CB8AC3E}">
        <p14:creationId xmlns:p14="http://schemas.microsoft.com/office/powerpoint/2010/main" val="4052394064"/>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98636" y="2186185"/>
            <a:ext cx="4301241" cy="3920939"/>
          </a:xfrm>
          <a:prstGeom prst="rect">
            <a:avLst/>
          </a:prstGeom>
          <a:noFill/>
          <a:ln>
            <a:noFill/>
          </a:ln>
        </p:spPr>
      </p:pic>
      <p:pic>
        <p:nvPicPr>
          <p:cNvPr id="304" name="Shape 304"/>
          <p:cNvPicPr preferRelativeResize="0"/>
          <p:nvPr/>
        </p:nvPicPr>
        <p:blipFill>
          <a:blip r:embed="rId4">
            <a:alphaModFix/>
          </a:blip>
          <a:stretch>
            <a:fillRect/>
          </a:stretch>
        </p:blipFill>
        <p:spPr>
          <a:xfrm>
            <a:off x="3662595" y="1661745"/>
            <a:ext cx="4379949" cy="2176203"/>
          </a:xfrm>
          <a:prstGeom prst="rect">
            <a:avLst/>
          </a:prstGeom>
          <a:noFill/>
          <a:ln>
            <a:noFill/>
          </a:ln>
        </p:spPr>
      </p:pic>
      <p:sp>
        <p:nvSpPr>
          <p:cNvPr id="297" name="Shape 297"/>
          <p:cNvSpPr txBox="1">
            <a:spLocks noGrp="1"/>
          </p:cNvSpPr>
          <p:nvPr>
            <p:ph type="title"/>
          </p:nvPr>
        </p:nvSpPr>
        <p:spPr>
          <a:xfrm>
            <a:off x="498474" y="-21395"/>
            <a:ext cx="7556313" cy="1116106"/>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Beer-Lambert Law - used to measure the concentration of </a:t>
            </a:r>
            <a:r>
              <a:rPr lang="en-US" b="1" i="1" dirty="0"/>
              <a:t>colored</a:t>
            </a:r>
            <a:r>
              <a:rPr lang="en-US" dirty="0"/>
              <a:t> solutions</a:t>
            </a:r>
          </a:p>
        </p:txBody>
      </p:sp>
      <p:sp>
        <p:nvSpPr>
          <p:cNvPr id="299" name="Shape 299"/>
          <p:cNvSpPr txBox="1">
            <a:spLocks noGrp="1"/>
          </p:cNvSpPr>
          <p:nvPr>
            <p:ph type="body" idx="2"/>
          </p:nvPr>
        </p:nvSpPr>
        <p:spPr>
          <a:xfrm>
            <a:off x="4399878" y="1985963"/>
            <a:ext cx="3987906" cy="41402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0" marR="0" lvl="0" indent="-85725" algn="ctr" rtl="0">
              <a:spcBef>
                <a:spcPts val="0"/>
              </a:spcBef>
              <a:buClr>
                <a:schemeClr val="accent1"/>
              </a:buClr>
              <a:buSzPct val="37500"/>
              <a:buFont typeface="Noto Sans Symbols"/>
              <a:buNone/>
            </a:pPr>
            <a:r>
              <a:rPr lang="en-US" sz="3600" b="1" dirty="0"/>
              <a:t>A = </a:t>
            </a:r>
            <a:r>
              <a:rPr lang="en-US" sz="3600" b="1" dirty="0" err="1"/>
              <a:t>abc</a:t>
            </a:r>
            <a:endParaRPr lang="en-US" sz="3600" b="1" dirty="0"/>
          </a:p>
          <a:p>
            <a:pPr marL="228600" marR="0" lvl="0" indent="-228600" algn="l" rtl="0">
              <a:spcBef>
                <a:spcPts val="0"/>
              </a:spcBef>
              <a:buClr>
                <a:schemeClr val="accent1"/>
              </a:buClr>
              <a:buSzPct val="75000"/>
              <a:buFont typeface="Noto Sans Symbols"/>
              <a:buNone/>
            </a:pPr>
            <a:r>
              <a:rPr lang="en-US" dirty="0"/>
              <a:t>A = absorbance</a:t>
            </a:r>
          </a:p>
          <a:p>
            <a:pPr marL="228600" marR="0" lvl="0" indent="-228600" algn="l" rtl="0">
              <a:spcBef>
                <a:spcPts val="0"/>
              </a:spcBef>
              <a:buClr>
                <a:schemeClr val="accent1"/>
              </a:buClr>
              <a:buSzPct val="75000"/>
              <a:buFont typeface="Noto Sans Symbols"/>
              <a:buNone/>
            </a:pPr>
            <a:r>
              <a:rPr lang="en-US" dirty="0"/>
              <a:t>a = molar absorptivity (constant for </a:t>
            </a:r>
            <a:r>
              <a:rPr lang="en-US" dirty="0" smtClean="0"/>
              <a:t>material being </a:t>
            </a:r>
            <a:r>
              <a:rPr lang="en-US" dirty="0"/>
              <a:t>tested)</a:t>
            </a:r>
          </a:p>
          <a:p>
            <a:pPr marL="228600" marR="0" lvl="0" indent="-228600" algn="l" rtl="0">
              <a:spcBef>
                <a:spcPts val="0"/>
              </a:spcBef>
              <a:buClr>
                <a:schemeClr val="accent1"/>
              </a:buClr>
              <a:buSzPct val="75000"/>
              <a:buFont typeface="Noto Sans Symbols"/>
              <a:buNone/>
            </a:pPr>
            <a:r>
              <a:rPr lang="en-US" dirty="0"/>
              <a:t>b = path length (cuvette = 1 cm)</a:t>
            </a:r>
          </a:p>
          <a:p>
            <a:pPr marL="228600" marR="0" lvl="0" indent="-228600" algn="l" rtl="0">
              <a:spcBef>
                <a:spcPts val="0"/>
              </a:spcBef>
              <a:buClr>
                <a:schemeClr val="accent1"/>
              </a:buClr>
              <a:buSzPct val="75000"/>
              <a:buFont typeface="Noto Sans Symbols"/>
              <a:buNone/>
            </a:pPr>
            <a:r>
              <a:rPr lang="en-US" dirty="0"/>
              <a:t>c = concentration</a:t>
            </a:r>
          </a:p>
          <a:p>
            <a:pPr marL="457200" marR="0" lvl="0" indent="-228600" algn="l" rtl="0">
              <a:spcBef>
                <a:spcPts val="0"/>
              </a:spcBef>
            </a:pPr>
            <a:r>
              <a:rPr lang="en-US" dirty="0"/>
              <a:t>Taken at fixed wavelength</a:t>
            </a:r>
          </a:p>
        </p:txBody>
      </p:sp>
      <p:sp>
        <p:nvSpPr>
          <p:cNvPr id="300" name="Shape 300"/>
          <p:cNvSpPr txBox="1"/>
          <p:nvPr/>
        </p:nvSpPr>
        <p:spPr>
          <a:xfrm>
            <a:off x="7737128" y="-47370"/>
            <a:ext cx="1406872" cy="4691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rPr>
              <a:t>Source </a:t>
            </a:r>
            <a:r>
              <a:rPr lang="en-US" u="sng" dirty="0">
                <a:solidFill>
                  <a:schemeClr val="hlink"/>
                </a:solidFill>
                <a:ea typeface="Rokkitt"/>
                <a:cs typeface="Rokkitt"/>
                <a:sym typeface="Rokkitt"/>
              </a:rPr>
              <a:t>1</a:t>
            </a:r>
            <a:r>
              <a:rPr lang="en-US" sz="1800" u="sng" dirty="0" smtClean="0">
                <a:solidFill>
                  <a:schemeClr val="hlink"/>
                </a:solidFill>
                <a:ea typeface="Rokkitt"/>
                <a:cs typeface="Rokkitt"/>
                <a:sym typeface="Rokkitt"/>
              </a:rPr>
              <a:t>, </a:t>
            </a:r>
            <a:r>
              <a:rPr lang="en-US" sz="1800" u="sng" dirty="0" smtClean="0">
                <a:solidFill>
                  <a:schemeClr val="hlink"/>
                </a:solidFill>
                <a:ea typeface="Rokkitt"/>
                <a:cs typeface="Rokkitt"/>
                <a:sym typeface="Rokkitt"/>
                <a:hlinkClick r:id="rId5"/>
              </a:rPr>
              <a:t>2</a:t>
            </a:r>
            <a:endParaRPr lang="en-US" sz="1800" u="sng" dirty="0">
              <a:solidFill>
                <a:schemeClr val="hlink"/>
              </a:solidFill>
              <a:ea typeface="Rokkitt"/>
              <a:cs typeface="Rokkitt"/>
              <a:sym typeface="Rokkitt"/>
              <a:hlinkClick r:id="rId5"/>
            </a:endParaRPr>
          </a:p>
        </p:txBody>
      </p:sp>
      <p:sp>
        <p:nvSpPr>
          <p:cNvPr id="301" name="Shape 301"/>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LO1.16: </a:t>
            </a:r>
            <a:r>
              <a:rPr lang="en-US" sz="1800" dirty="0">
                <a:solidFill>
                  <a:schemeClr val="dk1"/>
                </a:solidFill>
                <a:ea typeface="Rokkitt"/>
                <a:cs typeface="Rokkitt"/>
                <a:sym typeface="Rokkitt"/>
              </a:rPr>
              <a:t>Design and/or interpret the results of an experiment regarding the absorption of light to determine the concentration of an absorbing species in solution</a:t>
            </a:r>
            <a:r>
              <a:rPr lang="en-US" sz="1800" dirty="0">
                <a:solidFill>
                  <a:schemeClr val="dk1"/>
                </a:solidFill>
                <a:latin typeface="Rokkitt"/>
                <a:ea typeface="Rokkitt"/>
                <a:cs typeface="Rokkitt"/>
                <a:sym typeface="Rokkitt"/>
              </a:rPr>
              <a:t>																</a:t>
            </a:r>
          </a:p>
        </p:txBody>
      </p:sp>
      <p:sp>
        <p:nvSpPr>
          <p:cNvPr id="302" name="Shape 30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6"/>
              </a:rPr>
              <a:t>Video</a:t>
            </a:r>
          </a:p>
        </p:txBody>
      </p:sp>
      <p:pic>
        <p:nvPicPr>
          <p:cNvPr id="2" name="Picture 1" descr="Screen Shot 2016-04-07 at 8.30.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580" y="199868"/>
            <a:ext cx="6330709" cy="6551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05580" y="5671335"/>
            <a:ext cx="6732006" cy="10387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866199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#1</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2571907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Law of Conservation of Mass</a:t>
            </a:r>
          </a:p>
        </p:txBody>
      </p:sp>
      <p:sp>
        <p:nvSpPr>
          <p:cNvPr id="310" name="Shape 310"/>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11" name="Shape 311"/>
          <p:cNvSpPr txBox="1">
            <a:spLocks noGrp="1"/>
          </p:cNvSpPr>
          <p:nvPr>
            <p:ph type="body" idx="4294967295"/>
          </p:nvPr>
        </p:nvSpPr>
        <p:spPr>
          <a:xfrm>
            <a:off x="436866" y="4263596"/>
            <a:ext cx="7569156" cy="1965959"/>
          </a:xfrm>
          <a:prstGeom prst="rect">
            <a:avLst/>
          </a:prstGeom>
          <a:noFill/>
          <a:ln>
            <a:noFill/>
          </a:ln>
        </p:spPr>
        <p:txBody>
          <a:bodyPr lIns="91425" tIns="45700" rIns="91425" bIns="45700" anchor="t" anchorCtr="0">
            <a:noAutofit/>
          </a:bodyPr>
          <a:lstStyle/>
          <a:p>
            <a:pPr marL="0" lvl="0" indent="0" algn="ctr" rtl="0">
              <a:lnSpc>
                <a:spcPct val="115000"/>
              </a:lnSpc>
              <a:spcBef>
                <a:spcPts val="0"/>
              </a:spcBef>
              <a:buNone/>
            </a:pPr>
            <a:r>
              <a:rPr lang="en-US" sz="2400" b="1" dirty="0">
                <a:solidFill>
                  <a:srgbClr val="333333"/>
                </a:solidFill>
                <a:latin typeface="Verdana"/>
                <a:ea typeface="Verdana"/>
                <a:cs typeface="Verdana"/>
                <a:sym typeface="Verdana"/>
              </a:rPr>
              <a:t>N</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+ 3H</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2NH</a:t>
            </a:r>
            <a:r>
              <a:rPr lang="en-US" sz="2400" b="1" baseline="-25000" dirty="0">
                <a:solidFill>
                  <a:srgbClr val="333333"/>
                </a:solidFill>
                <a:latin typeface="Verdana"/>
                <a:ea typeface="Verdana"/>
                <a:cs typeface="Verdana"/>
                <a:sym typeface="Verdana"/>
              </a:rPr>
              <a:t>3</a:t>
            </a:r>
          </a:p>
          <a:p>
            <a:pPr marL="228600" marR="0" lvl="0" indent="-228600" algn="l" rtl="0">
              <a:spcBef>
                <a:spcPts val="0"/>
              </a:spcBef>
              <a:buClr>
                <a:schemeClr val="accent1"/>
              </a:buClr>
              <a:buSzPct val="75000"/>
              <a:buFont typeface="Noto Sans Symbols"/>
              <a:buNone/>
            </a:pPr>
            <a:endParaRPr dirty="0"/>
          </a:p>
        </p:txBody>
      </p:sp>
      <p:sp>
        <p:nvSpPr>
          <p:cNvPr id="312" name="Shape 312"/>
          <p:cNvSpPr txBox="1"/>
          <p:nvPr/>
        </p:nvSpPr>
        <p:spPr>
          <a:xfrm>
            <a:off x="8054787" y="-45479"/>
            <a:ext cx="979500" cy="369299"/>
          </a:xfrm>
          <a:prstGeom prst="rect">
            <a:avLst/>
          </a:prstGeom>
          <a:noFill/>
          <a:ln>
            <a:noFill/>
          </a:ln>
        </p:spPr>
        <p:txBody>
          <a:bodyPr lIns="91425" tIns="45700" rIns="91425" bIns="45700" anchor="t" anchorCtr="0">
            <a:noAutofit/>
          </a:bodyPr>
          <a:lstStyle/>
          <a:p>
            <a:pPr lvl="0" rtl="0">
              <a:spcBef>
                <a:spcPts val="0"/>
              </a:spcBef>
              <a:buSzPct val="25000"/>
              <a:buNone/>
            </a:pPr>
            <a:r>
              <a:rPr lang="en-US" sz="1800" u="sng" dirty="0">
                <a:solidFill>
                  <a:schemeClr val="hlink"/>
                </a:solidFill>
                <a:ea typeface="Rokkitt"/>
                <a:cs typeface="Rokkitt"/>
                <a:sym typeface="Rokkitt"/>
                <a:hlinkClick r:id="rId3"/>
              </a:rPr>
              <a:t>Source</a:t>
            </a:r>
          </a:p>
          <a:p>
            <a:pPr marL="0" marR="0" lvl="0" indent="0" algn="l" rtl="0">
              <a:spcBef>
                <a:spcPts val="0"/>
              </a:spcBef>
              <a:buNone/>
            </a:pPr>
            <a:endParaRPr sz="1800" dirty="0">
              <a:solidFill>
                <a:schemeClr val="dk1"/>
              </a:solidFill>
              <a:ea typeface="Rokkitt"/>
              <a:cs typeface="Rokkitt"/>
              <a:sym typeface="Rokkitt"/>
            </a:endParaRPr>
          </a:p>
        </p:txBody>
      </p:sp>
      <p:sp>
        <p:nvSpPr>
          <p:cNvPr id="313" name="Shape 313"/>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LO1.17: </a:t>
            </a:r>
            <a:r>
              <a:rPr lang="en-US" sz="1800" dirty="0">
                <a:solidFill>
                  <a:schemeClr val="dk1"/>
                </a:solidFill>
                <a:ea typeface="Rokkitt"/>
                <a:cs typeface="Rokkitt"/>
                <a:sym typeface="Rokkitt"/>
              </a:rPr>
              <a:t>Express the law of conservation of mass quantitatively and qualitatively using symbolic representations </a:t>
            </a:r>
            <a:r>
              <a:rPr lang="en-US" sz="1800" dirty="0" smtClean="0">
                <a:solidFill>
                  <a:schemeClr val="dk1"/>
                </a:solidFill>
                <a:ea typeface="Rokkitt"/>
                <a:cs typeface="Rokkitt"/>
                <a:sym typeface="Rokkitt"/>
              </a:rPr>
              <a:t>and </a:t>
            </a:r>
            <a:r>
              <a:rPr lang="en-US" sz="1800" dirty="0">
                <a:solidFill>
                  <a:schemeClr val="dk1"/>
                </a:solidFill>
                <a:ea typeface="Rokkitt"/>
                <a:cs typeface="Rokkitt"/>
                <a:sym typeface="Rokkitt"/>
              </a:rPr>
              <a:t>particulate drawings</a:t>
            </a:r>
            <a:r>
              <a:rPr lang="en-US" sz="1800" dirty="0">
                <a:solidFill>
                  <a:schemeClr val="dk1"/>
                </a:solidFill>
                <a:latin typeface="Rokkitt"/>
                <a:ea typeface="Rokkitt"/>
                <a:cs typeface="Rokkitt"/>
                <a:sym typeface="Rokkitt"/>
              </a:rPr>
              <a:t>															</a:t>
            </a:r>
          </a:p>
        </p:txBody>
      </p:sp>
      <p:sp>
        <p:nvSpPr>
          <p:cNvPr id="314" name="Shape 314"/>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15" name="Shape 315"/>
          <p:cNvPicPr preferRelativeResize="0"/>
          <p:nvPr/>
        </p:nvPicPr>
        <p:blipFill>
          <a:blip r:embed="rId5">
            <a:alphaModFix/>
          </a:blip>
          <a:stretch>
            <a:fillRect/>
          </a:stretch>
        </p:blipFill>
        <p:spPr>
          <a:xfrm>
            <a:off x="197275" y="1216149"/>
            <a:ext cx="7278098" cy="3123655"/>
          </a:xfrm>
          <a:prstGeom prst="rect">
            <a:avLst/>
          </a:prstGeom>
          <a:noFill/>
          <a:ln>
            <a:noFill/>
          </a:ln>
        </p:spPr>
      </p:pic>
      <p:pic>
        <p:nvPicPr>
          <p:cNvPr id="2" name="Picture 1" descr="Screen Shot 2016-04-07 at 8.32.1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1370" y="200530"/>
            <a:ext cx="6054003" cy="65341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21370" y="5864833"/>
            <a:ext cx="6275808" cy="94008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4084701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47795" y="1168906"/>
            <a:ext cx="6936323" cy="5051774"/>
          </a:xfrm>
          <a:prstGeom prst="rect">
            <a:avLst/>
          </a:prstGeom>
          <a:noFill/>
          <a:ln>
            <a:noFill/>
          </a:ln>
        </p:spPr>
      </p:pic>
      <p:sp>
        <p:nvSpPr>
          <p:cNvPr id="320" name="Shape 320"/>
          <p:cNvSpPr txBox="1">
            <a:spLocks noGrp="1"/>
          </p:cNvSpPr>
          <p:nvPr>
            <p:ph type="title"/>
          </p:nvPr>
        </p:nvSpPr>
        <p:spPr>
          <a:xfrm>
            <a:off x="443877" y="118486"/>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Use Mole Ratio in balanced equation </a:t>
            </a:r>
            <a:r>
              <a:rPr lang="en-US" sz="3200" dirty="0" smtClean="0"/>
              <a:t/>
            </a:r>
            <a:br>
              <a:rPr lang="en-US" sz="3200" dirty="0" smtClean="0"/>
            </a:br>
            <a:r>
              <a:rPr lang="en-US" sz="3200" dirty="0" smtClean="0"/>
              <a:t>to </a:t>
            </a:r>
            <a:r>
              <a:rPr lang="en-US" sz="3200" dirty="0"/>
              <a:t>calculate moles of </a:t>
            </a:r>
            <a:r>
              <a:rPr lang="en-US" sz="3200" dirty="0" smtClean="0"/>
              <a:t>unknown </a:t>
            </a:r>
            <a:r>
              <a:rPr lang="en-US" sz="3200" dirty="0"/>
              <a:t>substance</a:t>
            </a:r>
          </a:p>
        </p:txBody>
      </p:sp>
      <p:sp>
        <p:nvSpPr>
          <p:cNvPr id="322" name="Shape 322"/>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ea typeface="Rokkitt"/>
                <a:cs typeface="Rokkitt"/>
                <a:sym typeface="Rokkitt"/>
                <a:hlinkClick r:id="rId4"/>
              </a:rPr>
              <a:t>Source</a:t>
            </a:r>
          </a:p>
        </p:txBody>
      </p:sp>
      <p:sp>
        <p:nvSpPr>
          <p:cNvPr id="323" name="Shape 323"/>
          <p:cNvSpPr txBox="1"/>
          <p:nvPr/>
        </p:nvSpPr>
        <p:spPr>
          <a:xfrm>
            <a:off x="0" y="6257671"/>
            <a:ext cx="9144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LO1.18: </a:t>
            </a:r>
            <a:r>
              <a:rPr lang="en-US" sz="1800" dirty="0">
                <a:solidFill>
                  <a:schemeClr val="dk1"/>
                </a:solidFill>
                <a:ea typeface="Rokkitt"/>
                <a:cs typeface="Rokkitt"/>
                <a:sym typeface="Rokkitt"/>
              </a:rPr>
              <a:t>Apply the conservation of atoms to the rearrangement of atoms in various processes.</a:t>
            </a:r>
            <a:r>
              <a:rPr lang="en-US" sz="1800" dirty="0">
                <a:solidFill>
                  <a:schemeClr val="dk1"/>
                </a:solidFill>
                <a:latin typeface="Rokkitt"/>
                <a:ea typeface="Rokkitt"/>
                <a:cs typeface="Rokkitt"/>
                <a:sym typeface="Rokkitt"/>
              </a:rPr>
              <a:t>																</a:t>
            </a:r>
          </a:p>
        </p:txBody>
      </p:sp>
      <p:sp>
        <p:nvSpPr>
          <p:cNvPr id="324" name="Shape 324"/>
          <p:cNvSpPr txBox="1"/>
          <p:nvPr/>
        </p:nvSpPr>
        <p:spPr>
          <a:xfrm>
            <a:off x="813287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5"/>
              </a:rPr>
              <a:t>Video</a:t>
            </a:r>
            <a:endParaRPr lang="en-US" sz="1800" dirty="0">
              <a:solidFill>
                <a:schemeClr val="dk1"/>
              </a:solidFill>
              <a:ea typeface="Rokkitt"/>
              <a:cs typeface="Rokkitt"/>
              <a:sym typeface="Rokkitt"/>
            </a:endParaRPr>
          </a:p>
        </p:txBody>
      </p:sp>
    </p:spTree>
    <p:extLst>
      <p:ext uri="{BB962C8B-B14F-4D97-AF65-F5344CB8AC3E}">
        <p14:creationId xmlns:p14="http://schemas.microsoft.com/office/powerpoint/2010/main" val="3553321289"/>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Gravimetric Analysis</a:t>
            </a:r>
          </a:p>
        </p:txBody>
      </p:sp>
      <p:sp>
        <p:nvSpPr>
          <p:cNvPr id="331" name="Shape 331"/>
          <p:cNvSpPr txBox="1">
            <a:spLocks noGrp="1"/>
          </p:cNvSpPr>
          <p:nvPr>
            <p:ph type="body" idx="1"/>
          </p:nvPr>
        </p:nvSpPr>
        <p:spPr>
          <a:xfrm>
            <a:off x="301249" y="1147604"/>
            <a:ext cx="4357200"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Buchner Filtration Apparatus</a:t>
            </a:r>
          </a:p>
        </p:txBody>
      </p:sp>
      <p:sp>
        <p:nvSpPr>
          <p:cNvPr id="332" name="Shape 332"/>
          <p:cNvSpPr txBox="1">
            <a:spLocks noGrp="1"/>
          </p:cNvSpPr>
          <p:nvPr>
            <p:ph type="body" idx="2"/>
          </p:nvPr>
        </p:nvSpPr>
        <p:spPr>
          <a:xfrm>
            <a:off x="4902923" y="1914911"/>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How much </a:t>
            </a:r>
            <a:r>
              <a:rPr lang="en-US" sz="2400" b="1" dirty="0" smtClean="0"/>
              <a:t>lead</a:t>
            </a:r>
          </a:p>
          <a:p>
            <a:pPr marL="228600" marR="0" lvl="0" indent="-228600" algn="l" rtl="0">
              <a:spcBef>
                <a:spcPts val="0"/>
              </a:spcBef>
              <a:buClr>
                <a:schemeClr val="accent1"/>
              </a:buClr>
              <a:buSzPct val="56250"/>
              <a:buFont typeface="Noto Sans Symbols"/>
              <a:buNone/>
            </a:pPr>
            <a:r>
              <a:rPr lang="en-US" sz="2400" b="1" dirty="0" smtClean="0"/>
              <a:t> (</a:t>
            </a:r>
            <a:r>
              <a:rPr lang="en-US" sz="2400" b="1" dirty="0"/>
              <a:t>Pb</a:t>
            </a:r>
            <a:r>
              <a:rPr lang="en-US" sz="2400" b="1" baseline="30000" dirty="0"/>
              <a:t>2+</a:t>
            </a:r>
            <a:r>
              <a:rPr lang="en-US" sz="2400" b="1" dirty="0" smtClean="0"/>
              <a:t>)  </a:t>
            </a:r>
            <a:r>
              <a:rPr lang="en-US" sz="2400" b="1" dirty="0"/>
              <a:t>in water?</a:t>
            </a:r>
          </a:p>
          <a:p>
            <a:pPr marL="0" marR="0" lvl="0" indent="0" algn="l" rtl="0">
              <a:spcBef>
                <a:spcPts val="0"/>
              </a:spcBef>
              <a:buNone/>
            </a:pPr>
            <a:r>
              <a:rPr lang="en-US" sz="2200" b="1" dirty="0" smtClean="0"/>
              <a:t>Pb</a:t>
            </a:r>
            <a:r>
              <a:rPr lang="en-US" sz="2200" b="1" baseline="30000" dirty="0" smtClean="0"/>
              <a:t>2+</a:t>
            </a:r>
            <a:r>
              <a:rPr lang="en-US" sz="2200" b="1" dirty="0" smtClean="0"/>
              <a:t>(</a:t>
            </a:r>
            <a:r>
              <a:rPr lang="en-US" sz="2200" b="1" dirty="0" err="1"/>
              <a:t>aq</a:t>
            </a:r>
            <a:r>
              <a:rPr lang="en-US" sz="2200" b="1" dirty="0"/>
              <a:t>) </a:t>
            </a:r>
            <a:r>
              <a:rPr lang="en-US" sz="2200" b="1" dirty="0" smtClean="0"/>
              <a:t>+ </a:t>
            </a:r>
            <a:r>
              <a:rPr lang="en-US" sz="2200" b="1" dirty="0"/>
              <a:t>2Cl</a:t>
            </a:r>
            <a:r>
              <a:rPr lang="en-US" sz="2200" b="1" baseline="30000" dirty="0"/>
              <a:t>-</a:t>
            </a:r>
            <a:r>
              <a:rPr lang="en-US" sz="2200" b="1" dirty="0"/>
              <a:t>(</a:t>
            </a:r>
            <a:r>
              <a:rPr lang="en-US" sz="2200" b="1" dirty="0" err="1"/>
              <a:t>aq</a:t>
            </a:r>
            <a:r>
              <a:rPr lang="en-US" sz="2200" b="1" dirty="0"/>
              <a:t>) → PbCl</a:t>
            </a:r>
            <a:r>
              <a:rPr lang="en-US" sz="2200" b="1" baseline="-25000" dirty="0"/>
              <a:t>2</a:t>
            </a:r>
            <a:r>
              <a:rPr lang="en-US" sz="2200" b="1" dirty="0"/>
              <a:t> (s)</a:t>
            </a:r>
          </a:p>
          <a:p>
            <a:pPr marL="457200" marR="0" lvl="0" indent="-228600" algn="l" rtl="0">
              <a:spcBef>
                <a:spcPts val="0"/>
              </a:spcBef>
            </a:pPr>
            <a:r>
              <a:rPr lang="en-US" dirty="0"/>
              <a:t>By adding excess </a:t>
            </a:r>
            <a:r>
              <a:rPr lang="en-US" dirty="0" err="1"/>
              <a:t>Cl</a:t>
            </a:r>
            <a:r>
              <a:rPr lang="en-US" dirty="0"/>
              <a:t>- to the sample, all of the Pb</a:t>
            </a:r>
            <a:r>
              <a:rPr lang="en-US" baseline="30000" dirty="0"/>
              <a:t>2+</a:t>
            </a:r>
            <a:r>
              <a:rPr lang="en-US" dirty="0"/>
              <a:t> will precipitate as PbCl</a:t>
            </a:r>
            <a:r>
              <a:rPr lang="en-US" baseline="-25000" dirty="0"/>
              <a:t>2</a:t>
            </a:r>
          </a:p>
          <a:p>
            <a:pPr marL="457200" marR="0" lvl="0" indent="-228600" algn="l" rtl="0">
              <a:spcBef>
                <a:spcPts val="0"/>
              </a:spcBef>
            </a:pPr>
            <a:r>
              <a:rPr lang="en-US" dirty="0"/>
              <a:t>Solid product is filtered using a Buchner Filter and then dried to remove all water</a:t>
            </a:r>
          </a:p>
          <a:p>
            <a:pPr marL="457200" marR="0" lvl="0" indent="-228600" algn="l" rtl="0">
              <a:spcBef>
                <a:spcPts val="0"/>
              </a:spcBef>
            </a:pPr>
            <a:r>
              <a:rPr lang="en-US" dirty="0"/>
              <a:t>Mass of PbCl</a:t>
            </a:r>
            <a:r>
              <a:rPr lang="en-US" baseline="-25000" dirty="0"/>
              <a:t>2</a:t>
            </a:r>
            <a:r>
              <a:rPr lang="en-US" dirty="0"/>
              <a:t>is then determined</a:t>
            </a:r>
          </a:p>
          <a:p>
            <a:pPr marL="457200" marR="0" lvl="0" indent="-228600" algn="l" rtl="0">
              <a:spcBef>
                <a:spcPts val="0"/>
              </a:spcBef>
            </a:pPr>
            <a:r>
              <a:rPr lang="en-US" dirty="0"/>
              <a:t>This can be used to calculate the original amount of lead in the water</a:t>
            </a:r>
          </a:p>
          <a:p>
            <a:pPr marL="228600" marR="0" lvl="0" indent="-228600" algn="l" rtl="0">
              <a:spcBef>
                <a:spcPts val="0"/>
              </a:spcBef>
              <a:buClr>
                <a:schemeClr val="accent1"/>
              </a:buClr>
              <a:buSzPct val="75000"/>
              <a:buFont typeface="Noto Sans Symbols"/>
              <a:buNone/>
            </a:pPr>
            <a:endParaRPr dirty="0"/>
          </a:p>
        </p:txBody>
      </p:sp>
      <p:sp>
        <p:nvSpPr>
          <p:cNvPr id="333" name="Shape 333"/>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334" name="Shape 334"/>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1.19: </a:t>
            </a:r>
            <a:r>
              <a:rPr lang="en-US" sz="1800" dirty="0">
                <a:solidFill>
                  <a:schemeClr val="dk1"/>
                </a:solidFill>
                <a:ea typeface="Rokkitt"/>
                <a:cs typeface="Rokkitt"/>
                <a:sym typeface="Rokkitt"/>
              </a:rPr>
              <a:t>Design and/or interpret data from, an experiment that uses gravimetric analysis to determine the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a:t>
            </a:r>
            <a:r>
              <a:rPr lang="en-US" sz="1800" dirty="0">
                <a:solidFill>
                  <a:schemeClr val="dk1"/>
                </a:solidFill>
                <a:latin typeface="Rokkitt"/>
                <a:ea typeface="Rokkitt"/>
                <a:cs typeface="Rokkitt"/>
                <a:sym typeface="Rokkitt"/>
              </a:rPr>
              <a:t>																</a:t>
            </a:r>
          </a:p>
        </p:txBody>
      </p:sp>
      <p:sp>
        <p:nvSpPr>
          <p:cNvPr id="335"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36" name="Shape 336"/>
          <p:cNvPicPr preferRelativeResize="0"/>
          <p:nvPr/>
        </p:nvPicPr>
        <p:blipFill>
          <a:blip r:embed="rId5">
            <a:alphaModFix/>
          </a:blip>
          <a:stretch>
            <a:fillRect/>
          </a:stretch>
        </p:blipFill>
        <p:spPr>
          <a:xfrm>
            <a:off x="1" y="2186153"/>
            <a:ext cx="4902924" cy="3101751"/>
          </a:xfrm>
          <a:prstGeom prst="rect">
            <a:avLst/>
          </a:prstGeom>
          <a:noFill/>
          <a:ln>
            <a:noFill/>
          </a:ln>
        </p:spPr>
      </p:pic>
    </p:spTree>
    <p:extLst>
      <p:ext uri="{BB962C8B-B14F-4D97-AF65-F5344CB8AC3E}">
        <p14:creationId xmlns:p14="http://schemas.microsoft.com/office/powerpoint/2010/main" val="359871477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3480232" y="1730550"/>
            <a:ext cx="4714477" cy="4023350"/>
          </a:xfrm>
          <a:prstGeom prst="rect">
            <a:avLst/>
          </a:prstGeom>
          <a:noFill/>
          <a:ln>
            <a:noFill/>
          </a:ln>
        </p:spPr>
      </p:pic>
      <p:sp>
        <p:nvSpPr>
          <p:cNvPr id="341" name="Shape 341"/>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Using titrations to determine concentration of an </a:t>
            </a:r>
            <a:r>
              <a:rPr lang="en-US" dirty="0" err="1"/>
              <a:t>analyte</a:t>
            </a:r>
            <a:endParaRPr lang="en-US" dirty="0"/>
          </a:p>
        </p:txBody>
      </p:sp>
      <p:sp>
        <p:nvSpPr>
          <p:cNvPr id="343" name="Shape 343"/>
          <p:cNvSpPr txBox="1">
            <a:spLocks noGrp="1"/>
          </p:cNvSpPr>
          <p:nvPr>
            <p:ph type="body" idx="2"/>
          </p:nvPr>
        </p:nvSpPr>
        <p:spPr>
          <a:xfrm>
            <a:off x="2568398" y="5523386"/>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p:txBody>
      </p:sp>
      <p:sp>
        <p:nvSpPr>
          <p:cNvPr id="344" name="Shape 344"/>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Source</a:t>
            </a:r>
          </a:p>
        </p:txBody>
      </p:sp>
      <p:sp>
        <p:nvSpPr>
          <p:cNvPr id="345" name="Shape 345"/>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LO1.20: </a:t>
            </a:r>
            <a:r>
              <a:rPr lang="en-US" sz="1800" dirty="0">
                <a:solidFill>
                  <a:schemeClr val="dk1"/>
                </a:solidFill>
                <a:ea typeface="Rokkitt"/>
                <a:cs typeface="Rokkitt"/>
                <a:sym typeface="Rokkitt"/>
              </a:rPr>
              <a:t>Design and/or interpret data from an experiment that uses titration to determine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	</a:t>
            </a:r>
            <a:r>
              <a:rPr lang="en-US" sz="1800" dirty="0">
                <a:solidFill>
                  <a:schemeClr val="dk1"/>
                </a:solidFill>
                <a:latin typeface="Rokkitt"/>
                <a:ea typeface="Rokkitt"/>
                <a:cs typeface="Rokkitt"/>
                <a:sym typeface="Rokkitt"/>
              </a:rPr>
              <a:t>															</a:t>
            </a:r>
          </a:p>
        </p:txBody>
      </p:sp>
      <p:sp>
        <p:nvSpPr>
          <p:cNvPr id="346" name="Shape 346"/>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p>
        </p:txBody>
      </p:sp>
      <p:pic>
        <p:nvPicPr>
          <p:cNvPr id="347" name="Shape 347"/>
          <p:cNvPicPr preferRelativeResize="0"/>
          <p:nvPr/>
        </p:nvPicPr>
        <p:blipFill>
          <a:blip r:embed="rId6">
            <a:alphaModFix/>
          </a:blip>
          <a:stretch>
            <a:fillRect/>
          </a:stretch>
        </p:blipFill>
        <p:spPr>
          <a:xfrm>
            <a:off x="-68647" y="1341076"/>
            <a:ext cx="3657600" cy="4023360"/>
          </a:xfrm>
          <a:prstGeom prst="rect">
            <a:avLst/>
          </a:prstGeom>
          <a:noFill/>
          <a:ln>
            <a:noFill/>
          </a:ln>
        </p:spPr>
      </p:pic>
      <p:sp>
        <p:nvSpPr>
          <p:cNvPr id="2" name="Rectangle 1"/>
          <p:cNvSpPr/>
          <p:nvPr/>
        </p:nvSpPr>
        <p:spPr>
          <a:xfrm>
            <a:off x="-197280" y="4957928"/>
            <a:ext cx="4572000" cy="923330"/>
          </a:xfrm>
          <a:prstGeom prst="rect">
            <a:avLst/>
          </a:prstGeom>
        </p:spPr>
        <p:txBody>
          <a:bodyPr>
            <a:spAutoFit/>
          </a:bodyPr>
          <a:lstStyle/>
          <a:p>
            <a:pPr marL="228600" lvl="0" indent="-228600">
              <a:buClr>
                <a:schemeClr val="accent1"/>
              </a:buClr>
              <a:buSzPct val="75000"/>
            </a:pPr>
            <a:endParaRPr lang="en-US" dirty="0"/>
          </a:p>
          <a:p>
            <a:pPr lvl="0" indent="-85725" algn="ctr">
              <a:buClr>
                <a:schemeClr val="accent1"/>
              </a:buClr>
              <a:buSzPct val="75000"/>
            </a:pPr>
            <a:r>
              <a:rPr lang="en-US" dirty="0"/>
              <a:t>At the equivalence point, the stoichiometric molar ratio is reached</a:t>
            </a:r>
          </a:p>
        </p:txBody>
      </p:sp>
      <p:pic>
        <p:nvPicPr>
          <p:cNvPr id="3" name="Picture 2" descr="Screen Shot 2016-04-07 at 8.26.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4902" y="106018"/>
            <a:ext cx="6388959" cy="667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1" name="Rounded Rectangle 10"/>
          <p:cNvSpPr/>
          <p:nvPr/>
        </p:nvSpPr>
        <p:spPr>
          <a:xfrm>
            <a:off x="1553542" y="5629724"/>
            <a:ext cx="6004555" cy="112502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94632719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#2</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3107833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Properties Based on Bonding</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276"/>
            <a:ext cx="9144000" cy="923330"/>
          </a:xfrm>
          <a:prstGeom prst="rect">
            <a:avLst/>
          </a:prstGeom>
          <a:noFill/>
        </p:spPr>
        <p:txBody>
          <a:bodyPr wrap="square" rtlCol="0">
            <a:spAutoFit/>
          </a:bodyPr>
          <a:lstStyle/>
          <a:p>
            <a:r>
              <a:rPr lang="en-US" dirty="0" smtClean="0"/>
              <a:t>LO 2.1: </a:t>
            </a:r>
            <a:r>
              <a:rPr lang="en-US" dirty="0"/>
              <a:t>Students can predict properties of substances based on their chemical formulas, and </a:t>
            </a:r>
            <a:r>
              <a:rPr lang="en-US" dirty="0" smtClean="0"/>
              <a:t>provide explanations </a:t>
            </a:r>
            <a:r>
              <a:rPr lang="en-US" dirty="0"/>
              <a:t>of their properties based on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7960258" y="1792196"/>
            <a:ext cx="1116899" cy="369332"/>
          </a:xfrm>
          <a:prstGeom prst="rect">
            <a:avLst/>
          </a:prstGeom>
          <a:noFill/>
        </p:spPr>
        <p:txBody>
          <a:bodyPr wrap="square" rtlCol="0">
            <a:spAutoFit/>
          </a:bodyPr>
          <a:lstStyle/>
          <a:p>
            <a:pPr algn="ctr"/>
            <a:r>
              <a:rPr lang="en-US" dirty="0" smtClean="0">
                <a:hlinkClick r:id="rId3"/>
              </a:rPr>
              <a:t>Video 1</a:t>
            </a:r>
            <a:endParaRPr lang="en-US" dirty="0"/>
          </a:p>
        </p:txBody>
      </p:sp>
      <p:sp>
        <p:nvSpPr>
          <p:cNvPr id="15" name="Content Placeholder 7"/>
          <p:cNvSpPr>
            <a:spLocks noGrp="1"/>
          </p:cNvSpPr>
          <p:nvPr>
            <p:ph sz="half" idx="1"/>
          </p:nvPr>
        </p:nvSpPr>
        <p:spPr>
          <a:xfrm>
            <a:off x="140956" y="5098662"/>
            <a:ext cx="8958840" cy="1226109"/>
          </a:xfrm>
        </p:spPr>
        <p:txBody>
          <a:bodyPr>
            <a:normAutofit/>
          </a:bodyPr>
          <a:lstStyle/>
          <a:p>
            <a:r>
              <a:rPr lang="en-US" dirty="0" smtClean="0"/>
              <a:t>Visit the </a:t>
            </a:r>
            <a:r>
              <a:rPr lang="en-US" dirty="0">
                <a:hlinkClick r:id="rId4"/>
              </a:rPr>
              <a:t>Virtual </a:t>
            </a:r>
            <a:r>
              <a:rPr lang="en-US" dirty="0" smtClean="0">
                <a:hlinkClick r:id="rId4"/>
              </a:rPr>
              <a:t>Lab</a:t>
            </a:r>
            <a:r>
              <a:rPr lang="en-US" dirty="0" smtClean="0"/>
              <a:t> to explore properties based on bond type (click on perform)</a:t>
            </a:r>
          </a:p>
          <a:p>
            <a:pPr marL="0" indent="0">
              <a:buNone/>
            </a:pPr>
            <a:r>
              <a:rPr lang="en-US" dirty="0" smtClean="0"/>
              <a:t>        Not all ionic compounds are soluble, but those containing ammonium, nitrate, alkali metals, and halogens (except bonded to Ag, Hg and </a:t>
            </a:r>
            <a:r>
              <a:rPr lang="en-US" dirty="0" err="1" smtClean="0"/>
              <a:t>Pb</a:t>
            </a:r>
            <a:r>
              <a:rPr lang="en-US" dirty="0" smtClean="0"/>
              <a:t>) are typically</a:t>
            </a:r>
          </a:p>
          <a:p>
            <a:pPr marL="0" indent="0">
              <a:buNone/>
            </a:pPr>
            <a:endParaRPr lang="en-US" dirty="0"/>
          </a:p>
          <a:p>
            <a:endParaRPr lang="en-US" dirty="0"/>
          </a:p>
        </p:txBody>
      </p:sp>
      <p:sp>
        <p:nvSpPr>
          <p:cNvPr id="16" name="TextBox 15"/>
          <p:cNvSpPr txBox="1"/>
          <p:nvPr/>
        </p:nvSpPr>
        <p:spPr>
          <a:xfrm>
            <a:off x="7964698" y="2018570"/>
            <a:ext cx="1116899" cy="369332"/>
          </a:xfrm>
          <a:prstGeom prst="rect">
            <a:avLst/>
          </a:prstGeom>
          <a:noFill/>
        </p:spPr>
        <p:txBody>
          <a:bodyPr wrap="square" rtlCol="0">
            <a:spAutoFit/>
          </a:bodyPr>
          <a:lstStyle/>
          <a:p>
            <a:pPr algn="ctr"/>
            <a:r>
              <a:rPr lang="en-US" dirty="0" smtClean="0">
                <a:hlinkClick r:id="rId5"/>
              </a:rPr>
              <a:t>Video 2</a:t>
            </a:r>
            <a:endParaRPr lang="en-US" dirty="0"/>
          </a:p>
        </p:txBody>
      </p:sp>
      <p:sp>
        <p:nvSpPr>
          <p:cNvPr id="17" name="TextBox 16"/>
          <p:cNvSpPr txBox="1"/>
          <p:nvPr/>
        </p:nvSpPr>
        <p:spPr>
          <a:xfrm>
            <a:off x="7973078" y="2235502"/>
            <a:ext cx="1116899" cy="369332"/>
          </a:xfrm>
          <a:prstGeom prst="rect">
            <a:avLst/>
          </a:prstGeom>
          <a:noFill/>
        </p:spPr>
        <p:txBody>
          <a:bodyPr wrap="square" rtlCol="0">
            <a:spAutoFit/>
          </a:bodyPr>
          <a:lstStyle/>
          <a:p>
            <a:pPr algn="ctr"/>
            <a:r>
              <a:rPr lang="en-US" dirty="0" smtClean="0">
                <a:hlinkClick r:id="rId6"/>
              </a:rPr>
              <a:t>Video 3</a:t>
            </a:r>
            <a:endParaRPr lang="en-US" dirty="0"/>
          </a:p>
        </p:txBody>
      </p:sp>
      <p:sp>
        <p:nvSpPr>
          <p:cNvPr id="18" name="TextBox 17"/>
          <p:cNvSpPr txBox="1"/>
          <p:nvPr/>
        </p:nvSpPr>
        <p:spPr>
          <a:xfrm>
            <a:off x="7982897" y="2458720"/>
            <a:ext cx="1116899" cy="369332"/>
          </a:xfrm>
          <a:prstGeom prst="rect">
            <a:avLst/>
          </a:prstGeom>
          <a:noFill/>
        </p:spPr>
        <p:txBody>
          <a:bodyPr wrap="square" rtlCol="0">
            <a:spAutoFit/>
          </a:bodyPr>
          <a:lstStyle/>
          <a:p>
            <a:pPr algn="ctr"/>
            <a:r>
              <a:rPr lang="en-US" dirty="0" smtClean="0">
                <a:hlinkClick r:id="rId7"/>
              </a:rPr>
              <a:t>Video 4</a:t>
            </a:r>
            <a:endParaRPr lang="en-US" dirty="0"/>
          </a:p>
        </p:txBody>
      </p:sp>
      <p:sp>
        <p:nvSpPr>
          <p:cNvPr id="2" name="5-Point Star 1"/>
          <p:cNvSpPr/>
          <p:nvPr/>
        </p:nvSpPr>
        <p:spPr>
          <a:xfrm>
            <a:off x="7508776" y="2087823"/>
            <a:ext cx="147956" cy="14767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5-Point Star 2"/>
          <p:cNvSpPr/>
          <p:nvPr/>
        </p:nvSpPr>
        <p:spPr>
          <a:xfrm>
            <a:off x="282109" y="5659008"/>
            <a:ext cx="359035" cy="27123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4-08 at 6.55.12 PM.png"/>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658" y="1148952"/>
            <a:ext cx="7924800" cy="3962400"/>
          </a:xfrm>
          <a:prstGeom prst="rect">
            <a:avLst/>
          </a:prstGeom>
        </p:spPr>
      </p:pic>
    </p:spTree>
    <p:extLst>
      <p:ext uri="{BB962C8B-B14F-4D97-AF65-F5344CB8AC3E}">
        <p14:creationId xmlns:p14="http://schemas.microsoft.com/office/powerpoint/2010/main" val="1057355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9226" y="3897522"/>
            <a:ext cx="3648262"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a:t>T</a:t>
            </a:r>
            <a:r>
              <a:rPr lang="en-US" dirty="0" smtClean="0"/>
              <a:t>he increased number of oxygen atoms pulls </a:t>
            </a:r>
            <a:r>
              <a:rPr lang="en-US" dirty="0"/>
              <a:t>negative charge away from the O-H bond</a:t>
            </a:r>
            <a:r>
              <a:rPr lang="en-US" dirty="0" smtClean="0"/>
              <a:t>, weakening </a:t>
            </a:r>
            <a:r>
              <a:rPr lang="en-US" dirty="0"/>
              <a:t>the attraction of the proton for the electron </a:t>
            </a:r>
            <a:r>
              <a:rPr lang="en-US" dirty="0" smtClean="0"/>
              <a:t>pair</a:t>
            </a:r>
            <a:r>
              <a:rPr lang="en-US" dirty="0"/>
              <a:t> </a:t>
            </a:r>
            <a:r>
              <a:rPr lang="en-US" dirty="0" smtClean="0"/>
              <a:t>and thus strengthening </a:t>
            </a:r>
            <a:r>
              <a:rPr lang="en-US" dirty="0"/>
              <a:t>the acid. </a:t>
            </a:r>
            <a:r>
              <a:rPr lang="en-US" dirty="0" smtClean="0"/>
              <a:t>																</a:t>
            </a:r>
            <a:endParaRPr lang="en-US" dirty="0"/>
          </a:p>
        </p:txBody>
      </p:sp>
      <p:pic>
        <p:nvPicPr>
          <p:cNvPr id="2" name="Picture 1" descr="Screen Shot 2016-04-04 at 3.07.09 PM.png"/>
          <p:cNvPicPr>
            <a:picLocks noChangeAspect="1"/>
          </p:cNvPicPr>
          <p:nvPr/>
        </p:nvPicPr>
        <p:blipFill rotWithShape="1">
          <a:blip r:embed="rId2">
            <a:extLst>
              <a:ext uri="{28A0092B-C50C-407E-A947-70E740481C1C}">
                <a14:useLocalDpi xmlns:a14="http://schemas.microsoft.com/office/drawing/2010/main" val="0"/>
              </a:ext>
            </a:extLst>
          </a:blip>
          <a:srcRect l="1997"/>
          <a:stretch/>
        </p:blipFill>
        <p:spPr>
          <a:xfrm>
            <a:off x="24779" y="447780"/>
            <a:ext cx="4235293" cy="3969934"/>
          </a:xfrm>
          <a:prstGeom prst="rect">
            <a:avLst/>
          </a:prstGeom>
          <a:ln w="38100" cmpd="sng">
            <a:solidFill>
              <a:schemeClr val="tx1">
                <a:lumMod val="95000"/>
                <a:lumOff val="5000"/>
              </a:schemeClr>
            </a:solidFill>
          </a:ln>
        </p:spPr>
      </p:pic>
      <p:sp>
        <p:nvSpPr>
          <p:cNvPr id="10" name="TextBox 9"/>
          <p:cNvSpPr txBox="1"/>
          <p:nvPr/>
        </p:nvSpPr>
        <p:spPr>
          <a:xfrm>
            <a:off x="8097582" y="-70008"/>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012181" y="1816585"/>
            <a:ext cx="1089636" cy="369332"/>
          </a:xfrm>
          <a:prstGeom prst="rect">
            <a:avLst/>
          </a:prstGeom>
          <a:noFill/>
        </p:spPr>
        <p:txBody>
          <a:bodyPr wrap="square" rtlCol="0">
            <a:spAutoFit/>
          </a:bodyPr>
          <a:lstStyle/>
          <a:p>
            <a:r>
              <a:rPr lang="en-US" dirty="0" smtClean="0">
                <a:hlinkClick r:id="rId4"/>
              </a:rPr>
              <a:t>Reading</a:t>
            </a:r>
            <a:endParaRPr lang="en-US" dirty="0"/>
          </a:p>
        </p:txBody>
      </p:sp>
      <p:sp>
        <p:nvSpPr>
          <p:cNvPr id="16" name="TextBox 15"/>
          <p:cNvSpPr txBox="1"/>
          <p:nvPr/>
        </p:nvSpPr>
        <p:spPr>
          <a:xfrm>
            <a:off x="3959547" y="4806521"/>
            <a:ext cx="5105069"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smtClean="0"/>
              <a:t>The </a:t>
            </a:r>
            <a:r>
              <a:rPr lang="en-US" dirty="0"/>
              <a:t>greater the size of the negative ion, the weaker its attraction for the proton, and so the stronger the acid, and the weaker the conjugate base. HI is the strongest binary acid. </a:t>
            </a:r>
          </a:p>
          <a:p>
            <a:pPr algn="ctr"/>
            <a:r>
              <a:rPr lang="en-US" dirty="0" smtClean="0"/>
              <a:t>																</a:t>
            </a:r>
            <a:endParaRPr lang="en-US" dirty="0"/>
          </a:p>
        </p:txBody>
      </p:sp>
      <p:sp>
        <p:nvSpPr>
          <p:cNvPr id="3" name="TextBox 2"/>
          <p:cNvSpPr txBox="1"/>
          <p:nvPr/>
        </p:nvSpPr>
        <p:spPr>
          <a:xfrm>
            <a:off x="610109" y="-12451"/>
            <a:ext cx="3760324" cy="461665"/>
          </a:xfrm>
          <a:prstGeom prst="rect">
            <a:avLst/>
          </a:prstGeom>
          <a:noFill/>
        </p:spPr>
        <p:txBody>
          <a:bodyPr wrap="square" rtlCol="0">
            <a:spAutoFit/>
          </a:bodyPr>
          <a:lstStyle/>
          <a:p>
            <a:r>
              <a:rPr lang="en-US" sz="2400" dirty="0" smtClean="0"/>
              <a:t>Oxyacid Strength</a:t>
            </a:r>
            <a:endParaRPr lang="en-US" sz="2400" dirty="0"/>
          </a:p>
        </p:txBody>
      </p:sp>
      <p:sp>
        <p:nvSpPr>
          <p:cNvPr id="14" name="TextBox 13"/>
          <p:cNvSpPr txBox="1"/>
          <p:nvPr/>
        </p:nvSpPr>
        <p:spPr>
          <a:xfrm>
            <a:off x="4762285" y="35951"/>
            <a:ext cx="3206601" cy="461665"/>
          </a:xfrm>
          <a:prstGeom prst="rect">
            <a:avLst/>
          </a:prstGeom>
          <a:noFill/>
        </p:spPr>
        <p:txBody>
          <a:bodyPr wrap="square" rtlCol="0">
            <a:spAutoFit/>
          </a:bodyPr>
          <a:lstStyle/>
          <a:p>
            <a:r>
              <a:rPr lang="en-US" sz="2400" dirty="0" smtClean="0"/>
              <a:t>Binary Acid Strength</a:t>
            </a:r>
            <a:endParaRPr lang="en-US" sz="2400" dirty="0"/>
          </a:p>
        </p:txBody>
      </p:sp>
      <p:pic>
        <p:nvPicPr>
          <p:cNvPr id="8" name="Picture 7" descr="Screen Shot 2016-04-06 at 7.14.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510" y="509124"/>
            <a:ext cx="3303310" cy="4876315"/>
          </a:xfrm>
          <a:prstGeom prst="rect">
            <a:avLst/>
          </a:prstGeom>
          <a:ln w="38100" cmpd="sng">
            <a:solidFill>
              <a:schemeClr val="tx1"/>
            </a:solidFill>
          </a:ln>
        </p:spPr>
      </p:pic>
      <p:sp>
        <p:nvSpPr>
          <p:cNvPr id="17" name="TextBox 16"/>
          <p:cNvSpPr txBox="1"/>
          <p:nvPr/>
        </p:nvSpPr>
        <p:spPr>
          <a:xfrm>
            <a:off x="7998458" y="1069527"/>
            <a:ext cx="1165764" cy="6463308"/>
          </a:xfrm>
          <a:prstGeom prst="rect">
            <a:avLst/>
          </a:prstGeom>
          <a:noFill/>
        </p:spPr>
        <p:txBody>
          <a:bodyPr wrap="square" rtlCol="0">
            <a:spAutoFit/>
          </a:bodyPr>
          <a:lstStyle/>
          <a:p>
            <a:endParaRPr lang="en-US" sz="1400" dirty="0" smtClean="0"/>
          </a:p>
          <a:p>
            <a:endParaRPr lang="en-US" sz="1400" dirty="0"/>
          </a:p>
          <a:p>
            <a:endParaRPr lang="en-US" sz="1400" dirty="0"/>
          </a:p>
          <a:p>
            <a:endParaRPr lang="en-US" sz="1400" dirty="0" smtClean="0"/>
          </a:p>
          <a:p>
            <a:endParaRPr lang="en-US" sz="1400" dirty="0" smtClean="0"/>
          </a:p>
          <a:p>
            <a:r>
              <a:rPr lang="en-US" sz="1400" dirty="0" smtClean="0"/>
              <a:t>LO 2.2:  </a:t>
            </a:r>
            <a:r>
              <a:rPr lang="en-US" sz="1400" dirty="0"/>
              <a:t>student is able to explain the </a:t>
            </a:r>
            <a:endParaRPr lang="en-US" sz="1400" dirty="0" smtClean="0"/>
          </a:p>
          <a:p>
            <a:r>
              <a:rPr lang="en-US" sz="1400" dirty="0" smtClean="0"/>
              <a:t>relative </a:t>
            </a:r>
            <a:r>
              <a:rPr lang="en-US" sz="1400" dirty="0"/>
              <a:t>strengths of acids and bases based </a:t>
            </a:r>
            <a:r>
              <a:rPr lang="en-US" sz="1400" dirty="0" smtClean="0"/>
              <a:t>on </a:t>
            </a:r>
          </a:p>
          <a:p>
            <a:r>
              <a:rPr lang="en-US" sz="1400" dirty="0" smtClean="0"/>
              <a:t>structure</a:t>
            </a:r>
            <a:r>
              <a:rPr lang="en-US" sz="1400" dirty="0"/>
              <a:t>, </a:t>
            </a:r>
            <a:r>
              <a:rPr lang="en-US" sz="1400" dirty="0" smtClean="0"/>
              <a:t>IMF’s, &amp;  </a:t>
            </a:r>
            <a:r>
              <a:rPr lang="en-US" sz="1400" dirty="0"/>
              <a:t>equilibrium.</a:t>
            </a:r>
            <a:r>
              <a:rPr lang="en-US" sz="1400" dirty="0" smtClean="0"/>
              <a:t>	</a:t>
            </a:r>
            <a:r>
              <a:rPr lang="en-US" dirty="0" smtClean="0"/>
              <a:t>																</a:t>
            </a:r>
            <a:endParaRPr lang="en-US" dirty="0"/>
          </a:p>
        </p:txBody>
      </p:sp>
    </p:spTree>
    <p:extLst>
      <p:ext uri="{BB962C8B-B14F-4D97-AF65-F5344CB8AC3E}">
        <p14:creationId xmlns:p14="http://schemas.microsoft.com/office/powerpoint/2010/main" val="2577063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640" y="1454820"/>
            <a:ext cx="8236227" cy="4683157"/>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Behaviors of Solids, Liquids, and Gases</a:t>
            </a:r>
            <a:endParaRPr lang="en-US" dirty="0"/>
          </a:p>
        </p:txBody>
      </p:sp>
      <p:sp>
        <p:nvSpPr>
          <p:cNvPr id="10" name="TextBox 9"/>
          <p:cNvSpPr txBox="1"/>
          <p:nvPr/>
        </p:nvSpPr>
        <p:spPr>
          <a:xfrm>
            <a:off x="8072922" y="-57310"/>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08289"/>
            <a:ext cx="9144000" cy="923330"/>
          </a:xfrm>
          <a:prstGeom prst="rect">
            <a:avLst/>
          </a:prstGeom>
          <a:noFill/>
        </p:spPr>
        <p:txBody>
          <a:bodyPr wrap="square" rtlCol="0">
            <a:spAutoFit/>
          </a:bodyPr>
          <a:lstStyle/>
          <a:p>
            <a:r>
              <a:rPr lang="en-US" dirty="0" smtClean="0"/>
              <a:t>LO 2.3: </a:t>
            </a:r>
            <a:r>
              <a:rPr lang="en-US" dirty="0"/>
              <a:t>The student is able to </a:t>
            </a:r>
            <a:r>
              <a:rPr lang="en-US" dirty="0" smtClean="0"/>
              <a:t>use particulate models </a:t>
            </a:r>
            <a:r>
              <a:rPr lang="en-US" dirty="0"/>
              <a:t>to reason about observed differences between solid and liquid phases and among solid and </a:t>
            </a:r>
            <a:r>
              <a:rPr lang="en-US" dirty="0" smtClean="0"/>
              <a:t>liquid materials</a:t>
            </a:r>
            <a:r>
              <a:rPr lang="en-US" dirty="0"/>
              <a:t>.</a:t>
            </a:r>
            <a:r>
              <a:rPr lang="en-US" dirty="0" smtClean="0"/>
              <a:t>																	</a:t>
            </a:r>
            <a:endParaRPr lang="en-US" dirty="0"/>
          </a:p>
        </p:txBody>
      </p:sp>
      <p:sp>
        <p:nvSpPr>
          <p:cNvPr id="12" name="TextBox 11"/>
          <p:cNvSpPr txBox="1"/>
          <p:nvPr/>
        </p:nvSpPr>
        <p:spPr>
          <a:xfrm>
            <a:off x="8054788" y="1816854"/>
            <a:ext cx="997710" cy="369332"/>
          </a:xfrm>
          <a:prstGeom prst="rect">
            <a:avLst/>
          </a:prstGeom>
          <a:noFill/>
        </p:spPr>
        <p:txBody>
          <a:bodyPr wrap="square" rtlCol="0">
            <a:spAutoFit/>
          </a:bodyPr>
          <a:lstStyle/>
          <a:p>
            <a:r>
              <a:rPr lang="en-US" dirty="0" smtClean="0">
                <a:hlinkClick r:id="rId4"/>
              </a:rPr>
              <a:t>Video 1</a:t>
            </a:r>
            <a:endParaRPr lang="en-US" dirty="0"/>
          </a:p>
        </p:txBody>
      </p:sp>
      <p:sp>
        <p:nvSpPr>
          <p:cNvPr id="13" name="TextBox 12"/>
          <p:cNvSpPr txBox="1"/>
          <p:nvPr/>
        </p:nvSpPr>
        <p:spPr>
          <a:xfrm>
            <a:off x="8059228" y="2092544"/>
            <a:ext cx="997710" cy="369332"/>
          </a:xfrm>
          <a:prstGeom prst="rect">
            <a:avLst/>
          </a:prstGeom>
          <a:noFill/>
        </p:spPr>
        <p:txBody>
          <a:bodyPr wrap="square" rtlCol="0">
            <a:spAutoFit/>
          </a:bodyPr>
          <a:lstStyle/>
          <a:p>
            <a:r>
              <a:rPr lang="en-US" dirty="0" smtClean="0">
                <a:hlinkClick r:id="rId5"/>
              </a:rPr>
              <a:t>Video 2</a:t>
            </a:r>
            <a:endParaRPr lang="en-US" dirty="0"/>
          </a:p>
        </p:txBody>
      </p:sp>
    </p:spTree>
    <p:extLst>
      <p:ext uri="{BB962C8B-B14F-4D97-AF65-F5344CB8AC3E}">
        <p14:creationId xmlns:p14="http://schemas.microsoft.com/office/powerpoint/2010/main" val="2387166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67" y="901260"/>
            <a:ext cx="2317980" cy="1116106"/>
          </a:xfrm>
        </p:spPr>
        <p:txBody>
          <a:bodyPr/>
          <a:lstStyle/>
          <a:p>
            <a:pPr algn="ctr"/>
            <a:r>
              <a:rPr lang="en-US" dirty="0" smtClean="0"/>
              <a:t>Kinetic</a:t>
            </a:r>
            <a:br>
              <a:rPr lang="en-US" dirty="0" smtClean="0"/>
            </a:br>
            <a:r>
              <a:rPr lang="en-US" dirty="0" smtClean="0"/>
              <a:t>Molecular</a:t>
            </a:r>
            <a:br>
              <a:rPr lang="en-US" dirty="0" smtClean="0"/>
            </a:br>
            <a:r>
              <a:rPr lang="en-US" dirty="0" smtClean="0"/>
              <a:t>Theory</a:t>
            </a:r>
            <a:br>
              <a:rPr lang="en-US" dirty="0" smtClean="0"/>
            </a:br>
            <a:r>
              <a:rPr lang="en-US" dirty="0" smtClean="0"/>
              <a:t>(KMT)</a:t>
            </a:r>
            <a:endParaRPr lang="en-US" dirty="0"/>
          </a:p>
        </p:txBody>
      </p:sp>
      <p:sp>
        <p:nvSpPr>
          <p:cNvPr id="8" name="Content Placeholder 7"/>
          <p:cNvSpPr>
            <a:spLocks noGrp="1"/>
          </p:cNvSpPr>
          <p:nvPr>
            <p:ph sz="half" idx="1"/>
          </p:nvPr>
        </p:nvSpPr>
        <p:spPr>
          <a:xfrm>
            <a:off x="86308" y="3674039"/>
            <a:ext cx="8966189" cy="2416481"/>
          </a:xfrm>
        </p:spPr>
        <p:txBody>
          <a:bodyPr>
            <a:normAutofit lnSpcReduction="10000"/>
          </a:bodyPr>
          <a:lstStyle/>
          <a:p>
            <a:r>
              <a:rPr lang="en-US" dirty="0" smtClean="0"/>
              <a:t>IF the temperature is not changed, </a:t>
            </a:r>
            <a:r>
              <a:rPr lang="en-US" i="1" dirty="0" smtClean="0"/>
              <a:t>no matter what else is listed in the problem, </a:t>
            </a:r>
            <a:r>
              <a:rPr lang="en-US" dirty="0" smtClean="0"/>
              <a:t>the average kinetic energy of a gas does not change. That is the definition of temperature!</a:t>
            </a:r>
          </a:p>
          <a:p>
            <a:r>
              <a:rPr lang="en-US" dirty="0" smtClean="0"/>
              <a:t>All gases begin to act non-ideally (aka real) when they are at low temperatures and/or high pressures because these conditions increase particle interactions</a:t>
            </a:r>
          </a:p>
          <a:p>
            <a:r>
              <a:rPr lang="en-US" dirty="0"/>
              <a:t>Under the same conditions, the stronger the intermolecular attractions between gas particles, the LESS ideal the behavior of the gas </a:t>
            </a:r>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2.4: </a:t>
            </a:r>
            <a:r>
              <a:rPr lang="en-US" dirty="0"/>
              <a:t>The student is able to use KMT and </a:t>
            </a:r>
            <a:r>
              <a:rPr lang="en-US" dirty="0" smtClean="0"/>
              <a:t>IMF’s </a:t>
            </a:r>
            <a:r>
              <a:rPr lang="en-US" dirty="0"/>
              <a:t>to make predictions </a:t>
            </a:r>
            <a:r>
              <a:rPr lang="en-US" dirty="0" smtClean="0"/>
              <a:t>about the </a:t>
            </a:r>
            <a:r>
              <a:rPr lang="en-US" dirty="0"/>
              <a:t>macroscopic properties of gases, including both ideal and </a:t>
            </a:r>
            <a:r>
              <a:rPr lang="en-US" dirty="0" smtClean="0"/>
              <a:t>non-ideal </a:t>
            </a:r>
            <a:r>
              <a:rPr lang="en-US" dirty="0"/>
              <a:t>behaviors</a:t>
            </a:r>
            <a:r>
              <a:rPr lang="en-US" dirty="0" smtClean="0"/>
              <a:t>																	</a:t>
            </a:r>
            <a:endParaRPr lang="en-US" dirty="0"/>
          </a:p>
        </p:txBody>
      </p:sp>
      <p:sp>
        <p:nvSpPr>
          <p:cNvPr id="12" name="TextBox 11"/>
          <p:cNvSpPr txBox="1"/>
          <p:nvPr/>
        </p:nvSpPr>
        <p:spPr>
          <a:xfrm>
            <a:off x="8054788" y="1829183"/>
            <a:ext cx="1076882" cy="369332"/>
          </a:xfrm>
          <a:prstGeom prst="rect">
            <a:avLst/>
          </a:prstGeom>
          <a:noFill/>
        </p:spPr>
        <p:txBody>
          <a:bodyPr wrap="square" rtlCol="0">
            <a:spAutoFit/>
          </a:bodyPr>
          <a:lstStyle/>
          <a:p>
            <a:r>
              <a:rPr lang="en-US" dirty="0" smtClean="0">
                <a:hlinkClick r:id="rId3"/>
              </a:rPr>
              <a:t>Video 1</a:t>
            </a:r>
            <a:endParaRPr lang="en-US" dirty="0"/>
          </a:p>
        </p:txBody>
      </p:sp>
      <p:sp>
        <p:nvSpPr>
          <p:cNvPr id="13" name="TextBox 12"/>
          <p:cNvSpPr txBox="1"/>
          <p:nvPr/>
        </p:nvSpPr>
        <p:spPr>
          <a:xfrm>
            <a:off x="8059228" y="2092544"/>
            <a:ext cx="1076882" cy="369332"/>
          </a:xfrm>
          <a:prstGeom prst="rect">
            <a:avLst/>
          </a:prstGeom>
          <a:noFill/>
        </p:spPr>
        <p:txBody>
          <a:bodyPr wrap="square" rtlCol="0">
            <a:spAutoFit/>
          </a:bodyPr>
          <a:lstStyle/>
          <a:p>
            <a:r>
              <a:rPr lang="en-US" dirty="0" smtClean="0">
                <a:hlinkClick r:id="rId4"/>
              </a:rPr>
              <a:t>Video 2</a:t>
            </a:r>
            <a:endParaRPr lang="en-US" dirty="0"/>
          </a:p>
        </p:txBody>
      </p:sp>
      <p:pic>
        <p:nvPicPr>
          <p:cNvPr id="4" name="Picture 3" descr="Screen Shot 2016-04-04 at 8.52.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983" y="1"/>
            <a:ext cx="5797936" cy="3454520"/>
          </a:xfrm>
          <a:prstGeom prst="rect">
            <a:avLst/>
          </a:prstGeom>
        </p:spPr>
      </p:pic>
    </p:spTree>
    <p:extLst>
      <p:ext uri="{BB962C8B-B14F-4D97-AF65-F5344CB8AC3E}">
        <p14:creationId xmlns:p14="http://schemas.microsoft.com/office/powerpoint/2010/main" val="948273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47"/>
          <a:stretch/>
        </p:blipFill>
        <p:spPr>
          <a:xfrm>
            <a:off x="-36990" y="1910993"/>
            <a:ext cx="9144000" cy="4299276"/>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Properties of a Gas - Factors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2.5: </a:t>
            </a:r>
            <a:r>
              <a:rPr lang="en-US" dirty="0"/>
              <a:t>R</a:t>
            </a:r>
            <a:r>
              <a:rPr lang="en-US" dirty="0" smtClean="0"/>
              <a:t>efine </a:t>
            </a:r>
            <a:r>
              <a:rPr lang="en-US" dirty="0"/>
              <a:t>multiple representations of a sample of matter in the gas phase </a:t>
            </a:r>
            <a:r>
              <a:rPr lang="en-US" dirty="0" smtClean="0"/>
              <a:t>to accurately </a:t>
            </a:r>
            <a:r>
              <a:rPr lang="en-US" dirty="0"/>
              <a:t>represent the effect of changes in macroscopic properties on the sample</a:t>
            </a:r>
            <a:r>
              <a:rPr lang="en-US" dirty="0" smtClean="0"/>
              <a:t>																	</a:t>
            </a:r>
            <a:endParaRPr lang="en-US" dirty="0"/>
          </a:p>
        </p:txBody>
      </p:sp>
      <p:sp>
        <p:nvSpPr>
          <p:cNvPr id="12" name="TextBox 11"/>
          <p:cNvSpPr txBox="1"/>
          <p:nvPr/>
        </p:nvSpPr>
        <p:spPr>
          <a:xfrm>
            <a:off x="8083558" y="1816854"/>
            <a:ext cx="894959" cy="646331"/>
          </a:xfrm>
          <a:prstGeom prst="rect">
            <a:avLst/>
          </a:prstGeom>
          <a:noFill/>
        </p:spPr>
        <p:txBody>
          <a:bodyPr wrap="square" rtlCol="0">
            <a:spAutoFit/>
          </a:bodyPr>
          <a:lstStyle/>
          <a:p>
            <a:pPr algn="ctr"/>
            <a:r>
              <a:rPr lang="en-US" dirty="0" smtClean="0">
                <a:hlinkClick r:id="rId4"/>
              </a:rPr>
              <a:t>Virtual Lab</a:t>
            </a:r>
            <a:endParaRPr lang="en-US" dirty="0"/>
          </a:p>
        </p:txBody>
      </p:sp>
      <p:sp>
        <p:nvSpPr>
          <p:cNvPr id="13" name="Content Placeholder 7"/>
          <p:cNvSpPr>
            <a:spLocks noGrp="1"/>
          </p:cNvSpPr>
          <p:nvPr>
            <p:ph sz="half" idx="1"/>
          </p:nvPr>
        </p:nvSpPr>
        <p:spPr>
          <a:xfrm>
            <a:off x="91639" y="1013456"/>
            <a:ext cx="8065900" cy="585296"/>
          </a:xfrm>
        </p:spPr>
        <p:txBody>
          <a:bodyPr>
            <a:normAutofit lnSpcReduction="10000"/>
          </a:bodyPr>
          <a:lstStyle/>
          <a:p>
            <a:r>
              <a:rPr lang="en-US" dirty="0" smtClean="0"/>
              <a:t>Don’t worry about individual gas law names, but do worry about the effect of changing moles, pressure and temperature on a sample of gas</a:t>
            </a:r>
            <a:endParaRPr lang="en-US" dirty="0"/>
          </a:p>
        </p:txBody>
      </p:sp>
    </p:spTree>
    <p:extLst>
      <p:ext uri="{BB962C8B-B14F-4D97-AF65-F5344CB8AC3E}">
        <p14:creationId xmlns:p14="http://schemas.microsoft.com/office/powerpoint/2010/main" val="1114953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Ratio of Masses in a Pure Sample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534683" y="657802"/>
            <a:ext cx="3915522" cy="4691100"/>
          </a:xfrm>
          <a:prstGeom prst="rect">
            <a:avLst/>
          </a:prstGeom>
        </p:spPr>
        <p:txBody>
          <a:bodyPr lIns="91425" tIns="91425" rIns="91425" bIns="91425" anchor="t" anchorCtr="0">
            <a:noAutofit/>
          </a:bodyPr>
          <a:lstStyle/>
          <a:p>
            <a:pPr marL="457200" lvl="0" indent="-228600" rtl="0">
              <a:spcBef>
                <a:spcPts val="0"/>
              </a:spcBef>
            </a:pPr>
            <a:endParaRPr lang="en-US" dirty="0" smtClean="0"/>
          </a:p>
          <a:p>
            <a:pPr marL="457200" lvl="0" indent="-228600" rtl="0">
              <a:spcBef>
                <a:spcPts val="0"/>
              </a:spcBef>
            </a:pPr>
            <a:endParaRPr lang="en-US" dirty="0"/>
          </a:p>
          <a:p>
            <a:pPr marL="457200" lvl="0" indent="-228600" rtl="0">
              <a:spcBef>
                <a:spcPts val="0"/>
              </a:spcBef>
            </a:pPr>
            <a:endParaRPr lang="en-US" dirty="0" smtClean="0"/>
          </a:p>
          <a:p>
            <a:pPr marL="457200" lvl="0" indent="-228600" rtl="0">
              <a:spcBef>
                <a:spcPts val="0"/>
              </a:spcBef>
            </a:pPr>
            <a:r>
              <a:rPr lang="en-US" dirty="0" smtClean="0"/>
              <a:t>All elements and molecules are made up of atoms</a:t>
            </a:r>
          </a:p>
          <a:p>
            <a:pPr marL="457200" lvl="0" indent="-228600" rtl="0">
              <a:spcBef>
                <a:spcPts val="0"/>
              </a:spcBef>
            </a:pPr>
            <a:r>
              <a:rPr lang="en-US" dirty="0" smtClean="0"/>
              <a:t>Substances with the same atomic makeup will have same average masses</a:t>
            </a:r>
          </a:p>
          <a:p>
            <a:pPr marL="457200" lvl="0" indent="-228600" rtl="0">
              <a:spcBef>
                <a:spcPts val="0"/>
              </a:spcBef>
            </a:pPr>
            <a:r>
              <a:rPr lang="en-US" dirty="0" smtClean="0"/>
              <a:t>The ratio of masses of the same substance is independent of size of the substance</a:t>
            </a:r>
            <a:endParaRPr lang="en-US" dirty="0"/>
          </a:p>
          <a:p>
            <a:pPr marL="457200" lvl="0" indent="-228600" rtl="0">
              <a:spcBef>
                <a:spcPts val="0"/>
              </a:spcBef>
            </a:pPr>
            <a:r>
              <a:rPr lang="en-US" dirty="0" smtClean="0"/>
              <a:t>Molecules with the same atomic makeup (ex: H</a:t>
            </a:r>
            <a:r>
              <a:rPr lang="en-US" baseline="-25000" dirty="0" smtClean="0"/>
              <a:t>2</a:t>
            </a:r>
            <a:r>
              <a:rPr lang="en-US" dirty="0" smtClean="0"/>
              <a:t>O) will have the same ratio of average atomic masses</a:t>
            </a:r>
          </a:p>
          <a:p>
            <a:pPr marL="685800" lvl="1">
              <a:spcBef>
                <a:spcPts val="0"/>
              </a:spcBef>
            </a:pPr>
            <a:r>
              <a:rPr lang="en-US" dirty="0" smtClean="0"/>
              <a:t>H</a:t>
            </a:r>
            <a:r>
              <a:rPr lang="en-US" baseline="-25000" dirty="0" smtClean="0"/>
              <a:t>2</a:t>
            </a:r>
            <a:r>
              <a:rPr lang="en-US" dirty="0" smtClean="0"/>
              <a:t>O</a:t>
            </a:r>
            <a:r>
              <a:rPr lang="en-US" baseline="-25000" dirty="0" smtClean="0"/>
              <a:t>2</a:t>
            </a:r>
            <a:r>
              <a:rPr lang="en-US" dirty="0" smtClean="0"/>
              <a:t> ratio would be different than H</a:t>
            </a:r>
            <a:r>
              <a:rPr lang="en-US" baseline="-25000" dirty="0" smtClean="0"/>
              <a:t>2</a:t>
            </a:r>
            <a:r>
              <a:rPr lang="en-US" dirty="0" smtClean="0"/>
              <a:t>O due to the different chemical makeup</a:t>
            </a: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1.1: Justify the observation that the ratio of the masses of the constituent elements in any pure sample of that compound is always identical on the basis of the atomic molecular theory.</a:t>
            </a:r>
            <a:r>
              <a:rPr lang="en-US" sz="1800" dirty="0">
                <a:solidFill>
                  <a:schemeClr val="dk1"/>
                </a:solidFill>
                <a:latin typeface="Rokkitt"/>
                <a:ea typeface="Rokkitt"/>
                <a:cs typeface="Rokkitt"/>
                <a:sym typeface="Rokkitt"/>
              </a:rPr>
              <a:t>		</a:t>
            </a:r>
          </a:p>
        </p:txBody>
      </p:sp>
      <p:sp>
        <p:nvSpPr>
          <p:cNvPr id="226" name="Shape 226"/>
          <p:cNvSpPr txBox="1"/>
          <p:nvPr/>
        </p:nvSpPr>
        <p:spPr>
          <a:xfrm>
            <a:off x="8078171"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80524" y="180131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5" name="Picture 4"/>
          <p:cNvPicPr>
            <a:picLocks noChangeAspect="1"/>
          </p:cNvPicPr>
          <p:nvPr/>
        </p:nvPicPr>
        <p:blipFill>
          <a:blip r:embed="rId6"/>
          <a:stretch>
            <a:fillRect/>
          </a:stretch>
        </p:blipFill>
        <p:spPr>
          <a:xfrm>
            <a:off x="66032" y="1948892"/>
            <a:ext cx="4643938" cy="3092665"/>
          </a:xfrm>
          <a:prstGeom prst="rect">
            <a:avLst/>
          </a:prstGeom>
        </p:spPr>
      </p:pic>
      <p:sp>
        <p:nvSpPr>
          <p:cNvPr id="6" name="Oval 5"/>
          <p:cNvSpPr/>
          <p:nvPr/>
        </p:nvSpPr>
        <p:spPr>
          <a:xfrm>
            <a:off x="1136822" y="1289718"/>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334462" y="1284897"/>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51237" y="1048816"/>
            <a:ext cx="292443" cy="3260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84484" y="1008344"/>
            <a:ext cx="615874" cy="369332"/>
          </a:xfrm>
          <a:prstGeom prst="rect">
            <a:avLst/>
          </a:prstGeom>
          <a:noFill/>
        </p:spPr>
        <p:txBody>
          <a:bodyPr wrap="none" rtlCol="0">
            <a:spAutoFit/>
          </a:bodyPr>
          <a:lstStyle/>
          <a:p>
            <a:r>
              <a:rPr lang="en-US" smtClean="0"/>
              <a:t>H</a:t>
            </a:r>
            <a:r>
              <a:rPr lang="en-US" baseline="-25000" smtClean="0"/>
              <a:t>2</a:t>
            </a:r>
            <a:r>
              <a:rPr lang="en-US" smtClean="0"/>
              <a:t>O</a:t>
            </a:r>
            <a:endParaRPr lang="en-US"/>
          </a:p>
        </p:txBody>
      </p:sp>
      <p:cxnSp>
        <p:nvCxnSpPr>
          <p:cNvPr id="9" name="Straight Arrow Connector 8"/>
          <p:cNvCxnSpPr>
            <a:stCxn id="21" idx="3"/>
          </p:cNvCxnSpPr>
          <p:nvPr/>
        </p:nvCxnSpPr>
        <p:spPr>
          <a:xfrm flipH="1">
            <a:off x="593124" y="1327107"/>
            <a:ext cx="600940" cy="18485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73612" y="1281165"/>
            <a:ext cx="143305" cy="1931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49765" y="1250045"/>
            <a:ext cx="850593" cy="19997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361631" y="1204227"/>
            <a:ext cx="1801699" cy="20826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378899" y="1130085"/>
            <a:ext cx="2647544" cy="21197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145574" y="2956265"/>
            <a:ext cx="1546640" cy="353943"/>
          </a:xfrm>
          <a:prstGeom prst="rect">
            <a:avLst/>
          </a:prstGeom>
          <a:solidFill>
            <a:schemeClr val="bg1"/>
          </a:solidFill>
        </p:spPr>
        <p:txBody>
          <a:bodyPr wrap="square" rtlCol="0">
            <a:spAutoFit/>
          </a:bodyPr>
          <a:lstStyle/>
          <a:p>
            <a:r>
              <a:rPr lang="en-US" sz="1700" dirty="0" smtClean="0">
                <a:solidFill>
                  <a:schemeClr val="tx1">
                    <a:lumMod val="75000"/>
                    <a:lumOff val="25000"/>
                  </a:schemeClr>
                </a:solidFill>
              </a:rPr>
              <a:t>108 g/</a:t>
            </a:r>
            <a:r>
              <a:rPr lang="en-US" sz="1700" dirty="0" err="1" smtClean="0">
                <a:solidFill>
                  <a:schemeClr val="tx1">
                    <a:lumMod val="75000"/>
                    <a:lumOff val="25000"/>
                  </a:schemeClr>
                </a:solidFill>
              </a:rPr>
              <a:t>mol</a:t>
            </a:r>
            <a:endParaRPr lang="en-US" sz="1700" dirty="0">
              <a:solidFill>
                <a:schemeClr val="tx1">
                  <a:lumMod val="75000"/>
                  <a:lumOff val="25000"/>
                </a:schemeClr>
              </a:solidFill>
            </a:endParaRPr>
          </a:p>
        </p:txBody>
      </p:sp>
      <p:sp>
        <p:nvSpPr>
          <p:cNvPr id="4" name="TextBox 3"/>
          <p:cNvSpPr txBox="1"/>
          <p:nvPr/>
        </p:nvSpPr>
        <p:spPr>
          <a:xfrm>
            <a:off x="1516917" y="1211835"/>
            <a:ext cx="6465821" cy="45243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A 4.5 gram sample of which of the following would have the greatest mass percent of oxygen?</a:t>
            </a:r>
          </a:p>
          <a:p>
            <a:pPr marL="342900" indent="-342900">
              <a:buAutoNum type="alphaUcPeriod"/>
            </a:pPr>
            <a:r>
              <a:rPr lang="en-US" dirty="0" smtClean="0"/>
              <a:t>Na</a:t>
            </a:r>
            <a:r>
              <a:rPr lang="en-US" baseline="-25000" dirty="0" smtClean="0"/>
              <a:t>2</a:t>
            </a:r>
            <a:r>
              <a:rPr lang="en-US" dirty="0" smtClean="0"/>
              <a:t>O (molar mass = 62 g/</a:t>
            </a:r>
            <a:r>
              <a:rPr lang="en-US" dirty="0" err="1" smtClean="0"/>
              <a:t>mol</a:t>
            </a:r>
            <a:r>
              <a:rPr lang="en-US" dirty="0" smtClean="0"/>
              <a:t>)</a:t>
            </a:r>
          </a:p>
          <a:p>
            <a:pPr marL="342900" indent="-342900">
              <a:buFontTx/>
              <a:buAutoNum type="alphaUcPeriod"/>
            </a:pPr>
            <a:r>
              <a:rPr lang="en-US" dirty="0" smtClean="0"/>
              <a:t>Li</a:t>
            </a:r>
            <a:r>
              <a:rPr lang="en-US" baseline="-25000" dirty="0" smtClean="0"/>
              <a:t>2</a:t>
            </a:r>
            <a:r>
              <a:rPr lang="en-US" dirty="0" smtClean="0"/>
              <a:t>O </a:t>
            </a:r>
            <a:r>
              <a:rPr lang="en-US" dirty="0"/>
              <a:t>(molar mass = </a:t>
            </a:r>
            <a:r>
              <a:rPr lang="en-US" dirty="0" smtClean="0"/>
              <a:t>30 </a:t>
            </a:r>
            <a:r>
              <a:rPr lang="en-US" dirty="0"/>
              <a:t>g/</a:t>
            </a:r>
            <a:r>
              <a:rPr lang="en-US" dirty="0" err="1"/>
              <a:t>mol</a:t>
            </a:r>
            <a:r>
              <a:rPr lang="en-US" dirty="0" smtClean="0"/>
              <a:t>)</a:t>
            </a:r>
          </a:p>
          <a:p>
            <a:pPr marL="342900" indent="-342900">
              <a:buFontTx/>
              <a:buAutoNum type="alphaUcPeriod"/>
            </a:pPr>
            <a:r>
              <a:rPr lang="en-US" dirty="0" err="1" smtClean="0"/>
              <a:t>MgO</a:t>
            </a:r>
            <a:r>
              <a:rPr lang="en-US" dirty="0"/>
              <a:t> (molar mass = </a:t>
            </a:r>
            <a:r>
              <a:rPr lang="en-US" dirty="0" smtClean="0"/>
              <a:t>40 </a:t>
            </a:r>
            <a:r>
              <a:rPr lang="en-US" dirty="0"/>
              <a:t>g/</a:t>
            </a:r>
            <a:r>
              <a:rPr lang="en-US" dirty="0" err="1"/>
              <a:t>mol</a:t>
            </a:r>
            <a:r>
              <a:rPr lang="en-US" dirty="0" smtClean="0"/>
              <a:t>)</a:t>
            </a:r>
          </a:p>
          <a:p>
            <a:pPr marL="342900" indent="-342900">
              <a:buFontTx/>
              <a:buAutoNum type="alphaUcPeriod"/>
            </a:pPr>
            <a:r>
              <a:rPr lang="en-US" dirty="0" err="1" smtClean="0"/>
              <a:t>SrO</a:t>
            </a:r>
            <a:r>
              <a:rPr lang="en-US" dirty="0" smtClean="0"/>
              <a:t> </a:t>
            </a:r>
            <a:r>
              <a:rPr lang="en-US" dirty="0"/>
              <a:t>(molar mass = </a:t>
            </a:r>
            <a:r>
              <a:rPr lang="en-US" dirty="0" smtClean="0"/>
              <a:t>104 </a:t>
            </a:r>
            <a:r>
              <a:rPr lang="en-US" dirty="0"/>
              <a:t>g/</a:t>
            </a:r>
            <a:r>
              <a:rPr lang="en-US" dirty="0" err="1"/>
              <a:t>mol</a:t>
            </a:r>
            <a:r>
              <a:rPr lang="en-US" dirty="0" smtClean="0"/>
              <a:t>)</a:t>
            </a:r>
          </a:p>
          <a:p>
            <a:endParaRPr lang="en-US" dirty="0"/>
          </a:p>
          <a:p>
            <a:endParaRPr lang="en-US" dirty="0" smtClean="0"/>
          </a:p>
          <a:p>
            <a:r>
              <a:rPr lang="en-US" dirty="0" smtClean="0"/>
              <a:t>Answer:</a:t>
            </a:r>
          </a:p>
          <a:p>
            <a:pPr marL="342900" indent="-342900">
              <a:buAutoNum type="alphaUcPeriod"/>
            </a:pPr>
            <a:r>
              <a:rPr lang="en-US" dirty="0" smtClean="0"/>
              <a:t>16/62 x 100 = 26 %</a:t>
            </a:r>
          </a:p>
          <a:p>
            <a:pPr marL="342900" indent="-342900">
              <a:buAutoNum type="alphaUcPeriod"/>
            </a:pPr>
            <a:r>
              <a:rPr lang="en-US" dirty="0" smtClean="0"/>
              <a:t>16/30 x 100 = 53%</a:t>
            </a:r>
          </a:p>
          <a:p>
            <a:pPr marL="342900" indent="-342900">
              <a:buAutoNum type="alphaUcPeriod"/>
            </a:pPr>
            <a:r>
              <a:rPr lang="en-US" dirty="0" smtClean="0">
                <a:solidFill>
                  <a:schemeClr val="accent1"/>
                </a:solidFill>
              </a:rPr>
              <a:t>16/40 x 100 = 40%</a:t>
            </a:r>
          </a:p>
          <a:p>
            <a:pPr marL="342900" indent="-342900">
              <a:buAutoNum type="alphaUcPeriod"/>
            </a:pPr>
            <a:r>
              <a:rPr lang="en-US" dirty="0" smtClean="0"/>
              <a:t>16/104 x 100 = 15%</a:t>
            </a:r>
            <a:endParaRPr lang="en-US" dirty="0"/>
          </a:p>
          <a:p>
            <a:pPr marL="342900" indent="-342900">
              <a:buFontTx/>
              <a:buAutoNum type="alphaUcPeriod"/>
            </a:pPr>
            <a:endParaRPr lang="en-US" dirty="0"/>
          </a:p>
          <a:p>
            <a:pPr marL="342900" indent="-342900">
              <a:buFontTx/>
              <a:buAutoNum type="alphaUcPeriod"/>
            </a:pPr>
            <a:endParaRPr lang="en-US" dirty="0"/>
          </a:p>
          <a:p>
            <a:pPr marL="342900" indent="-342900">
              <a:buAutoNum type="alphaUcPeriod"/>
            </a:pPr>
            <a:endParaRPr lang="en-US" dirty="0"/>
          </a:p>
        </p:txBody>
      </p:sp>
      <p:sp>
        <p:nvSpPr>
          <p:cNvPr id="38" name="Rounded Rectangle 37"/>
          <p:cNvSpPr/>
          <p:nvPr/>
        </p:nvSpPr>
        <p:spPr>
          <a:xfrm>
            <a:off x="1487382" y="3286899"/>
            <a:ext cx="6409664" cy="242594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539247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8" grpId="0" animBg="1"/>
      <p:bldP spid="3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4 at 5.0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094"/>
            <a:ext cx="6842973" cy="6031958"/>
          </a:xfrm>
          <a:prstGeom prst="rect">
            <a:avLst/>
          </a:prstGeom>
        </p:spPr>
      </p:pic>
      <p:sp>
        <p:nvSpPr>
          <p:cNvPr id="7" name="Title 6"/>
          <p:cNvSpPr>
            <a:spLocks noGrp="1"/>
          </p:cNvSpPr>
          <p:nvPr>
            <p:ph type="title"/>
          </p:nvPr>
        </p:nvSpPr>
        <p:spPr>
          <a:xfrm>
            <a:off x="498474" y="66708"/>
            <a:ext cx="7556313" cy="1116106"/>
          </a:xfrm>
        </p:spPr>
        <p:txBody>
          <a:bodyPr/>
          <a:lstStyle/>
          <a:p>
            <a:r>
              <a:rPr lang="en-US" dirty="0" smtClean="0"/>
              <a:t>The Ideal Gas Law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781326" y="3804136"/>
            <a:ext cx="2482953" cy="2862323"/>
          </a:xfrm>
          <a:prstGeom prst="rect">
            <a:avLst/>
          </a:prstGeom>
          <a:noFill/>
        </p:spPr>
        <p:txBody>
          <a:bodyPr wrap="square" rtlCol="0">
            <a:spAutoFit/>
          </a:bodyPr>
          <a:lstStyle/>
          <a:p>
            <a:pPr algn="ctr"/>
            <a:r>
              <a:rPr lang="en-US" dirty="0" smtClean="0"/>
              <a:t>LO 2.6: </a:t>
            </a:r>
            <a:r>
              <a:rPr lang="en-US" dirty="0"/>
              <a:t>The student can </a:t>
            </a:r>
            <a:r>
              <a:rPr lang="en-US" dirty="0" smtClean="0"/>
              <a:t>apply mathematical </a:t>
            </a:r>
            <a:r>
              <a:rPr lang="en-US" dirty="0"/>
              <a:t>relationships or estimation to </a:t>
            </a:r>
            <a:r>
              <a:rPr lang="en-US" dirty="0" smtClean="0"/>
              <a:t>determine macroscopic variables </a:t>
            </a:r>
            <a:r>
              <a:rPr lang="en-US" dirty="0"/>
              <a:t>for ideal gases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 name="Picture 1" descr="Screen Shot 2016-04-04 at 4.53.34 PM.png"/>
          <p:cNvPicPr>
            <a:picLocks noChangeAspect="1"/>
          </p:cNvPicPr>
          <p:nvPr/>
        </p:nvPicPr>
        <p:blipFill rotWithShape="1">
          <a:blip r:embed="rId5">
            <a:extLst>
              <a:ext uri="{28A0092B-C50C-407E-A947-70E740481C1C}">
                <a14:useLocalDpi xmlns:a14="http://schemas.microsoft.com/office/drawing/2010/main" val="0"/>
              </a:ext>
            </a:extLst>
          </a:blip>
          <a:srcRect t="7222"/>
          <a:stretch/>
        </p:blipFill>
        <p:spPr>
          <a:xfrm>
            <a:off x="3817007" y="1915486"/>
            <a:ext cx="3099946" cy="1879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ounded Rectangle 12"/>
          <p:cNvSpPr/>
          <p:nvPr/>
        </p:nvSpPr>
        <p:spPr>
          <a:xfrm>
            <a:off x="36990" y="4884464"/>
            <a:ext cx="6608709"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83325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Chromatography</a:t>
            </a:r>
            <a:endParaRPr lang="en-US" dirty="0"/>
          </a:p>
        </p:txBody>
      </p:sp>
      <p:pic>
        <p:nvPicPr>
          <p:cNvPr id="2" name="Content Placeholder 1" descr="paper-chromatography-rf-polar-molecules.gi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439" b="-2426"/>
          <a:stretch/>
        </p:blipFill>
        <p:spPr>
          <a:xfrm>
            <a:off x="145880" y="795306"/>
            <a:ext cx="8019536" cy="5344530"/>
          </a:xfr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57835"/>
            <a:ext cx="9144000" cy="923330"/>
          </a:xfrm>
          <a:prstGeom prst="rect">
            <a:avLst/>
          </a:prstGeom>
          <a:noFill/>
        </p:spPr>
        <p:txBody>
          <a:bodyPr wrap="square" rtlCol="0">
            <a:spAutoFit/>
          </a:bodyPr>
          <a:lstStyle/>
          <a:p>
            <a:r>
              <a:rPr lang="en-US" dirty="0" smtClean="0"/>
              <a:t>LO 2.7: 	</a:t>
            </a:r>
            <a:r>
              <a:rPr lang="en-US" dirty="0"/>
              <a:t>The student is able to explain how solutes can be separated by chromatography based </a:t>
            </a:r>
            <a:r>
              <a:rPr lang="en-US" dirty="0" smtClean="0"/>
              <a:t>on intermolecular </a:t>
            </a:r>
            <a:r>
              <a:rPr lang="en-US" dirty="0"/>
              <a:t>interactions.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0" name="TextBox 9"/>
          <p:cNvSpPr txBox="1"/>
          <p:nvPr/>
        </p:nvSpPr>
        <p:spPr>
          <a:xfrm>
            <a:off x="8169868" y="1829183"/>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056167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Dissolving/Dissociation: Solute and Solvent</a:t>
            </a:r>
            <a:endParaRPr lang="en-US" dirty="0"/>
          </a:p>
        </p:txBody>
      </p:sp>
      <p:sp>
        <p:nvSpPr>
          <p:cNvPr id="13" name="Content Placeholder 12"/>
          <p:cNvSpPr>
            <a:spLocks noGrp="1"/>
          </p:cNvSpPr>
          <p:nvPr>
            <p:ph sz="half" idx="2"/>
          </p:nvPr>
        </p:nvSpPr>
        <p:spPr>
          <a:xfrm>
            <a:off x="4870224" y="1985963"/>
            <a:ext cx="4031806" cy="4296300"/>
          </a:xfrm>
        </p:spPr>
        <p:txBody>
          <a:bodyPr/>
          <a:lstStyle/>
          <a:p>
            <a:r>
              <a:rPr lang="en-US" dirty="0" smtClean="0"/>
              <a:t>When drawing solute ions:</a:t>
            </a:r>
          </a:p>
          <a:p>
            <a:pPr marL="342900" indent="-342900">
              <a:buAutoNum type="arabicPeriod"/>
            </a:pPr>
            <a:r>
              <a:rPr lang="en-US" dirty="0" smtClean="0"/>
              <a:t>pay attention to size (Na</a:t>
            </a:r>
            <a:r>
              <a:rPr lang="en-US" baseline="30000" dirty="0" smtClean="0"/>
              <a:t>+</a:t>
            </a:r>
            <a:r>
              <a:rPr lang="en-US" dirty="0" smtClean="0"/>
              <a:t> is smaller than </a:t>
            </a:r>
            <a:r>
              <a:rPr lang="en-US" dirty="0" err="1" smtClean="0"/>
              <a:t>Cl</a:t>
            </a:r>
            <a:r>
              <a:rPr lang="en-US" baseline="30000" dirty="0" smtClean="0"/>
              <a:t>-</a:t>
            </a:r>
            <a:r>
              <a:rPr lang="en-US" dirty="0" smtClean="0"/>
              <a:t>)</a:t>
            </a:r>
          </a:p>
          <a:p>
            <a:pPr marL="342900" indent="-342900">
              <a:buAutoNum type="arabicPeriod"/>
            </a:pPr>
            <a:r>
              <a:rPr lang="en-US" dirty="0" smtClean="0"/>
              <a:t>Draw charges on ion, but not on water</a:t>
            </a:r>
          </a:p>
          <a:p>
            <a:pPr marL="342900" indent="-342900">
              <a:buAutoNum type="arabicPeriod"/>
            </a:pPr>
            <a:r>
              <a:rPr lang="en-US" dirty="0" smtClean="0"/>
              <a:t>draw at least 3 water molecules around each</a:t>
            </a:r>
          </a:p>
          <a:p>
            <a:pPr marL="342900" indent="-342900">
              <a:buAutoNum type="arabicPeriod"/>
            </a:pPr>
            <a:r>
              <a:rPr lang="en-US" dirty="0" smtClean="0"/>
              <a:t> the negative dipole (oxygen side) points toward </a:t>
            </a:r>
            <a:r>
              <a:rPr lang="en-US" dirty="0" err="1" smtClean="0"/>
              <a:t>cation</a:t>
            </a:r>
            <a:r>
              <a:rPr lang="en-US" dirty="0" smtClean="0"/>
              <a:t> and the </a:t>
            </a:r>
            <a:r>
              <a:rPr lang="en-US" dirty="0" err="1" smtClean="0"/>
              <a:t>postive</a:t>
            </a:r>
            <a:r>
              <a:rPr lang="en-US" dirty="0" smtClean="0"/>
              <a:t> dipoles (H side) points towards the anion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2263"/>
            <a:ext cx="9144000" cy="923330"/>
          </a:xfrm>
          <a:prstGeom prst="rect">
            <a:avLst/>
          </a:prstGeom>
          <a:noFill/>
        </p:spPr>
        <p:txBody>
          <a:bodyPr wrap="square" rtlCol="0">
            <a:spAutoFit/>
          </a:bodyPr>
          <a:lstStyle/>
          <a:p>
            <a:r>
              <a:rPr lang="en-US" dirty="0" smtClean="0"/>
              <a:t>LO 2.8: </a:t>
            </a:r>
            <a:r>
              <a:rPr lang="en-US" dirty="0"/>
              <a:t>The student can draw and/or interpret representations of solutions that show the </a:t>
            </a:r>
            <a:r>
              <a:rPr lang="en-US" dirty="0" smtClean="0"/>
              <a:t>interactions between </a:t>
            </a:r>
            <a:r>
              <a:rPr lang="en-US" dirty="0"/>
              <a:t>the solute and solvent.</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pic>
        <p:nvPicPr>
          <p:cNvPr id="15" name="Content Placeholder 14" descr="solutesolvent.jpg"/>
          <p:cNvPicPr>
            <a:picLocks noGrp="1" noChangeAspect="1"/>
          </p:cNvPicPr>
          <p:nvPr>
            <p:ph sz="half" idx="1"/>
          </p:nvPr>
        </p:nvPicPr>
        <p:blipFill>
          <a:blip r:embed="rId3">
            <a:extLst>
              <a:ext uri="{28A0092B-C50C-407E-A947-70E740481C1C}">
                <a14:useLocalDpi xmlns:a14="http://schemas.microsoft.com/office/drawing/2010/main" val="0"/>
              </a:ext>
            </a:extLst>
          </a:blip>
          <a:srcRect t="-19604" b="-19604"/>
          <a:stretch>
            <a:fillRect/>
          </a:stretch>
        </p:blipFill>
        <p:spPr>
          <a:xfrm>
            <a:off x="196850" y="1600200"/>
            <a:ext cx="4587066" cy="4681538"/>
          </a:xfrm>
        </p:spPr>
      </p:pic>
      <p:sp>
        <p:nvSpPr>
          <p:cNvPr id="16" name="TextBox 15"/>
          <p:cNvSpPr txBox="1"/>
          <p:nvPr/>
        </p:nvSpPr>
        <p:spPr>
          <a:xfrm>
            <a:off x="8145208" y="1792196"/>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777757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4" y="-19595"/>
            <a:ext cx="7556313" cy="1116106"/>
          </a:xfrm>
        </p:spPr>
        <p:txBody>
          <a:bodyPr/>
          <a:lstStyle/>
          <a:p>
            <a:r>
              <a:rPr lang="en-US" dirty="0" smtClean="0"/>
              <a:t>Molarity and Particle Views</a:t>
            </a:r>
            <a:endParaRPr lang="en-US" dirty="0"/>
          </a:p>
        </p:txBody>
      </p:sp>
      <p:sp>
        <p:nvSpPr>
          <p:cNvPr id="9" name="Content Placeholder 8"/>
          <p:cNvSpPr>
            <a:spLocks noGrp="1"/>
          </p:cNvSpPr>
          <p:nvPr>
            <p:ph sz="half" idx="14"/>
          </p:nvPr>
        </p:nvSpPr>
        <p:spPr>
          <a:xfrm>
            <a:off x="498517" y="5104201"/>
            <a:ext cx="8190957" cy="1128745"/>
          </a:xfrm>
        </p:spPr>
        <p:txBody>
          <a:bodyPr>
            <a:normAutofit lnSpcReduction="10000"/>
          </a:bodyPr>
          <a:lstStyle/>
          <a:p>
            <a:r>
              <a:rPr lang="en-US" dirty="0" smtClean="0"/>
              <a:t>QUESTION: Rank the six solutions above in order of increasing molarity. Pay attention to volume, and some have equal concentration</a:t>
            </a:r>
          </a:p>
          <a:p>
            <a:r>
              <a:rPr lang="en-US" dirty="0" smtClean="0"/>
              <a:t>C,D, and E (tied); A and F (tied); most concentrated is B</a:t>
            </a:r>
          </a:p>
          <a:p>
            <a:endParaRPr lang="en-US" dirty="0"/>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2.9: </a:t>
            </a:r>
            <a:r>
              <a:rPr lang="en-US" dirty="0"/>
              <a:t>The student is able to create or interpret representations that link the concept of molarity </a:t>
            </a:r>
            <a:r>
              <a:rPr lang="en-US" dirty="0" smtClean="0"/>
              <a:t>with particle </a:t>
            </a:r>
            <a:r>
              <a:rPr lang="en-US" dirty="0"/>
              <a:t>views of solutions</a:t>
            </a:r>
            <a:r>
              <a:rPr lang="en-US" dirty="0" smtClean="0"/>
              <a:t>																	</a:t>
            </a:r>
            <a:endParaRPr lang="en-US" dirty="0"/>
          </a:p>
        </p:txBody>
      </p:sp>
      <p:sp>
        <p:nvSpPr>
          <p:cNvPr id="12" name="TextBox 11"/>
          <p:cNvSpPr txBox="1"/>
          <p:nvPr/>
        </p:nvSpPr>
        <p:spPr>
          <a:xfrm>
            <a:off x="8132878" y="1816854"/>
            <a:ext cx="894959" cy="369332"/>
          </a:xfrm>
          <a:prstGeom prst="rect">
            <a:avLst/>
          </a:prstGeom>
          <a:noFill/>
        </p:spPr>
        <p:txBody>
          <a:bodyPr wrap="square" rtlCol="0">
            <a:spAutoFit/>
          </a:bodyPr>
          <a:lstStyle/>
          <a:p>
            <a:r>
              <a:rPr lang="en-US" dirty="0" smtClean="0">
                <a:hlinkClick r:id="rId3"/>
              </a:rPr>
              <a:t>Video</a:t>
            </a:r>
            <a:endParaRPr lang="en-US" dirty="0" smtClean="0"/>
          </a:p>
        </p:txBody>
      </p:sp>
      <p:sp>
        <p:nvSpPr>
          <p:cNvPr id="3" name="TextBox 2"/>
          <p:cNvSpPr txBox="1"/>
          <p:nvPr/>
        </p:nvSpPr>
        <p:spPr>
          <a:xfrm>
            <a:off x="-419209" y="295896"/>
            <a:ext cx="184666" cy="369332"/>
          </a:xfrm>
          <a:prstGeom prst="rect">
            <a:avLst/>
          </a:prstGeom>
          <a:noFill/>
        </p:spPr>
        <p:txBody>
          <a:bodyPr wrap="none" rtlCol="0">
            <a:spAutoFit/>
          </a:bodyPr>
          <a:lstStyle/>
          <a:p>
            <a:endParaRPr lang="en-US" dirty="0"/>
          </a:p>
        </p:txBody>
      </p:sp>
      <p:pic>
        <p:nvPicPr>
          <p:cNvPr id="2" name="Picture 1" descr="Screen Shot 2016-04-04 at 5.37.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44" y="690314"/>
            <a:ext cx="7417845" cy="4502974"/>
          </a:xfrm>
          <a:prstGeom prst="rect">
            <a:avLst/>
          </a:prstGeom>
        </p:spPr>
      </p:pic>
      <p:sp>
        <p:nvSpPr>
          <p:cNvPr id="13" name="Rounded Rectangle 12"/>
          <p:cNvSpPr/>
          <p:nvPr/>
        </p:nvSpPr>
        <p:spPr>
          <a:xfrm>
            <a:off x="591840" y="5769967"/>
            <a:ext cx="6608709" cy="5178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31047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4"/>
          </p:nvPr>
        </p:nvSpPr>
        <p:spPr>
          <a:xfrm>
            <a:off x="283583" y="4997292"/>
            <a:ext cx="8680095" cy="1445247"/>
          </a:xfrm>
        </p:spPr>
        <p:txBody>
          <a:bodyPr>
            <a:normAutofit/>
          </a:bodyPr>
          <a:lstStyle/>
          <a:p>
            <a:pPr>
              <a:lnSpc>
                <a:spcPct val="80000"/>
              </a:lnSpc>
            </a:pPr>
            <a:r>
              <a:rPr lang="en-US" dirty="0" smtClean="0"/>
              <a:t>In the diagram above, ethanol has lower IMF’s and a resulting lower boiling point than water, so it can be heated, vaporized and condensed easily.</a:t>
            </a:r>
          </a:p>
          <a:p>
            <a:pPr>
              <a:lnSpc>
                <a:spcPct val="80000"/>
              </a:lnSpc>
            </a:pPr>
            <a:r>
              <a:rPr lang="en-US" dirty="0" smtClean="0"/>
              <a:t>Ethanol hydrogen bonds as water does and is polar, but part of the ethanol has only weaker LDF’s because it’s nonpolar resulting in a lower boiling point</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2.10: Design/interpret </a:t>
            </a:r>
            <a:r>
              <a:rPr lang="en-US" dirty="0"/>
              <a:t>the results of </a:t>
            </a:r>
            <a:r>
              <a:rPr lang="en-US" dirty="0" smtClean="0"/>
              <a:t>filtration, paper/column </a:t>
            </a:r>
            <a:r>
              <a:rPr lang="en-US" dirty="0"/>
              <a:t>chromatography, or </a:t>
            </a:r>
            <a:r>
              <a:rPr lang="en-US" dirty="0" smtClean="0"/>
              <a:t>distillation </a:t>
            </a:r>
            <a:r>
              <a:rPr lang="en-US" dirty="0"/>
              <a:t>in terms of the relative strength </a:t>
            </a:r>
            <a:r>
              <a:rPr lang="en-US" dirty="0" smtClean="0"/>
              <a:t>of interactions among the components.																	</a:t>
            </a:r>
            <a:endParaRPr lang="en-US" dirty="0"/>
          </a:p>
        </p:txBody>
      </p:sp>
      <p:pic>
        <p:nvPicPr>
          <p:cNvPr id="4" name="Picture 3" descr="Screen Shot 2016-04-04 at 6.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85" y="1047964"/>
            <a:ext cx="6629400" cy="3937000"/>
          </a:xfrm>
          <a:prstGeom prst="rect">
            <a:avLst/>
          </a:prstGeom>
        </p:spPr>
      </p:pic>
      <p:pic>
        <p:nvPicPr>
          <p:cNvPr id="3" name="Picture 2" descr="Screen Shot 2016-04-04 at 6.0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85" y="1047964"/>
            <a:ext cx="6527800" cy="3822700"/>
          </a:xfrm>
          <a:prstGeom prst="rect">
            <a:avLst/>
          </a:prstGeom>
        </p:spPr>
      </p:pic>
      <p:pic>
        <p:nvPicPr>
          <p:cNvPr id="2" name="Picture 1" descr="Screen Shot 2016-04-04 at 6.03.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85" y="846990"/>
            <a:ext cx="6464300" cy="3949700"/>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Distillation to Separate Solutions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5"/>
              </a:rPr>
              <a:t>Source</a:t>
            </a:r>
            <a:endParaRPr lang="en-US" dirty="0"/>
          </a:p>
        </p:txBody>
      </p:sp>
      <p:sp>
        <p:nvSpPr>
          <p:cNvPr id="12" name="TextBox 11"/>
          <p:cNvSpPr txBox="1"/>
          <p:nvPr/>
        </p:nvSpPr>
        <p:spPr>
          <a:xfrm>
            <a:off x="8108218" y="1816854"/>
            <a:ext cx="894959" cy="369332"/>
          </a:xfrm>
          <a:prstGeom prst="rect">
            <a:avLst/>
          </a:prstGeom>
          <a:noFill/>
        </p:spPr>
        <p:txBody>
          <a:bodyPr wrap="square" rtlCol="0">
            <a:spAutoFit/>
          </a:bodyPr>
          <a:lstStyle/>
          <a:p>
            <a:r>
              <a:rPr lang="en-US" dirty="0" smtClean="0">
                <a:hlinkClick r:id="rId6"/>
              </a:rPr>
              <a:t>Video</a:t>
            </a:r>
            <a:endParaRPr lang="en-US" dirty="0"/>
          </a:p>
        </p:txBody>
      </p:sp>
      <p:pic>
        <p:nvPicPr>
          <p:cNvPr id="14" name="Picture 13" descr="Screen Shot 2016-04-04 at 6.19.30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980" b="100000" l="22252" r="90617">
                        <a14:foregroundMark x1="84450" y1="51471" x2="84450" y2="51471"/>
                        <a14:foregroundMark x1="74799" y1="46078" x2="74799" y2="46078"/>
                        <a14:foregroundMark x1="65147" y1="37745" x2="65147" y2="37745"/>
                        <a14:foregroundMark x1="71046" y1="14706" x2="71046" y2="14706"/>
                        <a14:foregroundMark x1="60322" y1="24020" x2="60322" y2="24020"/>
                        <a14:foregroundMark x1="45040" y1="15196" x2="45040" y2="15196"/>
                        <a14:foregroundMark x1="33512" y1="8333" x2="33512" y2="8333"/>
                        <a14:foregroundMark x1="56836" y1="6863" x2="56836" y2="6863"/>
                        <a14:foregroundMark x1="32440" y1="32353" x2="32440" y2="32353"/>
                        <a14:foregroundMark x1="34048" y1="51961" x2="34048" y2="51961"/>
                        <a14:foregroundMark x1="43164" y1="49510" x2="43164" y2="49510"/>
                        <a14:foregroundMark x1="52815" y1="47059" x2="52815" y2="47059"/>
                        <a14:foregroundMark x1="49598" y1="26961" x2="49598" y2="26961"/>
                        <a14:foregroundMark x1="41823" y1="30882" x2="41823" y2="30882"/>
                        <a14:foregroundMark x1="49866" y1="60294" x2="49866" y2="60294"/>
                        <a14:foregroundMark x1="44236" y1="80392" x2="44236" y2="80392"/>
                        <a14:foregroundMark x1="34853" y1="65686" x2="34853" y2="65686"/>
                        <a14:foregroundMark x1="51206" y1="90686" x2="51206" y2="90686"/>
                        <a14:foregroundMark x1="61662" y1="91667" x2="61662" y2="91667"/>
                        <a14:foregroundMark x1="58445" y1="75000" x2="58445" y2="75000"/>
                        <a14:foregroundMark x1="67560" y1="84804" x2="67560" y2="84804"/>
                        <a14:foregroundMark x1="70777" y1="66176" x2="70777" y2="66176"/>
                        <a14:foregroundMark x1="62198" y1="56863" x2="62198" y2="56863"/>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0515" r="7465"/>
          <a:stretch/>
        </p:blipFill>
        <p:spPr>
          <a:xfrm>
            <a:off x="1851461" y="2515327"/>
            <a:ext cx="1611261" cy="1223575"/>
          </a:xfrm>
          <a:prstGeom prst="rect">
            <a:avLst/>
          </a:prstGeom>
        </p:spPr>
      </p:pic>
      <p:pic>
        <p:nvPicPr>
          <p:cNvPr id="15" name="Picture 14" descr="Screen Shot 2016-04-04 at 6.22.32 PM.png"/>
          <p:cNvPicPr>
            <a:picLocks noChangeAspect="1"/>
          </p:cNvPicPr>
          <p:nvPr/>
        </p:nvPicPr>
        <p:blipFill>
          <a:blip r:embed="rId9">
            <a:extLst>
              <a:ext uri="{BEBA8EAE-BF5A-486C-A8C5-ECC9F3942E4B}">
                <a14:imgProps xmlns:a14="http://schemas.microsoft.com/office/drawing/2010/main">
                  <a14:imgLayer r:embed="rId10">
                    <a14:imgEffect>
                      <a14:backgroundRemoval t="5000" b="100000" l="5046" r="89450">
                        <a14:foregroundMark x1="58257" y1="79286" x2="58257" y2="79286"/>
                        <a14:foregroundMark x1="56422" y1="51429" x2="56422" y2="51429"/>
                        <a14:foregroundMark x1="80275" y1="52857" x2="80275" y2="52857"/>
                        <a14:foregroundMark x1="78899" y1="20714" x2="78899" y2="20714"/>
                        <a14:foregroundMark x1="40367" y1="21429" x2="40367" y2="21429"/>
                        <a14:foregroundMark x1="18807" y1="21429" x2="18807" y2="21429"/>
                        <a14:foregroundMark x1="23853" y1="46429" x2="23853" y2="46429"/>
                        <a14:foregroundMark x1="35321" y1="77143" x2="35321" y2="77143"/>
                      </a14:backgroundRemoval>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30374" y="3478870"/>
            <a:ext cx="1381322" cy="887087"/>
          </a:xfrm>
          <a:prstGeom prst="rect">
            <a:avLst/>
          </a:prstGeom>
        </p:spPr>
      </p:pic>
      <p:pic>
        <p:nvPicPr>
          <p:cNvPr id="16" name="Picture 15" descr="Screen Shot 2016-04-04 at 6.19.40 PM.png"/>
          <p:cNvPicPr>
            <a:picLocks noChangeAspect="1"/>
          </p:cNvPicPr>
          <p:nvPr/>
        </p:nvPicPr>
        <p:blipFill>
          <a:blip r:embed="rId11">
            <a:extLst>
              <a:ext uri="{BEBA8EAE-BF5A-486C-A8C5-ECC9F3942E4B}">
                <a14:imgProps xmlns:a14="http://schemas.microsoft.com/office/drawing/2010/main">
                  <a14:imgLayer r:embed="rId12">
                    <a14:imgEffect>
                      <a14:backgroundRemoval t="2759" b="97241" l="7538" r="90452">
                        <a14:foregroundMark x1="66332" y1="79310" x2="66332" y2="79310"/>
                        <a14:foregroundMark x1="71859" y1="53793" x2="71859" y2="53793"/>
                        <a14:foregroundMark x1="76884" y1="35862" x2="76884" y2="35862"/>
                        <a14:foregroundMark x1="66332" y1="22069" x2="66332" y2="22069"/>
                        <a14:foregroundMark x1="49749" y1="9655" x2="49749" y2="9655"/>
                        <a14:foregroundMark x1="36181" y1="15172" x2="36181" y2="15172"/>
                        <a14:foregroundMark x1="39698" y1="31034" x2="39698" y2="31034"/>
                        <a14:foregroundMark x1="53769" y1="33103" x2="53769" y2="33103"/>
                        <a14:foregroundMark x1="56281" y1="49655" x2="56281" y2="49655"/>
                        <a14:foregroundMark x1="55779" y1="71034" x2="55779" y2="71034"/>
                        <a14:foregroundMark x1="42714" y1="57241" x2="42714" y2="57241"/>
                        <a14:foregroundMark x1="33166" y1="44828" x2="33166" y2="44828"/>
                        <a14:foregroundMark x1="33668" y1="74483" x2="33668" y2="74483"/>
                        <a14:foregroundMark x1="23116" y1="56552" x2="23116" y2="56552"/>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83411" y="3292507"/>
            <a:ext cx="1728985" cy="1259813"/>
          </a:xfrm>
          <a:prstGeom prst="rect">
            <a:avLst/>
          </a:prstGeom>
        </p:spPr>
      </p:pic>
    </p:spTree>
    <p:extLst>
      <p:ext uri="{BB962C8B-B14F-4D97-AF65-F5344CB8AC3E}">
        <p14:creationId xmlns:p14="http://schemas.microsoft.com/office/powerpoint/2010/main" val="1117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London Dispersion Forces and Noble and Nonpolar Gases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2.11: 	</a:t>
            </a:r>
            <a:r>
              <a:rPr lang="en-US" dirty="0"/>
              <a:t>The student is able to explain the trends in </a:t>
            </a:r>
            <a:r>
              <a:rPr lang="en-US" dirty="0" smtClean="0"/>
              <a:t>properties/predict </a:t>
            </a:r>
            <a:r>
              <a:rPr lang="en-US" dirty="0"/>
              <a:t>properties of </a:t>
            </a:r>
            <a:r>
              <a:rPr lang="en-US" dirty="0" smtClean="0"/>
              <a:t>samples consisting </a:t>
            </a:r>
            <a:r>
              <a:rPr lang="en-US" dirty="0"/>
              <a:t>of particles with no permanent dipole on the basis of </a:t>
            </a:r>
            <a:r>
              <a:rPr lang="en-US" dirty="0" smtClean="0"/>
              <a:t>LDF’s</a:t>
            </a:r>
            <a:r>
              <a:rPr lang="en-US" dirty="0"/>
              <a:t>.</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4 at 6.4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82" y="1562128"/>
            <a:ext cx="7708900" cy="4470400"/>
          </a:xfrm>
          <a:prstGeom prst="rect">
            <a:avLst/>
          </a:prstGeom>
          <a:ln w="38100" cmpd="sng">
            <a:solidFill>
              <a:schemeClr val="accent1"/>
            </a:solidFill>
          </a:ln>
        </p:spPr>
      </p:pic>
      <p:sp>
        <p:nvSpPr>
          <p:cNvPr id="13" name="Rounded Rectangle 12"/>
          <p:cNvSpPr/>
          <p:nvPr/>
        </p:nvSpPr>
        <p:spPr>
          <a:xfrm>
            <a:off x="298879" y="4210757"/>
            <a:ext cx="7896864"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noblegase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936" y="1433853"/>
            <a:ext cx="7322602" cy="4063646"/>
          </a:xfrm>
          <a:prstGeom prst="rect">
            <a:avLst/>
          </a:prstGeom>
        </p:spPr>
      </p:pic>
      <p:sp>
        <p:nvSpPr>
          <p:cNvPr id="16" name="Cloud Callout 15"/>
          <p:cNvSpPr/>
          <p:nvPr/>
        </p:nvSpPr>
        <p:spPr>
          <a:xfrm>
            <a:off x="4413239" y="1398217"/>
            <a:ext cx="4316175" cy="3003233"/>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This answer is VITAL! Remember with increased number of ELECTRONS a particle becomes more polarizable, not with increased mass!</a:t>
            </a:r>
            <a:endParaRPr lang="en-US" dirty="0"/>
          </a:p>
        </p:txBody>
      </p:sp>
    </p:spTree>
    <p:extLst>
      <p:ext uri="{BB962C8B-B14F-4D97-AF65-F5344CB8AC3E}">
        <p14:creationId xmlns:p14="http://schemas.microsoft.com/office/powerpoint/2010/main" val="646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Deviations from Ideal Gas Behavior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2.12: 	</a:t>
            </a:r>
            <a:r>
              <a:rPr lang="en-US" dirty="0"/>
              <a:t>The student can qualitatively analyze data regarding real gases to identify deviations </a:t>
            </a:r>
            <a:r>
              <a:rPr lang="en-US" dirty="0" smtClean="0"/>
              <a:t>from ideal </a:t>
            </a:r>
            <a:r>
              <a:rPr lang="en-US" dirty="0"/>
              <a:t>behavior and relate these </a:t>
            </a:r>
            <a:r>
              <a:rPr lang="en-US" dirty="0" smtClean="0"/>
              <a:t>to molecular </a:t>
            </a:r>
            <a:r>
              <a:rPr lang="en-US" dirty="0"/>
              <a:t>interactions</a:t>
            </a:r>
            <a:r>
              <a:rPr lang="en-US" dirty="0" smtClean="0"/>
              <a:t>																</a:t>
            </a:r>
            <a:endParaRPr lang="en-US" dirty="0"/>
          </a:p>
        </p:txBody>
      </p:sp>
      <p:sp>
        <p:nvSpPr>
          <p:cNvPr id="12" name="TextBox 11"/>
          <p:cNvSpPr txBox="1"/>
          <p:nvPr/>
        </p:nvSpPr>
        <p:spPr>
          <a:xfrm>
            <a:off x="809588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descr="Screen Shot 2016-04-04 at 7.4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6368"/>
            <a:ext cx="7861300" cy="5080000"/>
          </a:xfrm>
          <a:prstGeom prst="rect">
            <a:avLst/>
          </a:prstGeom>
        </p:spPr>
      </p:pic>
      <p:sp>
        <p:nvSpPr>
          <p:cNvPr id="13" name="Rounded Rectangle 12"/>
          <p:cNvSpPr/>
          <p:nvPr/>
        </p:nvSpPr>
        <p:spPr>
          <a:xfrm>
            <a:off x="197275" y="428034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5" name="Cloud Callout 4"/>
          <p:cNvSpPr/>
          <p:nvPr/>
        </p:nvSpPr>
        <p:spPr>
          <a:xfrm>
            <a:off x="5289433" y="2034284"/>
            <a:ext cx="3439981" cy="236716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When watching the video, don’t concern yourself with Van der Walls – AP Exam focuses on LDF’s instead</a:t>
            </a:r>
            <a:endParaRPr lang="en-US" dirty="0"/>
          </a:p>
        </p:txBody>
      </p:sp>
    </p:spTree>
    <p:extLst>
      <p:ext uri="{BB962C8B-B14F-4D97-AF65-F5344CB8AC3E}">
        <p14:creationId xmlns:p14="http://schemas.microsoft.com/office/powerpoint/2010/main" val="11353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382" y="2368163"/>
            <a:ext cx="4548775" cy="4015747"/>
          </a:xfrm>
          <a:prstGeom prst="rect">
            <a:avLst/>
          </a:prstGeom>
        </p:spPr>
      </p:pic>
      <p:sp>
        <p:nvSpPr>
          <p:cNvPr id="7" name="Title 6"/>
          <p:cNvSpPr>
            <a:spLocks noGrp="1"/>
          </p:cNvSpPr>
          <p:nvPr>
            <p:ph type="title"/>
          </p:nvPr>
        </p:nvSpPr>
        <p:spPr>
          <a:xfrm>
            <a:off x="498474" y="-10260"/>
            <a:ext cx="7556313" cy="1116106"/>
          </a:xfrm>
        </p:spPr>
        <p:txBody>
          <a:bodyPr/>
          <a:lstStyle/>
          <a:p>
            <a:r>
              <a:rPr lang="en-US" dirty="0" smtClean="0"/>
              <a:t>Hydrogen Bonding</a:t>
            </a:r>
            <a:endParaRPr lang="en-US" dirty="0"/>
          </a:p>
        </p:txBody>
      </p:sp>
      <p:sp>
        <p:nvSpPr>
          <p:cNvPr id="8" name="Content Placeholder 7"/>
          <p:cNvSpPr>
            <a:spLocks noGrp="1"/>
          </p:cNvSpPr>
          <p:nvPr>
            <p:ph sz="half" idx="1"/>
          </p:nvPr>
        </p:nvSpPr>
        <p:spPr>
          <a:xfrm>
            <a:off x="0" y="591179"/>
            <a:ext cx="8190957" cy="2905762"/>
          </a:xfrm>
        </p:spPr>
        <p:txBody>
          <a:bodyPr>
            <a:normAutofit/>
          </a:bodyPr>
          <a:lstStyle/>
          <a:p>
            <a:r>
              <a:rPr lang="en-US" dirty="0" smtClean="0"/>
              <a:t>Hydrogen bonding is seen in the following molecules: water, DNA, ammonia, HF, and alcohols. H-bonding is an attraction or force not a true intramolecular bond. </a:t>
            </a:r>
          </a:p>
          <a:p>
            <a:r>
              <a:rPr lang="en-US" dirty="0" smtClean="0"/>
              <a:t>Hydrogen bonds are like a sandwich with N, O, and/or F as the bread. H will be in a intramolecular (same molecule) bond with one N, O, and/or F and have an intermolecular attraction (different molecule) with the other.</a:t>
            </a:r>
          </a:p>
          <a:p>
            <a:pPr marL="0" indent="0">
              <a:spcBef>
                <a:spcPts val="0"/>
              </a:spcBef>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2.13: 	</a:t>
            </a:r>
            <a:r>
              <a:rPr lang="en-US" dirty="0"/>
              <a:t>The student is able to describe the relationships between the structural features of </a:t>
            </a:r>
            <a:r>
              <a:rPr lang="en-US" dirty="0" smtClean="0"/>
              <a:t>polar molecules </a:t>
            </a:r>
            <a:r>
              <a:rPr lang="en-US" dirty="0"/>
              <a:t>and the forces of attraction between the particles.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hbo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49669"/>
            <a:ext cx="4228039" cy="1975070"/>
          </a:xfrm>
          <a:prstGeom prst="rect">
            <a:avLst/>
          </a:prstGeom>
        </p:spPr>
      </p:pic>
      <p:sp>
        <p:nvSpPr>
          <p:cNvPr id="4" name="Oval Callout 3"/>
          <p:cNvSpPr/>
          <p:nvPr/>
        </p:nvSpPr>
        <p:spPr>
          <a:xfrm>
            <a:off x="949385" y="4228843"/>
            <a:ext cx="4216752" cy="188081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r>
              <a:rPr lang="en-US" sz="2200" dirty="0" smtClean="0"/>
              <a:t>Remember this tip:</a:t>
            </a:r>
          </a:p>
          <a:p>
            <a:pPr algn="ctr">
              <a:spcBef>
                <a:spcPts val="0"/>
              </a:spcBef>
            </a:pPr>
            <a:r>
              <a:rPr lang="en-US" sz="2200" dirty="0" smtClean="0"/>
              <a:t> hydrogen </a:t>
            </a:r>
            <a:r>
              <a:rPr lang="en-US" sz="2200" dirty="0"/>
              <a:t>bonds just </a:t>
            </a:r>
            <a:r>
              <a:rPr lang="en-US" sz="2200" dirty="0" err="1"/>
              <a:t>wanna</a:t>
            </a:r>
            <a:r>
              <a:rPr lang="en-US" sz="2200" dirty="0"/>
              <a:t> have </a:t>
            </a:r>
            <a:r>
              <a:rPr lang="en-US" sz="2200" u="sng" dirty="0"/>
              <a:t>FON</a:t>
            </a:r>
            <a:r>
              <a:rPr lang="en-US" sz="2200" dirty="0" smtClean="0"/>
              <a:t> </a:t>
            </a:r>
          </a:p>
        </p:txBody>
      </p:sp>
      <p:sp>
        <p:nvSpPr>
          <p:cNvPr id="5" name="Bent-Up Arrow 4"/>
          <p:cNvSpPr/>
          <p:nvPr/>
        </p:nvSpPr>
        <p:spPr>
          <a:xfrm>
            <a:off x="2601563" y="3390472"/>
            <a:ext cx="456198" cy="34521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Coulomb’s Law and Solubility</a:t>
            </a:r>
            <a:endParaRPr lang="en-US" dirty="0"/>
          </a:p>
        </p:txBody>
      </p:sp>
      <p:sp>
        <p:nvSpPr>
          <p:cNvPr id="8" name="Content Placeholder 7"/>
          <p:cNvSpPr>
            <a:spLocks noGrp="1"/>
          </p:cNvSpPr>
          <p:nvPr>
            <p:ph sz="half" idx="1"/>
          </p:nvPr>
        </p:nvSpPr>
        <p:spPr>
          <a:xfrm>
            <a:off x="79297" y="813714"/>
            <a:ext cx="8190957" cy="3138210"/>
          </a:xfrm>
        </p:spPr>
        <p:txBody>
          <a:bodyPr>
            <a:normAutofit fontScale="92500" lnSpcReduction="20000"/>
          </a:bodyPr>
          <a:lstStyle/>
          <a:p>
            <a:r>
              <a:rPr lang="en-US" dirty="0"/>
              <a:t>Ionic compounds can dissolve in polar liquids like water because the ions are attracted to either the positive or negative part of the molecule.</a:t>
            </a:r>
          </a:p>
          <a:p>
            <a:r>
              <a:rPr lang="en-US" dirty="0"/>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r>
              <a:rPr lang="en-US" dirty="0" smtClean="0"/>
              <a:t>We can predict the degree </a:t>
            </a:r>
            <a:r>
              <a:rPr lang="en-US" dirty="0"/>
              <a:t>of solubility in water for different ionic compounds using </a:t>
            </a:r>
            <a:r>
              <a:rPr lang="en-US" dirty="0" smtClean="0"/>
              <a:t>Coulomb's </a:t>
            </a:r>
            <a:r>
              <a:rPr lang="en-US" dirty="0"/>
              <a:t>law. The smaller the ions, the closer together they are, and the harder it is for the water molecules to pull the ions away from each other</a:t>
            </a:r>
            <a:r>
              <a:rPr lang="en-US" dirty="0" smtClean="0"/>
              <a:t>. The greater the charge of the ions, the harder it is for the water to pull them away as well.</a:t>
            </a:r>
            <a:endParaRPr lang="en-US" dirty="0"/>
          </a:p>
        </p:txBody>
      </p:sp>
      <p:sp>
        <p:nvSpPr>
          <p:cNvPr id="9" name="Content Placeholder 8"/>
          <p:cNvSpPr>
            <a:spLocks noGrp="1"/>
          </p:cNvSpPr>
          <p:nvPr>
            <p:ph sz="half" idx="14"/>
          </p:nvPr>
        </p:nvSpPr>
        <p:spPr>
          <a:xfrm>
            <a:off x="338227" y="3696463"/>
            <a:ext cx="5516875" cy="2561142"/>
          </a:xfrm>
        </p:spPr>
        <p:txBody>
          <a:bodyPr>
            <a:normAutofit/>
          </a:bodyPr>
          <a:lstStyle/>
          <a:p>
            <a:r>
              <a:rPr lang="en-US" dirty="0" smtClean="0"/>
              <a:t>QUESTION: Predict </a:t>
            </a:r>
            <a:r>
              <a:rPr lang="en-US" dirty="0"/>
              <a:t>which of the following pairs should be </a:t>
            </a:r>
            <a:r>
              <a:rPr lang="en-US" dirty="0" smtClean="0"/>
              <a:t> more </a:t>
            </a:r>
            <a:r>
              <a:rPr lang="en-US" dirty="0"/>
              <a:t>soluble in water, based on  </a:t>
            </a:r>
            <a:r>
              <a:rPr lang="en-US" dirty="0" err="1"/>
              <a:t>Coulombic</a:t>
            </a:r>
            <a:r>
              <a:rPr lang="en-US" dirty="0"/>
              <a:t> </a:t>
            </a:r>
            <a:r>
              <a:rPr lang="en-US" dirty="0" smtClean="0"/>
              <a:t>attraction.</a:t>
            </a:r>
            <a:endParaRPr lang="en-US" dirty="0"/>
          </a:p>
          <a:p>
            <a:r>
              <a:rPr lang="en-US" dirty="0" err="1"/>
              <a:t>LiF</a:t>
            </a:r>
            <a:r>
              <a:rPr lang="en-US" dirty="0"/>
              <a:t>  or  </a:t>
            </a:r>
            <a:r>
              <a:rPr lang="en-US" dirty="0" err="1"/>
              <a:t>NaF</a:t>
            </a:r>
            <a:endParaRPr lang="en-US" dirty="0"/>
          </a:p>
          <a:p>
            <a:r>
              <a:rPr lang="en-US" dirty="0" err="1" smtClean="0"/>
              <a:t>NaF</a:t>
            </a:r>
            <a:r>
              <a:rPr lang="en-US" dirty="0" smtClean="0"/>
              <a:t> </a:t>
            </a:r>
            <a:r>
              <a:rPr lang="en-US" dirty="0"/>
              <a:t>or </a:t>
            </a:r>
            <a:r>
              <a:rPr lang="en-US" dirty="0" smtClean="0"/>
              <a:t>KF</a:t>
            </a:r>
            <a:endParaRPr lang="en-US" dirty="0"/>
          </a:p>
          <a:p>
            <a:r>
              <a:rPr lang="en-US" dirty="0" err="1"/>
              <a:t>BeO</a:t>
            </a:r>
            <a:r>
              <a:rPr lang="en-US" dirty="0"/>
              <a:t> or </a:t>
            </a:r>
            <a:r>
              <a:rPr lang="en-US" dirty="0" err="1"/>
              <a:t>LiF</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2.14: </a:t>
            </a:r>
            <a:r>
              <a:rPr lang="en-US" dirty="0"/>
              <a:t>A</a:t>
            </a:r>
            <a:r>
              <a:rPr lang="en-US" dirty="0" smtClean="0"/>
              <a:t>pply </a:t>
            </a:r>
            <a:r>
              <a:rPr lang="en-US" dirty="0"/>
              <a:t>Coulomb’s law </a:t>
            </a:r>
            <a:r>
              <a:rPr lang="en-US" dirty="0" smtClean="0"/>
              <a:t>to describe </a:t>
            </a:r>
            <a:r>
              <a:rPr lang="en-US" dirty="0"/>
              <a:t>the interactions of ions, &amp;</a:t>
            </a:r>
            <a:r>
              <a:rPr lang="en-US" dirty="0" smtClean="0"/>
              <a:t> </a:t>
            </a:r>
            <a:r>
              <a:rPr lang="en-US" dirty="0"/>
              <a:t>the attractions </a:t>
            </a:r>
            <a:r>
              <a:rPr lang="en-US" dirty="0" smtClean="0"/>
              <a:t>of ions/solvents </a:t>
            </a:r>
            <a:r>
              <a:rPr lang="en-US" dirty="0"/>
              <a:t>to explain the factors that contribute </a:t>
            </a:r>
            <a:r>
              <a:rPr lang="en-US" dirty="0" smtClean="0"/>
              <a:t>to solubility </a:t>
            </a:r>
            <a:r>
              <a:rPr lang="en-US" dirty="0"/>
              <a:t>of </a:t>
            </a:r>
            <a:r>
              <a:rPr lang="en-US" dirty="0" smtClean="0"/>
              <a:t>ionic compounds.																</a:t>
            </a:r>
            <a:endParaRPr lang="en-US" dirty="0"/>
          </a:p>
        </p:txBody>
      </p:sp>
      <p:pic>
        <p:nvPicPr>
          <p:cNvPr id="2" name="Picture 1" descr="coulo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56" y="3516434"/>
            <a:ext cx="3491811" cy="2796972"/>
          </a:xfrm>
          <a:prstGeom prst="rect">
            <a:avLst/>
          </a:prstGeom>
          <a:ln w="19050" cmpd="sng">
            <a:solidFill>
              <a:schemeClr val="accent2">
                <a:lumMod val="75000"/>
                <a:lumOff val="25000"/>
              </a:schemeClr>
            </a:solidFill>
          </a:ln>
        </p:spPr>
      </p:pic>
      <p:sp>
        <p:nvSpPr>
          <p:cNvPr id="12" name="TextBox 11"/>
          <p:cNvSpPr txBox="1"/>
          <p:nvPr/>
        </p:nvSpPr>
        <p:spPr>
          <a:xfrm>
            <a:off x="812054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4" name="Frame 3"/>
          <p:cNvSpPr/>
          <p:nvPr/>
        </p:nvSpPr>
        <p:spPr>
          <a:xfrm>
            <a:off x="1331606" y="4795977"/>
            <a:ext cx="653473"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331607" y="5293588"/>
            <a:ext cx="456198"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356265" y="5836064"/>
            <a:ext cx="517845"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53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275656">
            <a:off x="6866725" y="2186042"/>
            <a:ext cx="2674708" cy="416855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sz="1700" dirty="0" smtClean="0"/>
              <a:t>Do </a:t>
            </a:r>
            <a:r>
              <a:rPr lang="en-US" sz="1700" dirty="0"/>
              <a:t>NOT say “like dissolves like.”  You’ll, like</a:t>
            </a:r>
            <a:r>
              <a:rPr lang="en-US" sz="1700" dirty="0" smtClean="0"/>
              <a:t>... </a:t>
            </a:r>
            <a:r>
              <a:rPr lang="en-US" sz="1700" dirty="0"/>
              <a:t>get no points. </a:t>
            </a:r>
            <a:endParaRPr lang="en-US" sz="1700" dirty="0" smtClean="0"/>
          </a:p>
          <a:p>
            <a:pPr algn="ctr"/>
            <a:r>
              <a:rPr lang="en-US" sz="1700" dirty="0" smtClean="0"/>
              <a:t>DO refer to LDF’s, hydrogen bonding and dipole-dipole interactions</a:t>
            </a:r>
            <a:endParaRPr lang="en-US" sz="17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32074"/>
            <a:ext cx="9476904" cy="923330"/>
          </a:xfrm>
          <a:prstGeom prst="rect">
            <a:avLst/>
          </a:prstGeom>
          <a:noFill/>
        </p:spPr>
        <p:txBody>
          <a:bodyPr wrap="square" rtlCol="0">
            <a:spAutoFit/>
          </a:bodyPr>
          <a:lstStyle/>
          <a:p>
            <a:r>
              <a:rPr lang="en-US" dirty="0" smtClean="0"/>
              <a:t>LO 2.15: 	</a:t>
            </a:r>
            <a:r>
              <a:rPr lang="en-US" dirty="0"/>
              <a:t>E</a:t>
            </a:r>
            <a:r>
              <a:rPr lang="en-US" dirty="0" smtClean="0"/>
              <a:t>xplain </a:t>
            </a:r>
            <a:r>
              <a:rPr lang="en-US" dirty="0"/>
              <a:t>observations </a:t>
            </a:r>
            <a:r>
              <a:rPr lang="en-US" dirty="0" smtClean="0"/>
              <a:t>of the </a:t>
            </a:r>
            <a:r>
              <a:rPr lang="en-US" dirty="0"/>
              <a:t>solubility of ionic </a:t>
            </a:r>
            <a:r>
              <a:rPr lang="en-US" dirty="0" smtClean="0"/>
              <a:t>solids/molecules </a:t>
            </a:r>
            <a:r>
              <a:rPr lang="en-US" dirty="0"/>
              <a:t>in water </a:t>
            </a:r>
            <a:r>
              <a:rPr lang="en-US" dirty="0" smtClean="0"/>
              <a:t>and </a:t>
            </a:r>
            <a:r>
              <a:rPr lang="en-US" dirty="0"/>
              <a:t>other solvents on the basis of particle views that include </a:t>
            </a:r>
            <a:r>
              <a:rPr lang="en-US" dirty="0" smtClean="0"/>
              <a:t>IMF’s and entropic </a:t>
            </a:r>
            <a:r>
              <a:rPr lang="en-US" dirty="0"/>
              <a:t>effects.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6 at 8.44.37 PM.png"/>
          <p:cNvPicPr>
            <a:picLocks noChangeAspect="1"/>
          </p:cNvPicPr>
          <p:nvPr/>
        </p:nvPicPr>
        <p:blipFill rotWithShape="1">
          <a:blip r:embed="rId4">
            <a:extLst>
              <a:ext uri="{28A0092B-C50C-407E-A947-70E740481C1C}">
                <a14:useLocalDpi xmlns:a14="http://schemas.microsoft.com/office/drawing/2010/main" val="0"/>
              </a:ext>
            </a:extLst>
          </a:blip>
          <a:srcRect l="9300" t="17762" r="6972" b="7311"/>
          <a:stretch/>
        </p:blipFill>
        <p:spPr>
          <a:xfrm>
            <a:off x="112065" y="1049237"/>
            <a:ext cx="7117551" cy="4740998"/>
          </a:xfrm>
          <a:prstGeom prst="rect">
            <a:avLst/>
          </a:prstGeom>
          <a:ln w="28575" cmpd="sng">
            <a:solidFill>
              <a:schemeClr val="accent4">
                <a:lumMod val="50000"/>
              </a:schemeClr>
            </a:solidFill>
          </a:ln>
        </p:spPr>
      </p:pic>
      <p:sp>
        <p:nvSpPr>
          <p:cNvPr id="5" name="Title 4"/>
          <p:cNvSpPr>
            <a:spLocks noGrp="1"/>
          </p:cNvSpPr>
          <p:nvPr>
            <p:ph type="title"/>
          </p:nvPr>
        </p:nvSpPr>
        <p:spPr>
          <a:xfrm>
            <a:off x="498474" y="484094"/>
            <a:ext cx="7556313" cy="773569"/>
          </a:xfrm>
        </p:spPr>
        <p:txBody>
          <a:bodyPr/>
          <a:lstStyle/>
          <a:p>
            <a:r>
              <a:rPr lang="en-US" dirty="0" smtClean="0"/>
              <a:t>Entropy in Solutions</a:t>
            </a:r>
            <a:endParaRPr lang="en-US" dirty="0"/>
          </a:p>
        </p:txBody>
      </p:sp>
      <p:sp>
        <p:nvSpPr>
          <p:cNvPr id="6" name="Snip Single Corner Rectangle 5"/>
          <p:cNvSpPr/>
          <p:nvPr/>
        </p:nvSpPr>
        <p:spPr>
          <a:xfrm>
            <a:off x="139675" y="3553256"/>
            <a:ext cx="1239099" cy="106449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t>  Generally speaking. There are exceptions</a:t>
            </a:r>
            <a:endParaRPr lang="en-US" sz="1400" dirty="0"/>
          </a:p>
        </p:txBody>
      </p:sp>
      <p:sp>
        <p:nvSpPr>
          <p:cNvPr id="7" name="5-Point Star 6"/>
          <p:cNvSpPr/>
          <p:nvPr/>
        </p:nvSpPr>
        <p:spPr>
          <a:xfrm>
            <a:off x="3286261" y="2199757"/>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193503" y="3746540"/>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264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Composition of Pure Substances and/or Mixtures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244899" y="717530"/>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Percent mass can be used to determine the composition of a substance</a:t>
            </a:r>
          </a:p>
          <a:p>
            <a:pPr marL="685800" lvl="1">
              <a:spcBef>
                <a:spcPts val="0"/>
              </a:spcBef>
            </a:pPr>
            <a:r>
              <a:rPr lang="en-US" dirty="0" smtClean="0"/>
              <a:t>% mass can also be used to find the empirical formula</a:t>
            </a:r>
          </a:p>
          <a:p>
            <a:pPr marL="457200">
              <a:spcBef>
                <a:spcPts val="0"/>
              </a:spcBef>
            </a:pPr>
            <a:r>
              <a:rPr lang="en-US" dirty="0" smtClean="0"/>
              <a:t>The empirical formula is the simplest formula of a substance</a:t>
            </a:r>
          </a:p>
          <a:p>
            <a:pPr marL="685800" lvl="1">
              <a:spcBef>
                <a:spcPts val="0"/>
              </a:spcBef>
            </a:pPr>
            <a:r>
              <a:rPr lang="en-US" dirty="0" smtClean="0"/>
              <a:t>It is a ratio between the moles of each element in the substance</a:t>
            </a:r>
          </a:p>
          <a:p>
            <a:pPr marL="685800" lvl="1">
              <a:spcBef>
                <a:spcPts val="0"/>
              </a:spcBef>
            </a:pPr>
            <a:r>
              <a:rPr lang="en-US" dirty="0" smtClean="0"/>
              <a:t>Quick steps to solve!</a:t>
            </a:r>
          </a:p>
          <a:p>
            <a:pPr marL="914400" lvl="2">
              <a:spcBef>
                <a:spcPts val="0"/>
              </a:spcBef>
            </a:pPr>
            <a:r>
              <a:rPr lang="en-US" dirty="0" smtClean="0"/>
              <a:t>% to mass, mass to moles, divide by the smallest and multiply ‘til whole!)</a:t>
            </a:r>
          </a:p>
          <a:p>
            <a:pPr marL="685800" lvl="1">
              <a:spcBef>
                <a:spcPts val="0"/>
              </a:spcBef>
            </a:pPr>
            <a:r>
              <a:rPr lang="en-US" dirty="0" smtClean="0"/>
              <a:t>The molecular formula is the actual formula of a substance</a:t>
            </a:r>
          </a:p>
          <a:p>
            <a:pPr marL="914400" lvl="2">
              <a:spcBef>
                <a:spcPts val="0"/>
              </a:spcBef>
            </a:pPr>
            <a:r>
              <a:rPr lang="en-US" dirty="0" smtClean="0"/>
              <a:t>It is a whole number multiple of the empirical formula</a:t>
            </a:r>
          </a:p>
          <a:p>
            <a:pPr marL="685800" lvl="1">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242523"/>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1.2: Select and apply mathematical routines to mass data to identify or infer the composition of pure substances and/or mixtures.</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2517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4" name="Picture 3"/>
          <p:cNvPicPr>
            <a:picLocks noChangeAspect="1"/>
          </p:cNvPicPr>
          <p:nvPr/>
        </p:nvPicPr>
        <p:blipFill>
          <a:blip r:embed="rId6"/>
          <a:stretch>
            <a:fillRect/>
          </a:stretch>
        </p:blipFill>
        <p:spPr>
          <a:xfrm>
            <a:off x="231277" y="2097905"/>
            <a:ext cx="4190645" cy="2374699"/>
          </a:xfrm>
          <a:prstGeom prst="rect">
            <a:avLst/>
          </a:prstGeom>
        </p:spPr>
      </p:pic>
      <p:pic>
        <p:nvPicPr>
          <p:cNvPr id="13" name="Picture 12"/>
          <p:cNvPicPr>
            <a:picLocks noChangeAspect="1"/>
          </p:cNvPicPr>
          <p:nvPr/>
        </p:nvPicPr>
        <p:blipFill>
          <a:blip r:embed="rId7"/>
          <a:stretch>
            <a:fillRect/>
          </a:stretch>
        </p:blipFill>
        <p:spPr>
          <a:xfrm>
            <a:off x="626808" y="1076861"/>
            <a:ext cx="80645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708128" y="4064139"/>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79031450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4 at 6.52.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1" y="1464581"/>
            <a:ext cx="7899400" cy="4368800"/>
          </a:xfrm>
          <a:prstGeom prst="rect">
            <a:avLst/>
          </a:prstGeom>
          <a:ln w="38100" cmpd="sng">
            <a:solidFill>
              <a:schemeClr val="accent1"/>
            </a:solidFill>
          </a:ln>
        </p:spPr>
      </p:pic>
      <p:sp>
        <p:nvSpPr>
          <p:cNvPr id="2" name="Title 1"/>
          <p:cNvSpPr>
            <a:spLocks noGrp="1"/>
          </p:cNvSpPr>
          <p:nvPr>
            <p:ph type="title"/>
          </p:nvPr>
        </p:nvSpPr>
        <p:spPr/>
        <p:txBody>
          <a:bodyPr/>
          <a:lstStyle/>
          <a:p>
            <a:r>
              <a:rPr lang="en-US" dirty="0" smtClean="0"/>
              <a:t>Physical Properties and IMF’s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923330"/>
          </a:xfrm>
          <a:prstGeom prst="rect">
            <a:avLst/>
          </a:prstGeom>
          <a:noFill/>
        </p:spPr>
        <p:txBody>
          <a:bodyPr wrap="square" rtlCol="0">
            <a:spAutoFit/>
          </a:bodyPr>
          <a:lstStyle/>
          <a:p>
            <a:r>
              <a:rPr lang="en-US" dirty="0" smtClean="0"/>
              <a:t>LO 2.16: 	</a:t>
            </a:r>
            <a:r>
              <a:rPr lang="en-US" dirty="0"/>
              <a:t>E</a:t>
            </a:r>
            <a:r>
              <a:rPr lang="en-US" dirty="0" smtClean="0"/>
              <a:t>xplain </a:t>
            </a:r>
            <a:r>
              <a:rPr lang="en-US" dirty="0"/>
              <a:t>the properties (phase, vapor pressure, viscosity, etc.) of </a:t>
            </a:r>
            <a:r>
              <a:rPr lang="en-US" dirty="0" smtClean="0"/>
              <a:t>small and </a:t>
            </a:r>
            <a:r>
              <a:rPr lang="en-US" dirty="0"/>
              <a:t>large molecular compounds in terms of the strengths and types of </a:t>
            </a:r>
            <a:r>
              <a:rPr lang="en-US" dirty="0" smtClean="0"/>
              <a:t>IMF’s</a:t>
            </a:r>
            <a:r>
              <a:rPr lang="en-US" dirty="0"/>
              <a:t>.</a:t>
            </a:r>
            <a:r>
              <a:rPr lang="en-US" dirty="0" smtClean="0"/>
              <a:t>																</a:t>
            </a:r>
            <a:endParaRPr lang="en-US" dirty="0"/>
          </a:p>
        </p:txBody>
      </p:sp>
      <p:sp>
        <p:nvSpPr>
          <p:cNvPr id="12" name="TextBox 11"/>
          <p:cNvSpPr txBox="1"/>
          <p:nvPr/>
        </p:nvSpPr>
        <p:spPr>
          <a:xfrm>
            <a:off x="8132878" y="1829183"/>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9" name="Rounded Rectangle 8"/>
          <p:cNvSpPr/>
          <p:nvPr/>
        </p:nvSpPr>
        <p:spPr>
          <a:xfrm>
            <a:off x="81814" y="415206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6" name="Picture 5" descr="ccl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663" y="1430539"/>
            <a:ext cx="4535276" cy="38423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Rectangle 3"/>
          <p:cNvSpPr/>
          <p:nvPr/>
        </p:nvSpPr>
        <p:spPr>
          <a:xfrm>
            <a:off x="498474" y="3351733"/>
            <a:ext cx="721764"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744377" y="2639846"/>
            <a:ext cx="967425" cy="199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675352" y="2557010"/>
            <a:ext cx="834244" cy="330860"/>
          </a:xfrm>
          <a:prstGeom prst="rect">
            <a:avLst/>
          </a:prstGeom>
          <a:noFill/>
        </p:spPr>
        <p:txBody>
          <a:bodyPr wrap="square" rtlCol="0">
            <a:spAutoFit/>
          </a:bodyPr>
          <a:lstStyle/>
          <a:p>
            <a:r>
              <a:rPr lang="en-US" sz="1500" dirty="0" smtClean="0">
                <a:latin typeface="Times"/>
                <a:cs typeface="Times"/>
              </a:rPr>
              <a:t>Hg</a:t>
            </a:r>
            <a:endParaRPr lang="en-US" sz="1500" dirty="0">
              <a:latin typeface="Times"/>
              <a:cs typeface="Times"/>
            </a:endParaRPr>
          </a:p>
        </p:txBody>
      </p:sp>
    </p:spTree>
    <p:extLst>
      <p:ext uri="{BB962C8B-B14F-4D97-AF65-F5344CB8AC3E}">
        <p14:creationId xmlns:p14="http://schemas.microsoft.com/office/powerpoint/2010/main" val="42662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Bonding and Electronegativity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4755" y="6230156"/>
            <a:ext cx="9144000" cy="584776"/>
          </a:xfrm>
          <a:prstGeom prst="rect">
            <a:avLst/>
          </a:prstGeom>
          <a:noFill/>
        </p:spPr>
        <p:txBody>
          <a:bodyPr wrap="square" rtlCol="0">
            <a:spAutoFit/>
          </a:bodyPr>
          <a:lstStyle/>
          <a:p>
            <a:r>
              <a:rPr lang="en-US" sz="1600" dirty="0"/>
              <a:t>LO 2.17: 	The student can predict the type of bonding present between two atoms in a binary compound based on position in the periodic table and the electronegativity of the elements.</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butane.chem.uiuc.edu/cyerkes/chem102ae_fa08/homepage/Chem102AEFa07/Lecture_Notes_102/Lecture%2012%20_files/image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51" y="2402440"/>
            <a:ext cx="8116957" cy="315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3571" y="1100308"/>
            <a:ext cx="7216858" cy="1200329"/>
          </a:xfrm>
          <a:prstGeom prst="rect">
            <a:avLst/>
          </a:prstGeom>
          <a:noFill/>
        </p:spPr>
        <p:txBody>
          <a:bodyPr wrap="square" rtlCol="0">
            <a:spAutoFit/>
          </a:bodyPr>
          <a:lstStyle/>
          <a:p>
            <a:r>
              <a:rPr lang="en-US" dirty="0"/>
              <a:t>Differences in electronegativities lead to different types of bonding*:</a:t>
            </a:r>
          </a:p>
          <a:p>
            <a:r>
              <a:rPr lang="en-US" dirty="0"/>
              <a:t>		 0.0 – 0.4: Bond is </a:t>
            </a:r>
            <a:r>
              <a:rPr lang="en-US" dirty="0" smtClean="0"/>
              <a:t>generally considered </a:t>
            </a:r>
            <a:r>
              <a:rPr lang="en-US" dirty="0"/>
              <a:t>nonpolar</a:t>
            </a:r>
          </a:p>
          <a:p>
            <a:r>
              <a:rPr lang="en-US" dirty="0"/>
              <a:t>		 0.5 – 1.7: Bond is </a:t>
            </a:r>
            <a:r>
              <a:rPr lang="en-US" dirty="0" smtClean="0"/>
              <a:t>generally considered </a:t>
            </a:r>
            <a:r>
              <a:rPr lang="en-US" dirty="0"/>
              <a:t>polar</a:t>
            </a:r>
          </a:p>
          <a:p>
            <a:r>
              <a:rPr lang="en-US" dirty="0"/>
              <a:t>	 		&gt; 1.7: Bond is </a:t>
            </a:r>
            <a:r>
              <a:rPr lang="en-US" dirty="0" smtClean="0"/>
              <a:t>generally considered </a:t>
            </a:r>
            <a:r>
              <a:rPr lang="en-US" dirty="0"/>
              <a:t>ionic</a:t>
            </a:r>
          </a:p>
        </p:txBody>
      </p:sp>
      <p:sp>
        <p:nvSpPr>
          <p:cNvPr id="3" name="TextBox 2"/>
          <p:cNvSpPr txBox="1"/>
          <p:nvPr/>
        </p:nvSpPr>
        <p:spPr>
          <a:xfrm>
            <a:off x="755374" y="5555566"/>
            <a:ext cx="7579734" cy="369332"/>
          </a:xfrm>
          <a:prstGeom prst="rect">
            <a:avLst/>
          </a:prstGeom>
          <a:noFill/>
        </p:spPr>
        <p:txBody>
          <a:bodyPr wrap="square" rtlCol="0">
            <a:spAutoFit/>
          </a:bodyPr>
          <a:lstStyle/>
          <a:p>
            <a:r>
              <a:rPr lang="en-US" sz="900" dirty="0"/>
              <a:t>Electronegativities are assigned values and are relative to fluorine. Electronegativity is a function of shielding / effective nuclear charge. </a:t>
            </a:r>
          </a:p>
          <a:p>
            <a:r>
              <a:rPr lang="en-US" sz="900" dirty="0"/>
              <a:t>*Values presented are one possibility – other scales exist.</a:t>
            </a:r>
          </a:p>
        </p:txBody>
      </p:sp>
    </p:spTree>
    <p:extLst>
      <p:ext uri="{BB962C8B-B14F-4D97-AF65-F5344CB8AC3E}">
        <p14:creationId xmlns:p14="http://schemas.microsoft.com/office/powerpoint/2010/main" val="37824993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Ranking Bond Polarity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07045"/>
            <a:ext cx="9144000" cy="523220"/>
          </a:xfrm>
          <a:prstGeom prst="rect">
            <a:avLst/>
          </a:prstGeom>
          <a:noFill/>
        </p:spPr>
        <p:txBody>
          <a:bodyPr wrap="square" rtlCol="0">
            <a:spAutoFit/>
          </a:bodyPr>
          <a:lstStyle/>
          <a:p>
            <a:r>
              <a:rPr lang="en-US" sz="1400" dirty="0"/>
              <a:t>LO 2.18: The student is able to rank and justify the on the ranking of bond polarity on the basis of the locations of the bonded atoms in the periodic table.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49" y="1313123"/>
            <a:ext cx="6828321" cy="422813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671091" y="4174435"/>
            <a:ext cx="6828321" cy="13668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87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style.rotation</p:attrName>
                                        </p:attrNameLst>
                                      </p:cBhvr>
                                      <p:tavLst>
                                        <p:tav tm="0">
                                          <p:val>
                                            <p:fltVal val="0"/>
                                          </p:val>
                                        </p:tav>
                                        <p:tav tm="100000">
                                          <p:val>
                                            <p:fltVal val="720"/>
                                          </p:val>
                                        </p:tav>
                                      </p:tavLst>
                                    </p:anim>
                                    <p:anim calcmode="lin" valueType="num">
                                      <p:cBhvr>
                                        <p:cTn id="8" dur="2000"/>
                                        <p:tgtEl>
                                          <p:spTgt spid="2"/>
                                        </p:tgtEl>
                                        <p:attrNameLst>
                                          <p:attrName>ppt_h</p:attrName>
                                        </p:attrNameLst>
                                      </p:cBhvr>
                                      <p:tavLst>
                                        <p:tav tm="0">
                                          <p:val>
                                            <p:strVal val="ppt_h"/>
                                          </p:val>
                                        </p:tav>
                                        <p:tav tm="100000">
                                          <p:val>
                                            <p:fltVal val="0"/>
                                          </p:val>
                                        </p:tav>
                                      </p:tavLst>
                                    </p:anim>
                                    <p:anim calcmode="lin" valueType="num">
                                      <p:cBhvr>
                                        <p:cTn id="9" dur="2000"/>
                                        <p:tgtEl>
                                          <p:spTgt spid="2"/>
                                        </p:tgtEl>
                                        <p:attrNameLst>
                                          <p:attrName>ppt_w</p:attrName>
                                        </p:attrNameLst>
                                      </p:cBhvr>
                                      <p:tavLst>
                                        <p:tav tm="0">
                                          <p:val>
                                            <p:strVal val="ppt_w"/>
                                          </p:val>
                                        </p:tav>
                                        <p:tav tm="100000">
                                          <p:val>
                                            <p:fltVal val="0"/>
                                          </p:val>
                                        </p:tav>
                                      </p:tavLst>
                                    </p:anim>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Ionic Substances and their Properties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73830"/>
            <a:ext cx="9144000" cy="954107"/>
          </a:xfrm>
          <a:prstGeom prst="rect">
            <a:avLst/>
          </a:prstGeom>
          <a:noFill/>
        </p:spPr>
        <p:txBody>
          <a:bodyPr wrap="square" rtlCol="0">
            <a:spAutoFit/>
          </a:bodyPr>
          <a:lstStyle/>
          <a:p>
            <a:r>
              <a:rPr lang="en-US" sz="1400" dirty="0"/>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4"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520" y="2362628"/>
            <a:ext cx="5229033" cy="2948286"/>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4" y="1381333"/>
            <a:ext cx="2381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8520" y="887896"/>
            <a:ext cx="4797078" cy="1200329"/>
          </a:xfrm>
          <a:prstGeom prst="rect">
            <a:avLst/>
          </a:prstGeom>
          <a:noFill/>
        </p:spPr>
        <p:txBody>
          <a:bodyPr wrap="square" rtlCol="0">
            <a:spAutoFit/>
          </a:bodyPr>
          <a:lstStyle/>
          <a:p>
            <a:r>
              <a:rPr lang="en-US" dirty="0" smtClean="0"/>
              <a:t>Ionic compounds are brittle. As the crystal structure is struck, the ions become displaced. The displaced ions will repel like charges and fracture. </a:t>
            </a:r>
            <a:endParaRPr lang="en-US" dirty="0"/>
          </a:p>
        </p:txBody>
      </p:sp>
    </p:spTree>
    <p:extLst>
      <p:ext uri="{BB962C8B-B14F-4D97-AF65-F5344CB8AC3E}">
        <p14:creationId xmlns:p14="http://schemas.microsoft.com/office/powerpoint/2010/main" val="1516498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720" y="15670"/>
            <a:ext cx="7954269" cy="1116106"/>
          </a:xfrm>
        </p:spPr>
        <p:txBody>
          <a:bodyPr/>
          <a:lstStyle/>
          <a:p>
            <a:r>
              <a:rPr lang="en-US" dirty="0"/>
              <a:t>Metallic Properties </a:t>
            </a:r>
            <a:r>
              <a:rPr lang="en-US" dirty="0" smtClean="0"/>
              <a:t>– Sea </a:t>
            </a:r>
            <a:r>
              <a:rPr lang="en-US" dirty="0"/>
              <a:t>of </a:t>
            </a:r>
            <a:r>
              <a:rPr lang="en-US" dirty="0" smtClean="0"/>
              <a:t>Electrons</a:t>
            </a:r>
            <a:endParaRPr lang="en-US" baseline="300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2" y="5970499"/>
            <a:ext cx="9144000" cy="738664"/>
          </a:xfrm>
          <a:prstGeom prst="rect">
            <a:avLst/>
          </a:prstGeom>
          <a:noFill/>
        </p:spPr>
        <p:txBody>
          <a:bodyPr wrap="square" rtlCol="0">
            <a:spAutoFit/>
          </a:bodyPr>
          <a:lstStyle/>
          <a:p>
            <a:r>
              <a:rPr lang="en-US" sz="1400" dirty="0"/>
              <a:t>LO 2.20: The student is able to explain how a bonding model involving delocalized electrons is consistent with macroscopic properties of metals (e.g., conductivity, malleability, ductility, and low volatility) and the shell model of the atom.</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4098" name="Picture 2" descr="http://study.com/cimages/multimages/16/properti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44" y="615810"/>
            <a:ext cx="5154165" cy="2680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269" y="3126545"/>
            <a:ext cx="4346558" cy="2862322"/>
          </a:xfrm>
          <a:prstGeom prst="rect">
            <a:avLst/>
          </a:prstGeom>
          <a:noFill/>
        </p:spPr>
        <p:txBody>
          <a:bodyPr wrap="square" rtlCol="0">
            <a:spAutoFit/>
          </a:bodyPr>
          <a:lstStyle/>
          <a:p>
            <a:pPr algn="ctr"/>
            <a:r>
              <a:rPr lang="en-US" sz="1500" dirty="0"/>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a:t>
            </a:r>
            <a:r>
              <a:rPr lang="en-US" sz="1500" dirty="0" err="1" smtClean="0"/>
              <a:t>kernals</a:t>
            </a:r>
            <a:r>
              <a:rPr lang="en-US" sz="1500" dirty="0" smtClean="0"/>
              <a:t>, </a:t>
            </a:r>
            <a:r>
              <a:rPr lang="en-US" sz="1500" dirty="0"/>
              <a:t>and the water represents the valence electrons shared by all of the atoms.”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909" y="1131776"/>
            <a:ext cx="2543175" cy="4257675"/>
          </a:xfrm>
          <a:prstGeom prst="rect">
            <a:avLst/>
          </a:prstGeom>
        </p:spPr>
      </p:pic>
    </p:spTree>
    <p:extLst>
      <p:ext uri="{BB962C8B-B14F-4D97-AF65-F5344CB8AC3E}">
        <p14:creationId xmlns:p14="http://schemas.microsoft.com/office/powerpoint/2010/main" val="19688867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a:t>Lewis Diagrams / VSEPR</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211669"/>
            <a:ext cx="9144000" cy="523220"/>
          </a:xfrm>
          <a:prstGeom prst="rect">
            <a:avLst/>
          </a:prstGeom>
          <a:noFill/>
        </p:spPr>
        <p:txBody>
          <a:bodyPr wrap="square" rtlCol="0">
            <a:spAutoFit/>
          </a:bodyPr>
          <a:lstStyle/>
          <a:p>
            <a:r>
              <a:rPr lang="en-US" sz="1400" dirty="0"/>
              <a:t>LO 2.21: The student is able to use Lewis diagrams and VSEPR to predict the geometry of molecules, identify hybridization, and make predictions about polarity.</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5122" name="Picture 2"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6" y="822763"/>
            <a:ext cx="6531558" cy="36666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4" name="Rectangle 13"/>
          <p:cNvSpPr/>
          <p:nvPr/>
        </p:nvSpPr>
        <p:spPr>
          <a:xfrm>
            <a:off x="70726" y="326818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s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591" y="1584058"/>
            <a:ext cx="6383411" cy="38907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3" name="Rectangle 2"/>
          <p:cNvSpPr/>
          <p:nvPr/>
        </p:nvSpPr>
        <p:spPr>
          <a:xfrm>
            <a:off x="1235591" y="422691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6" name="Picture 6" descr="sol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521" y="2216738"/>
            <a:ext cx="6679705" cy="396437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3" name="Rectangle 12"/>
          <p:cNvSpPr/>
          <p:nvPr/>
        </p:nvSpPr>
        <p:spPr>
          <a:xfrm>
            <a:off x="2264521" y="5044161"/>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1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sz="3000" dirty="0"/>
              <a:t>Ionic or Covalent? </a:t>
            </a:r>
            <a:r>
              <a:rPr lang="en-US" sz="3000" dirty="0" smtClean="0"/>
              <a:t>Bonding Tests</a:t>
            </a:r>
            <a:endParaRPr lang="en-US" sz="3000" dirty="0"/>
          </a:p>
        </p:txBody>
      </p:sp>
      <p:sp>
        <p:nvSpPr>
          <p:cNvPr id="11" name="TextBox 10"/>
          <p:cNvSpPr txBox="1"/>
          <p:nvPr/>
        </p:nvSpPr>
        <p:spPr>
          <a:xfrm>
            <a:off x="0" y="6314373"/>
            <a:ext cx="9144000" cy="523220"/>
          </a:xfrm>
          <a:prstGeom prst="rect">
            <a:avLst/>
          </a:prstGeom>
          <a:noFill/>
        </p:spPr>
        <p:txBody>
          <a:bodyPr wrap="square" rtlCol="0">
            <a:spAutoFit/>
          </a:bodyPr>
          <a:lstStyle/>
          <a:p>
            <a:r>
              <a:rPr lang="en-US" sz="1400" dirty="0"/>
              <a:t>LO 2.22: The student is able to design or evaluate a plan to collect and/or interpret data needed to deduce the type of bonding in a sample of a solid.</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2"/>
              </a:rPr>
              <a:t>Video</a:t>
            </a:r>
            <a:endParaRPr lang="en-US" dirty="0"/>
          </a:p>
        </p:txBody>
      </p:sp>
      <p:sp>
        <p:nvSpPr>
          <p:cNvPr id="2" name="TextBox 1"/>
          <p:cNvSpPr txBox="1"/>
          <p:nvPr/>
        </p:nvSpPr>
        <p:spPr>
          <a:xfrm>
            <a:off x="5625360" y="3468962"/>
            <a:ext cx="2591745"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600" dirty="0"/>
              <a:t>Use properties of compounds to differentiate them from one another. Other tests may be performed to positively identify the compound, but are not necessary to observe types of bonds present.</a:t>
            </a:r>
          </a:p>
        </p:txBody>
      </p:sp>
      <p:sp>
        <p:nvSpPr>
          <p:cNvPr id="13" name="TextBox 12"/>
          <p:cNvSpPr txBox="1"/>
          <p:nvPr/>
        </p:nvSpPr>
        <p:spPr>
          <a:xfrm>
            <a:off x="8111996" y="2063513"/>
            <a:ext cx="979575" cy="369332"/>
          </a:xfrm>
          <a:prstGeom prst="rect">
            <a:avLst/>
          </a:prstGeom>
          <a:noFill/>
        </p:spPr>
        <p:txBody>
          <a:bodyPr wrap="square" rtlCol="0">
            <a:spAutoFit/>
          </a:bodyPr>
          <a:lstStyle/>
          <a:p>
            <a:r>
              <a:rPr lang="en-US" dirty="0">
                <a:hlinkClick r:id="rId3"/>
              </a:rPr>
              <a:t>Source</a:t>
            </a:r>
            <a:endParaRPr lang="en-US" dirty="0"/>
          </a:p>
        </p:txBody>
      </p:sp>
      <p:sp>
        <p:nvSpPr>
          <p:cNvPr id="3" name="TextBox 2"/>
          <p:cNvSpPr txBox="1"/>
          <p:nvPr/>
        </p:nvSpPr>
        <p:spPr>
          <a:xfrm>
            <a:off x="6886336" y="-70383"/>
            <a:ext cx="2205038" cy="369332"/>
          </a:xfrm>
          <a:prstGeom prst="rect">
            <a:avLst/>
          </a:prstGeom>
          <a:noFill/>
        </p:spPr>
        <p:txBody>
          <a:bodyPr wrap="square" rtlCol="0">
            <a:spAutoFit/>
          </a:bodyPr>
          <a:lstStyle/>
          <a:p>
            <a:r>
              <a:rPr lang="en-US" dirty="0">
                <a:hlinkClick r:id="rId4"/>
              </a:rPr>
              <a:t>Great Lab Example</a:t>
            </a:r>
            <a:endParaRPr lang="en-US" dirty="0"/>
          </a:p>
        </p:txBody>
      </p:sp>
      <p:pic>
        <p:nvPicPr>
          <p:cNvPr id="5" name="Picture 4" descr="Screen Shot 2016-04-07 at 9.01.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72979"/>
            <a:ext cx="4794728" cy="3241394"/>
          </a:xfrm>
          <a:prstGeom prst="rect">
            <a:avLst/>
          </a:prstGeom>
        </p:spPr>
      </p:pic>
      <p:sp>
        <p:nvSpPr>
          <p:cNvPr id="6" name="Cloud Callout 5"/>
          <p:cNvSpPr/>
          <p:nvPr/>
        </p:nvSpPr>
        <p:spPr>
          <a:xfrm>
            <a:off x="1438418" y="3576397"/>
            <a:ext cx="3058259" cy="196961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a:t>
            </a:r>
            <a:r>
              <a:rPr lang="en-US" dirty="0" smtClean="0">
                <a:hlinkClick r:id="rId6"/>
              </a:rPr>
              <a:t>here</a:t>
            </a:r>
            <a:r>
              <a:rPr lang="en-US" dirty="0" smtClean="0"/>
              <a:t> to do a virtual lab on bonding type (chart pictured below)</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321709445"/>
              </p:ext>
            </p:extLst>
          </p:nvPr>
        </p:nvGraphicFramePr>
        <p:xfrm>
          <a:off x="1994546" y="694757"/>
          <a:ext cx="5935452" cy="2307016"/>
        </p:xfrm>
        <a:graphic>
          <a:graphicData uri="http://schemas.openxmlformats.org/drawingml/2006/table">
            <a:tbl>
              <a:tblPr firstRow="1" bandRow="1">
                <a:tableStyleId>{5C22544A-7EE6-4342-B048-85BDC9FD1C3A}</a:tableStyleId>
              </a:tblPr>
              <a:tblGrid>
                <a:gridCol w="1978484"/>
                <a:gridCol w="1978484"/>
                <a:gridCol w="1978484"/>
              </a:tblGrid>
              <a:tr h="330548">
                <a:tc>
                  <a:txBody>
                    <a:bodyPr/>
                    <a:lstStyle/>
                    <a:p>
                      <a:pPr algn="ctr"/>
                      <a:r>
                        <a:rPr lang="en-US" sz="1000" dirty="0" smtClean="0"/>
                        <a:t>Properties</a:t>
                      </a:r>
                      <a:endParaRPr lang="en-US" sz="1000" dirty="0"/>
                    </a:p>
                  </a:txBody>
                  <a:tcPr anchor="ctr"/>
                </a:tc>
                <a:tc>
                  <a:txBody>
                    <a:bodyPr/>
                    <a:lstStyle/>
                    <a:p>
                      <a:pPr algn="ctr"/>
                      <a:r>
                        <a:rPr lang="en-US" sz="1000" dirty="0" smtClean="0"/>
                        <a:t>Ionic Compounds</a:t>
                      </a:r>
                      <a:endParaRPr lang="en-US" sz="1000" dirty="0"/>
                    </a:p>
                  </a:txBody>
                  <a:tcPr anchor="ctr"/>
                </a:tc>
                <a:tc>
                  <a:txBody>
                    <a:bodyPr/>
                    <a:lstStyle/>
                    <a:p>
                      <a:pPr algn="ctr"/>
                      <a:r>
                        <a:rPr lang="en-US" sz="1000" dirty="0" smtClean="0"/>
                        <a:t>Covalent Compounds</a:t>
                      </a:r>
                      <a:endParaRPr lang="en-US" sz="1000" dirty="0"/>
                    </a:p>
                  </a:txBody>
                  <a:tcPr anchor="ctr"/>
                </a:tc>
              </a:tr>
              <a:tr h="353188">
                <a:tc>
                  <a:txBody>
                    <a:bodyPr/>
                    <a:lstStyle/>
                    <a:p>
                      <a:pPr algn="ctr"/>
                      <a:r>
                        <a:rPr lang="en-US" sz="1000" dirty="0" smtClean="0"/>
                        <a:t>Melting/Boiling Points</a:t>
                      </a:r>
                      <a:endParaRPr lang="en-US" sz="1000" dirty="0"/>
                    </a:p>
                  </a:txBody>
                  <a:tcPr anchor="ctr"/>
                </a:tc>
                <a:tc>
                  <a:txBody>
                    <a:bodyPr/>
                    <a:lstStyle/>
                    <a:p>
                      <a:pPr algn="ctr"/>
                      <a:r>
                        <a:rPr lang="en-US" sz="1000" dirty="0" smtClean="0"/>
                        <a:t>High</a:t>
                      </a:r>
                      <a:endParaRPr lang="en-US" sz="1000" dirty="0"/>
                    </a:p>
                  </a:txBody>
                  <a:tcPr anchor="ctr"/>
                </a:tc>
                <a:tc>
                  <a:txBody>
                    <a:bodyPr/>
                    <a:lstStyle/>
                    <a:p>
                      <a:pPr algn="ctr"/>
                      <a:r>
                        <a:rPr lang="en-US" sz="1000" dirty="0" smtClean="0"/>
                        <a:t>Low except for some giant covalent molecules</a:t>
                      </a:r>
                      <a:endParaRPr lang="en-US" sz="1000" dirty="0"/>
                    </a:p>
                  </a:txBody>
                  <a:tcPr anchor="ctr"/>
                </a:tc>
              </a:tr>
              <a:tr h="489030">
                <a:tc>
                  <a:txBody>
                    <a:bodyPr/>
                    <a:lstStyle/>
                    <a:p>
                      <a:pPr algn="ctr"/>
                      <a:r>
                        <a:rPr lang="en-US" sz="1000" dirty="0" smtClean="0"/>
                        <a:t>Electrical Conductivity</a:t>
                      </a:r>
                      <a:endParaRPr lang="en-US" sz="1000" dirty="0"/>
                    </a:p>
                  </a:txBody>
                  <a:tcPr anchor="ctr"/>
                </a:tc>
                <a:tc>
                  <a:txBody>
                    <a:bodyPr/>
                    <a:lstStyle/>
                    <a:p>
                      <a:pPr algn="ctr"/>
                      <a:r>
                        <a:rPr lang="en-US" sz="1000" dirty="0" smtClean="0"/>
                        <a:t>Conduct</a:t>
                      </a:r>
                      <a:r>
                        <a:rPr lang="en-US" sz="1000" baseline="0" dirty="0" smtClean="0"/>
                        <a:t> electricity in molten and in aqueous solution</a:t>
                      </a:r>
                      <a:endParaRPr lang="en-US" sz="1000" dirty="0"/>
                    </a:p>
                  </a:txBody>
                  <a:tcPr anchor="ctr"/>
                </a:tc>
                <a:tc>
                  <a:txBody>
                    <a:bodyPr/>
                    <a:lstStyle/>
                    <a:p>
                      <a:pPr algn="ctr"/>
                      <a:r>
                        <a:rPr lang="en-US" sz="1000" dirty="0" smtClean="0"/>
                        <a:t>Does not conduct</a:t>
                      </a:r>
                      <a:r>
                        <a:rPr lang="en-US" sz="1000" baseline="0" dirty="0" smtClean="0"/>
                        <a:t> electricity in any state when pure, may conduct in aqueous solution  (i.e., acids)</a:t>
                      </a:r>
                      <a:endParaRPr lang="en-US" sz="1000" dirty="0"/>
                    </a:p>
                  </a:txBody>
                  <a:tcPr anchor="ctr"/>
                </a:tc>
              </a:tr>
              <a:tr h="489030">
                <a:tc>
                  <a:txBody>
                    <a:bodyPr/>
                    <a:lstStyle/>
                    <a:p>
                      <a:pPr algn="ctr"/>
                      <a:r>
                        <a:rPr lang="en-US" sz="1000" dirty="0" smtClean="0"/>
                        <a:t>Solubility in water and organic</a:t>
                      </a:r>
                      <a:r>
                        <a:rPr lang="en-US" sz="1000" baseline="0" dirty="0" smtClean="0"/>
                        <a:t> solvents</a:t>
                      </a:r>
                      <a:endParaRPr lang="en-US" sz="1000" dirty="0"/>
                    </a:p>
                  </a:txBody>
                  <a:tcPr anchor="ctr"/>
                </a:tc>
                <a:tc>
                  <a:txBody>
                    <a:bodyPr/>
                    <a:lstStyle/>
                    <a:p>
                      <a:pPr algn="ctr"/>
                      <a:r>
                        <a:rPr lang="en-US" sz="1000" dirty="0" smtClean="0"/>
                        <a:t>Soluble in water</a:t>
                      </a:r>
                    </a:p>
                    <a:p>
                      <a:pPr algn="ctr"/>
                      <a:r>
                        <a:rPr lang="en-US" sz="1000" dirty="0" smtClean="0"/>
                        <a:t>Insoluble in organic solvent</a:t>
                      </a:r>
                      <a:endParaRPr lang="en-US" sz="1000" dirty="0"/>
                    </a:p>
                  </a:txBody>
                  <a:tcPr anchor="ctr"/>
                </a:tc>
                <a:tc>
                  <a:txBody>
                    <a:bodyPr/>
                    <a:lstStyle/>
                    <a:p>
                      <a:pPr algn="ctr"/>
                      <a:r>
                        <a:rPr lang="en-US" sz="1000" dirty="0" smtClean="0"/>
                        <a:t>Insoluble in water, except for some simple molecule</a:t>
                      </a:r>
                    </a:p>
                    <a:p>
                      <a:pPr algn="ctr"/>
                      <a:r>
                        <a:rPr lang="en-US" sz="1000" dirty="0" smtClean="0"/>
                        <a:t>Soluble in organic solvent</a:t>
                      </a:r>
                      <a:endParaRPr lang="en-US" sz="1000" dirty="0"/>
                    </a:p>
                  </a:txBody>
                  <a:tcPr anchor="ctr"/>
                </a:tc>
              </a:tr>
              <a:tr h="330548">
                <a:tc>
                  <a:txBody>
                    <a:bodyPr/>
                    <a:lstStyle/>
                    <a:p>
                      <a:pPr algn="ctr"/>
                      <a:r>
                        <a:rPr lang="en-US" sz="1000" dirty="0" smtClean="0"/>
                        <a:t>Volatility</a:t>
                      </a:r>
                      <a:endParaRPr lang="en-US" sz="1000" dirty="0"/>
                    </a:p>
                  </a:txBody>
                  <a:tcPr anchor="ctr"/>
                </a:tc>
                <a:tc>
                  <a:txBody>
                    <a:bodyPr/>
                    <a:lstStyle/>
                    <a:p>
                      <a:pPr algn="ctr"/>
                      <a:r>
                        <a:rPr lang="en-US" sz="1000" dirty="0" smtClean="0"/>
                        <a:t>Not volatile</a:t>
                      </a:r>
                      <a:endParaRPr lang="en-US" sz="1000" dirty="0"/>
                    </a:p>
                  </a:txBody>
                  <a:tcPr anchor="ctr"/>
                </a:tc>
                <a:tc>
                  <a:txBody>
                    <a:bodyPr/>
                    <a:lstStyle/>
                    <a:p>
                      <a:pPr algn="ctr"/>
                      <a:r>
                        <a:rPr lang="en-US" sz="1000" dirty="0" smtClean="0"/>
                        <a:t>Highly volatile</a:t>
                      </a:r>
                      <a:endParaRPr lang="en-US" sz="1000" dirty="0"/>
                    </a:p>
                  </a:txBody>
                  <a:tcPr anchor="ctr"/>
                </a:tc>
              </a:tr>
            </a:tbl>
          </a:graphicData>
        </a:graphic>
      </p:graphicFrame>
      <p:sp>
        <p:nvSpPr>
          <p:cNvPr id="14" name="TextBox 13"/>
          <p:cNvSpPr txBox="1"/>
          <p:nvPr/>
        </p:nvSpPr>
        <p:spPr>
          <a:xfrm>
            <a:off x="173551" y="935250"/>
            <a:ext cx="1638997"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smtClean="0"/>
              <a:t>As the type of particles and forced of attraction in ionic and covalent compounds differ, their properties also differ! </a:t>
            </a:r>
            <a:endParaRPr lang="en-US" sz="1400" dirty="0"/>
          </a:p>
        </p:txBody>
      </p:sp>
    </p:spTree>
    <p:extLst>
      <p:ext uri="{BB962C8B-B14F-4D97-AF65-F5344CB8AC3E}">
        <p14:creationId xmlns:p14="http://schemas.microsoft.com/office/powerpoint/2010/main" val="10031144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Crystal Structure of Ionic Compounds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19270" y="5531522"/>
            <a:ext cx="9144000" cy="523220"/>
          </a:xfrm>
          <a:prstGeom prst="rect">
            <a:avLst/>
          </a:prstGeom>
          <a:noFill/>
        </p:spPr>
        <p:txBody>
          <a:bodyPr wrap="square" rtlCol="0">
            <a:spAutoFit/>
          </a:bodyPr>
          <a:lstStyle/>
          <a:p>
            <a:r>
              <a:rPr lang="en-US" sz="1400" dirty="0"/>
              <a:t>LO 2.23: The student can create a representation of an ionic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0019" y="1851766"/>
            <a:ext cx="874700"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http://2012books.lardbucket.org/books/principles-of-general-chemistry-v1.0/section_06/ef1d43ca213e8e62a2b6f08fb43130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6" y="1313123"/>
            <a:ext cx="7882338" cy="41566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hemwiki.ucdavis.edu/@api/deki/files/8649/=151ionic.GIF?revision=1&amp;size=bestfit&amp;width=256&amp;height=2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771" y="1259882"/>
            <a:ext cx="3737248" cy="42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167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Crystal Structure of Ionic Compounds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2388" y="6287095"/>
            <a:ext cx="9144000" cy="523220"/>
          </a:xfrm>
          <a:prstGeom prst="rect">
            <a:avLst/>
          </a:prstGeom>
          <a:noFill/>
        </p:spPr>
        <p:txBody>
          <a:bodyPr wrap="square" rtlCol="0">
            <a:spAutoFit/>
          </a:bodyPr>
          <a:lstStyle/>
          <a:p>
            <a:r>
              <a:rPr lang="en-US" sz="1400" dirty="0"/>
              <a:t>LO 2.24: The student is able to explain a representation that connects properties of an ionic solid to its structural attributes and to the interactions present at the atomic level.</a:t>
            </a:r>
          </a:p>
        </p:txBody>
      </p:sp>
      <p:sp>
        <p:nvSpPr>
          <p:cNvPr id="9" name="TextBox 8"/>
          <p:cNvSpPr txBox="1"/>
          <p:nvPr/>
        </p:nvSpPr>
        <p:spPr>
          <a:xfrm>
            <a:off x="8084753" y="-83964"/>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565226" y="1550504"/>
            <a:ext cx="7309955" cy="1993624"/>
          </a:xfrm>
          <a:prstGeom prst="rect">
            <a:avLst/>
          </a:prstGeom>
          <a:ln w="38100" cmpd="sng">
            <a:solidFill>
              <a:schemeClr val="accent1"/>
            </a:solidFill>
          </a:ln>
        </p:spPr>
      </p:pic>
      <p:sp>
        <p:nvSpPr>
          <p:cNvPr id="3" name="TextBox 2"/>
          <p:cNvSpPr txBox="1"/>
          <p:nvPr/>
        </p:nvSpPr>
        <p:spPr>
          <a:xfrm>
            <a:off x="808383" y="3815264"/>
            <a:ext cx="7580243" cy="1200329"/>
          </a:xfrm>
          <a:prstGeom prst="rect">
            <a:avLst/>
          </a:prstGeom>
          <a:noFill/>
        </p:spPr>
        <p:txBody>
          <a:bodyPr wrap="square" rtlCol="0">
            <a:spAutoFit/>
          </a:bodyPr>
          <a:lstStyle/>
          <a:p>
            <a:r>
              <a:rPr lang="en-US" dirty="0" smtClean="0"/>
              <a:t>The +2 </a:t>
            </a:r>
            <a:r>
              <a:rPr lang="en-US" dirty="0"/>
              <a:t>and </a:t>
            </a:r>
            <a:r>
              <a:rPr lang="en-US" dirty="0" smtClean="0"/>
              <a:t>-2 </a:t>
            </a:r>
            <a:r>
              <a:rPr lang="en-US" dirty="0"/>
              <a:t>ions attract each other more strongly than </a:t>
            </a:r>
            <a:r>
              <a:rPr lang="en-US" dirty="0" smtClean="0"/>
              <a:t>+1 </a:t>
            </a:r>
            <a:r>
              <a:rPr lang="en-US" dirty="0"/>
              <a:t>attracts </a:t>
            </a:r>
            <a:r>
              <a:rPr lang="en-US" dirty="0" smtClean="0"/>
              <a:t>-1.</a:t>
            </a:r>
          </a:p>
          <a:p>
            <a:endParaRPr lang="en-US" dirty="0"/>
          </a:p>
          <a:p>
            <a:r>
              <a:rPr lang="en-US" dirty="0" smtClean="0"/>
              <a:t>The ions Mg</a:t>
            </a:r>
            <a:r>
              <a:rPr lang="en-US" baseline="30000" dirty="0" smtClean="0"/>
              <a:t>+2</a:t>
            </a:r>
            <a:r>
              <a:rPr lang="en-US" dirty="0" smtClean="0"/>
              <a:t> and O</a:t>
            </a:r>
            <a:r>
              <a:rPr lang="en-US" baseline="30000" dirty="0" smtClean="0"/>
              <a:t>-2</a:t>
            </a:r>
            <a:r>
              <a:rPr lang="en-US" dirty="0" smtClean="0"/>
              <a:t> are smaller than Na</a:t>
            </a:r>
            <a:r>
              <a:rPr lang="en-US" baseline="30000" dirty="0" smtClean="0"/>
              <a:t>+1</a:t>
            </a:r>
            <a:r>
              <a:rPr lang="en-US" dirty="0" smtClean="0"/>
              <a:t> and Cl</a:t>
            </a:r>
            <a:r>
              <a:rPr lang="en-US" baseline="30000" dirty="0" smtClean="0"/>
              <a:t>-1</a:t>
            </a:r>
            <a:r>
              <a:rPr lang="en-US" dirty="0" smtClean="0"/>
              <a:t>, therefore the ions can get closer together, increasing their electrostatic attractions.</a:t>
            </a:r>
            <a:endParaRPr lang="en-US" dirty="0"/>
          </a:p>
        </p:txBody>
      </p:sp>
      <p:sp>
        <p:nvSpPr>
          <p:cNvPr id="5" name="Rectangle 4"/>
          <p:cNvSpPr/>
          <p:nvPr/>
        </p:nvSpPr>
        <p:spPr>
          <a:xfrm>
            <a:off x="305194" y="3742824"/>
            <a:ext cx="7842537" cy="21203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7538" y="1832153"/>
            <a:ext cx="894959" cy="369332"/>
          </a:xfrm>
          <a:prstGeom prst="rect">
            <a:avLst/>
          </a:prstGeom>
          <a:noFill/>
        </p:spPr>
        <p:txBody>
          <a:bodyPr wrap="square" rtlCol="0">
            <a:spAutoFit/>
          </a:bodyPr>
          <a:lstStyle/>
          <a:p>
            <a:r>
              <a:rPr lang="en-US" dirty="0">
                <a:hlinkClick r:id="rId4"/>
              </a:rPr>
              <a:t>Video</a:t>
            </a:r>
            <a:endParaRPr lang="en-US" dirty="0"/>
          </a:p>
        </p:txBody>
      </p:sp>
    </p:spTree>
    <p:extLst>
      <p:ext uri="{BB962C8B-B14F-4D97-AF65-F5344CB8AC3E}">
        <p14:creationId xmlns:p14="http://schemas.microsoft.com/office/powerpoint/2010/main" val="29259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1686"/>
            <a:ext cx="7556313" cy="1116106"/>
          </a:xfrm>
        </p:spPr>
        <p:txBody>
          <a:bodyPr/>
          <a:lstStyle/>
          <a:p>
            <a:r>
              <a:rPr lang="en-US" dirty="0"/>
              <a:t>Alloys and their Properties</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6"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20" y="665537"/>
            <a:ext cx="5494709" cy="52934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026601" y="1326685"/>
            <a:ext cx="1670613" cy="2366962"/>
          </a:xfrm>
          <a:prstGeom prst="rect">
            <a:avLst/>
          </a:prstGeom>
          <a:ln w="19050" cmpd="sng">
            <a:solidFill>
              <a:schemeClr val="accent1">
                <a:lumMod val="75000"/>
              </a:schemeClr>
            </a:solidFill>
          </a:ln>
        </p:spPr>
      </p:pic>
      <p:pic>
        <p:nvPicPr>
          <p:cNvPr id="5" name="Picture 4"/>
          <p:cNvPicPr>
            <a:picLocks noChangeAspect="1"/>
          </p:cNvPicPr>
          <p:nvPr/>
        </p:nvPicPr>
        <p:blipFill>
          <a:blip r:embed="rId6"/>
          <a:stretch>
            <a:fillRect/>
          </a:stretch>
        </p:blipFill>
        <p:spPr>
          <a:xfrm>
            <a:off x="7314887" y="3506867"/>
            <a:ext cx="1670613" cy="2366962"/>
          </a:xfrm>
          <a:prstGeom prst="rect">
            <a:avLst/>
          </a:prstGeom>
          <a:ln w="12700" cmpd="sng">
            <a:solidFill>
              <a:schemeClr val="tx1"/>
            </a:solidFill>
          </a:ln>
        </p:spPr>
      </p:pic>
      <p:sp>
        <p:nvSpPr>
          <p:cNvPr id="6" name="Rectangle 5"/>
          <p:cNvSpPr/>
          <p:nvPr/>
        </p:nvSpPr>
        <p:spPr>
          <a:xfrm>
            <a:off x="174320" y="4714875"/>
            <a:ext cx="5494709" cy="119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102905"/>
            <a:ext cx="9144000" cy="738664"/>
          </a:xfrm>
          <a:prstGeom prst="rect">
            <a:avLst/>
          </a:prstGeom>
          <a:noFill/>
        </p:spPr>
        <p:txBody>
          <a:bodyPr wrap="square" rtlCol="0">
            <a:spAutoFit/>
          </a:bodyPr>
          <a:lstStyle/>
          <a:p>
            <a:r>
              <a:rPr lang="en-US" sz="1400" dirty="0"/>
              <a:t>LO 2.25: The student is able to compare the properties of metal alloys with their constituent elements to determine if an alloy has formed, identify the type of alloy formed, and explain the differences in properties using particulate level reasoning.</a:t>
            </a:r>
          </a:p>
        </p:txBody>
      </p:sp>
    </p:spTree>
    <p:extLst>
      <p:ext uri="{BB962C8B-B14F-4D97-AF65-F5344CB8AC3E}">
        <p14:creationId xmlns:p14="http://schemas.microsoft.com/office/powerpoint/2010/main" val="1328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2820" y="1105807"/>
            <a:ext cx="3561831" cy="4749108"/>
          </a:xfrm>
          <a:prstGeom prst="rect">
            <a:avLst/>
          </a:prstGeom>
        </p:spPr>
      </p:pic>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Identifying Purity of a Substance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308518" y="1163815"/>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Impurities in a substance can change the percent composition by mass </a:t>
            </a:r>
          </a:p>
          <a:p>
            <a:pPr marL="457200" lvl="0" indent="-228600" rtl="0">
              <a:spcBef>
                <a:spcPts val="0"/>
              </a:spcBef>
            </a:pPr>
            <a:r>
              <a:rPr lang="en-US" dirty="0" smtClean="0"/>
              <a:t>If more of a certain element is added from an impurity, then the percent mass of that element will increase and vice versa</a:t>
            </a:r>
          </a:p>
          <a:p>
            <a:pPr marL="457200" lvl="0" indent="-228600" rtl="0">
              <a:spcBef>
                <a:spcPts val="0"/>
              </a:spcBef>
            </a:pPr>
            <a:r>
              <a:rPr lang="en-US" dirty="0" smtClean="0"/>
              <a:t>When heating a hydrate, the substance is heated several times to ensure the water is driven off</a:t>
            </a:r>
          </a:p>
          <a:p>
            <a:pPr marL="685800" lvl="1">
              <a:spcBef>
                <a:spcPts val="0"/>
              </a:spcBef>
            </a:pPr>
            <a:r>
              <a:rPr lang="en-US" dirty="0" smtClean="0"/>
              <a:t>Then you are simply left with the pure substance and no excess water</a:t>
            </a: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1.3:  The student is able to select and apply mathematical relationships to mass data in order to justify a claim regarding the identity and/or estimated purity of a substance.</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Source</a:t>
            </a:r>
            <a:endParaRPr lang="en-US" sz="1800" dirty="0">
              <a:solidFill>
                <a:schemeClr val="dk1"/>
              </a:solidFill>
              <a:ea typeface="Rokkitt"/>
              <a:cs typeface="Rokkitt"/>
              <a:sym typeface="Rokkitt"/>
            </a:endParaRPr>
          </a:p>
        </p:txBody>
      </p:sp>
      <p:sp>
        <p:nvSpPr>
          <p:cNvPr id="227" name="Shape 227"/>
          <p:cNvSpPr txBox="1"/>
          <p:nvPr/>
        </p:nvSpPr>
        <p:spPr>
          <a:xfrm>
            <a:off x="8137627"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endParaRPr lang="en-US" sz="1800" u="sng" dirty="0">
              <a:solidFill>
                <a:schemeClr val="hlink"/>
              </a:solidFill>
              <a:ea typeface="Rokkitt"/>
              <a:cs typeface="Rokkitt"/>
              <a:sym typeface="Rokkitt"/>
              <a:hlinkClick r:id="rId6"/>
            </a:endParaRPr>
          </a:p>
        </p:txBody>
      </p:sp>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endParaRPr lang="en-US" sz="1200" dirty="0">
              <a:latin typeface="Times New Roman"/>
              <a:cs typeface="Times New Roman"/>
            </a:endParaRPr>
          </a:p>
        </p:txBody>
      </p:sp>
      <p:sp>
        <p:nvSpPr>
          <p:cNvPr id="4" name="TextBox 3"/>
          <p:cNvSpPr txBox="1"/>
          <p:nvPr/>
        </p:nvSpPr>
        <p:spPr>
          <a:xfrm>
            <a:off x="239706" y="2264456"/>
            <a:ext cx="7474998"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The mass percent of oxygen in pure glucose,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is 53.3 percent. A chemist analyzes a sample of glucose that contains impurities and determines that the mass percent of oxygen is 49.7 percent. Which of the follow impurities could account for the low mass percent of oxygen in the sample?</a:t>
            </a:r>
          </a:p>
          <a:p>
            <a:pPr marL="342900" indent="-342900">
              <a:buAutoNum type="alphaLcPeriod"/>
            </a:pPr>
            <a:r>
              <a:rPr lang="en-US" dirty="0" smtClean="0"/>
              <a:t>n-</a:t>
            </a:r>
            <a:r>
              <a:rPr lang="en-US" dirty="0" err="1" smtClean="0"/>
              <a:t>eicosane</a:t>
            </a:r>
            <a:r>
              <a:rPr lang="en-US" dirty="0" smtClean="0"/>
              <a:t> </a:t>
            </a:r>
            <a:r>
              <a:rPr lang="en-US" dirty="0"/>
              <a:t>(</a:t>
            </a:r>
            <a:r>
              <a:rPr lang="en-US" dirty="0" smtClean="0"/>
              <a:t>C</a:t>
            </a:r>
            <a:r>
              <a:rPr lang="en-US" baseline="-25000" dirty="0" smtClean="0"/>
              <a:t>20</a:t>
            </a:r>
            <a:r>
              <a:rPr lang="en-US" dirty="0" smtClean="0"/>
              <a:t>H</a:t>
            </a:r>
            <a:r>
              <a:rPr lang="en-US" baseline="-25000" dirty="0" smtClean="0"/>
              <a:t>42</a:t>
            </a:r>
            <a:r>
              <a:rPr lang="en-US" dirty="0" smtClean="0"/>
              <a:t>) </a:t>
            </a:r>
          </a:p>
          <a:p>
            <a:pPr marL="342900" indent="-342900">
              <a:buAutoNum type="alphaLcPeriod"/>
            </a:pPr>
            <a:r>
              <a:rPr lang="en-US" dirty="0" smtClean="0"/>
              <a:t>ribose C</a:t>
            </a:r>
            <a:r>
              <a:rPr lang="en-US" baseline="-25000" dirty="0" smtClean="0"/>
              <a:t>5</a:t>
            </a:r>
            <a:r>
              <a:rPr lang="en-US" dirty="0" smtClean="0"/>
              <a:t>H</a:t>
            </a:r>
            <a:r>
              <a:rPr lang="en-US" baseline="-25000" dirty="0" smtClean="0"/>
              <a:t>10</a:t>
            </a:r>
            <a:r>
              <a:rPr lang="en-US" dirty="0" smtClean="0"/>
              <a:t>O</a:t>
            </a:r>
            <a:r>
              <a:rPr lang="en-US" baseline="-25000" dirty="0" smtClean="0"/>
              <a:t>5</a:t>
            </a:r>
          </a:p>
          <a:p>
            <a:pPr marL="342900" indent="-342900">
              <a:buAutoNum type="alphaLcPeriod"/>
            </a:pPr>
            <a:r>
              <a:rPr lang="en-US" dirty="0"/>
              <a:t>f</a:t>
            </a:r>
            <a:r>
              <a:rPr lang="en-US" dirty="0" smtClean="0"/>
              <a:t>ructose, C</a:t>
            </a:r>
            <a:r>
              <a:rPr lang="en-US" baseline="-25000" dirty="0" smtClean="0"/>
              <a:t>6</a:t>
            </a:r>
            <a:r>
              <a:rPr lang="en-US" dirty="0" smtClean="0"/>
              <a:t>H</a:t>
            </a:r>
            <a:r>
              <a:rPr lang="en-US" baseline="-25000" dirty="0" smtClean="0"/>
              <a:t>12</a:t>
            </a:r>
            <a:r>
              <a:rPr lang="en-US" dirty="0" smtClean="0"/>
              <a:t>O</a:t>
            </a:r>
            <a:r>
              <a:rPr lang="en-US" baseline="-25000" dirty="0" smtClean="0"/>
              <a:t>6</a:t>
            </a:r>
          </a:p>
          <a:p>
            <a:pPr marL="342900" indent="-342900">
              <a:buAutoNum type="alphaLcPeriod"/>
            </a:pPr>
            <a:r>
              <a:rPr lang="en-US" dirty="0"/>
              <a:t>s</a:t>
            </a:r>
            <a:r>
              <a:rPr lang="en-US" dirty="0" smtClean="0"/>
              <a:t>ucrose C</a:t>
            </a:r>
            <a:r>
              <a:rPr lang="en-US" baseline="-25000" dirty="0" smtClean="0"/>
              <a:t>12</a:t>
            </a:r>
            <a:r>
              <a:rPr lang="en-US" dirty="0" smtClean="0"/>
              <a:t>H</a:t>
            </a:r>
            <a:r>
              <a:rPr lang="en-US" baseline="-25000" dirty="0" smtClean="0"/>
              <a:t>22</a:t>
            </a:r>
            <a:r>
              <a:rPr lang="en-US" dirty="0" smtClean="0"/>
              <a:t>O</a:t>
            </a:r>
            <a:r>
              <a:rPr lang="en-US" baseline="-25000" dirty="0" smtClean="0"/>
              <a:t>11</a:t>
            </a:r>
          </a:p>
          <a:p>
            <a:pPr marL="342900" indent="-342900">
              <a:buAutoNum type="alphaLcPeriod"/>
            </a:pPr>
            <a:endParaRPr lang="en-US" dirty="0"/>
          </a:p>
        </p:txBody>
      </p:sp>
      <p:sp>
        <p:nvSpPr>
          <p:cNvPr id="7" name="Frame 6"/>
          <p:cNvSpPr/>
          <p:nvPr/>
        </p:nvSpPr>
        <p:spPr>
          <a:xfrm>
            <a:off x="239706" y="3648723"/>
            <a:ext cx="7474998" cy="35510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249249" y="3667781"/>
            <a:ext cx="3950541" cy="338554"/>
          </a:xfrm>
          <a:prstGeom prst="rect">
            <a:avLst/>
          </a:prstGeom>
          <a:noFill/>
        </p:spPr>
        <p:txBody>
          <a:bodyPr wrap="square" rtlCol="0">
            <a:spAutoFit/>
          </a:bodyPr>
          <a:lstStyle/>
          <a:p>
            <a:pPr lvl="0"/>
            <a:r>
              <a:rPr lang="en-US" sz="1600" dirty="0" smtClean="0">
                <a:solidFill>
                  <a:prstClr val="white"/>
                </a:solidFill>
              </a:rPr>
              <a:t>a. has </a:t>
            </a:r>
            <a:r>
              <a:rPr lang="en-US" sz="1600" dirty="0">
                <a:solidFill>
                  <a:prstClr val="white"/>
                </a:solidFill>
              </a:rPr>
              <a:t>the lowest percent by mass of </a:t>
            </a:r>
            <a:r>
              <a:rPr lang="en-US" sz="1600" dirty="0" smtClean="0">
                <a:solidFill>
                  <a:prstClr val="white"/>
                </a:solidFill>
              </a:rPr>
              <a:t>O </a:t>
            </a:r>
            <a:endParaRPr lang="en-US" sz="1600" dirty="0">
              <a:solidFill>
                <a:prstClr val="white"/>
              </a:solidFill>
            </a:endParaRPr>
          </a:p>
        </p:txBody>
      </p:sp>
    </p:spTree>
    <p:extLst>
      <p:ext uri="{BB962C8B-B14F-4D97-AF65-F5344CB8AC3E}">
        <p14:creationId xmlns:p14="http://schemas.microsoft.com/office/powerpoint/2010/main" val="60642441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ynamicscience.com.au/tester/solutions1/war/metallurgy/metalsconductalloy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911" y="-1086150"/>
            <a:ext cx="8174424" cy="75749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98474" y="163262"/>
            <a:ext cx="7556313" cy="1116106"/>
          </a:xfrm>
        </p:spPr>
        <p:txBody>
          <a:bodyPr/>
          <a:lstStyle/>
          <a:p>
            <a:r>
              <a:rPr lang="en-US" dirty="0" smtClean="0"/>
              <a:t>Alloys!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4"/>
              </a:rPr>
              <a:t>Video</a:t>
            </a:r>
            <a:endParaRPr lang="en-US" dirty="0"/>
          </a:p>
        </p:txBody>
      </p:sp>
      <p:sp>
        <p:nvSpPr>
          <p:cNvPr id="10" name="TextBox 9"/>
          <p:cNvSpPr txBox="1"/>
          <p:nvPr/>
        </p:nvSpPr>
        <p:spPr>
          <a:xfrm>
            <a:off x="0" y="6334780"/>
            <a:ext cx="9144000" cy="523220"/>
          </a:xfrm>
          <a:prstGeom prst="rect">
            <a:avLst/>
          </a:prstGeom>
          <a:noFill/>
        </p:spPr>
        <p:txBody>
          <a:bodyPr wrap="square" rtlCol="0">
            <a:spAutoFit/>
          </a:bodyPr>
          <a:lstStyle/>
          <a:p>
            <a:r>
              <a:rPr lang="en-US" sz="1400" dirty="0"/>
              <a:t>LO 2.26: Students can use the electron sea model of metallic bonding to predict or make claims about macroscopic properties of metals or alloys.</a:t>
            </a:r>
          </a:p>
        </p:txBody>
      </p:sp>
      <p:pic>
        <p:nvPicPr>
          <p:cNvPr id="2" name="Picture 1"/>
          <p:cNvPicPr>
            <a:picLocks noChangeAspect="1"/>
          </p:cNvPicPr>
          <p:nvPr/>
        </p:nvPicPr>
        <p:blipFill>
          <a:blip r:embed="rId5"/>
          <a:stretch>
            <a:fillRect/>
          </a:stretch>
        </p:blipFill>
        <p:spPr>
          <a:xfrm>
            <a:off x="23301" y="2203137"/>
            <a:ext cx="9181592" cy="3825663"/>
          </a:xfrm>
          <a:prstGeom prst="rect">
            <a:avLst/>
          </a:prstGeom>
        </p:spPr>
      </p:pic>
    </p:spTree>
    <p:extLst>
      <p:ext uri="{BB962C8B-B14F-4D97-AF65-F5344CB8AC3E}">
        <p14:creationId xmlns:p14="http://schemas.microsoft.com/office/powerpoint/2010/main" val="31070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Metallic Solids - Characteristics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188071"/>
            <a:ext cx="9144000" cy="523220"/>
          </a:xfrm>
          <a:prstGeom prst="rect">
            <a:avLst/>
          </a:prstGeom>
          <a:noFill/>
        </p:spPr>
        <p:txBody>
          <a:bodyPr wrap="square" rtlCol="0">
            <a:spAutoFit/>
          </a:bodyPr>
          <a:lstStyle/>
          <a:p>
            <a:r>
              <a:rPr lang="en-US" sz="1400" dirty="0" smtClean="0"/>
              <a:t>LO 2.27</a:t>
            </a:r>
            <a:r>
              <a:rPr lang="en-US" sz="1400" dirty="0"/>
              <a:t>: The student can create a representation of a metallic solid that shows essential characteristics of the structure and interactions present in the substance.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0" name="Picture 2" descr="http://a.files.bbci.co.uk/bam/live/content/z7ydxnb/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938" y="3333687"/>
            <a:ext cx="2567678" cy="24409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ntranet.micds.org/upper/science/chem_02/chem_text_'02/secondsemester/newchaps/solutionscolligativeprops/images/bras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79" y="710005"/>
            <a:ext cx="6382443" cy="2803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9/Interstitial_solute.svg/2000px-Interstitial_solut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409" y="3617123"/>
            <a:ext cx="2367800" cy="236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984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Properties of Metallic Solids</a:t>
            </a:r>
            <a:endParaRPr lang="en-US" dirty="0"/>
          </a:p>
        </p:txBody>
      </p:sp>
      <p:sp>
        <p:nvSpPr>
          <p:cNvPr id="11" name="TextBox 10"/>
          <p:cNvSpPr txBox="1"/>
          <p:nvPr/>
        </p:nvSpPr>
        <p:spPr>
          <a:xfrm>
            <a:off x="0" y="6311182"/>
            <a:ext cx="9144000" cy="523220"/>
          </a:xfrm>
          <a:prstGeom prst="rect">
            <a:avLst/>
          </a:prstGeom>
          <a:noFill/>
        </p:spPr>
        <p:txBody>
          <a:bodyPr wrap="square" rtlCol="0">
            <a:spAutoFit/>
          </a:bodyPr>
          <a:lstStyle/>
          <a:p>
            <a:r>
              <a:rPr lang="en-US" sz="1400" dirty="0" smtClean="0"/>
              <a:t>LO 2.28</a:t>
            </a:r>
            <a:r>
              <a:rPr lang="en-US" sz="1400" dirty="0"/>
              <a:t>: The student is able to explain a representation that connects properties of a metallic solid to its structural attributes and to the interactions present at the atomic level. </a:t>
            </a:r>
          </a:p>
        </p:txBody>
      </p:sp>
      <p:pic>
        <p:nvPicPr>
          <p:cNvPr id="3074" name="Picture 2" descr="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9" y="1306104"/>
            <a:ext cx="7429364" cy="459970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250415" y="4306957"/>
            <a:ext cx="7866686" cy="1789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5785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9" name="TextBox 8"/>
          <p:cNvSpPr txBox="1"/>
          <p:nvPr/>
        </p:nvSpPr>
        <p:spPr>
          <a:xfrm>
            <a:off x="8290017" y="-58308"/>
            <a:ext cx="979575" cy="369332"/>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val="33904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Covalent Compounds - Interactions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24434"/>
            <a:ext cx="9144000" cy="523220"/>
          </a:xfrm>
          <a:prstGeom prst="rect">
            <a:avLst/>
          </a:prstGeom>
          <a:noFill/>
        </p:spPr>
        <p:txBody>
          <a:bodyPr wrap="square" rtlCol="0">
            <a:spAutoFit/>
          </a:bodyPr>
          <a:lstStyle/>
          <a:p>
            <a:r>
              <a:rPr lang="en-US" sz="1400" dirty="0" smtClean="0"/>
              <a:t>LO 2.29</a:t>
            </a:r>
            <a:r>
              <a:rPr lang="en-US" sz="1400" dirty="0"/>
              <a:t>: The student can create a representation of a covalent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www.philosophyib.com/3/images/slides/gv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79" y="1386255"/>
            <a:ext cx="5372100" cy="4762500"/>
          </a:xfrm>
          <a:prstGeom prst="rect">
            <a:avLst/>
          </a:prstGeom>
          <a:noFill/>
          <a:ln w="38100" cmpd="sng">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35910" y="833855"/>
            <a:ext cx="2186860" cy="53553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Graphite are sheets of carbon atoms bonded together and stacked on top of one another. The interactions between sheets is weak, much like the substance itself. </a:t>
            </a:r>
          </a:p>
          <a:p>
            <a:pPr algn="ctr"/>
            <a:endParaRPr lang="en-US" dirty="0"/>
          </a:p>
          <a:p>
            <a:pPr algn="ctr"/>
            <a:r>
              <a:rPr lang="en-US" dirty="0" smtClean="0"/>
              <a:t>Diamond’s carbon atoms are more connected in a three dimensional structure, adding strength to the network.</a:t>
            </a:r>
            <a:endParaRPr lang="en-US" dirty="0"/>
          </a:p>
        </p:txBody>
      </p:sp>
    </p:spTree>
    <p:extLst>
      <p:ext uri="{BB962C8B-B14F-4D97-AF65-F5344CB8AC3E}">
        <p14:creationId xmlns:p14="http://schemas.microsoft.com/office/powerpoint/2010/main" val="5139876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Covalent Solids</a:t>
            </a:r>
            <a:endParaRPr lang="en-US" dirty="0"/>
          </a:p>
        </p:txBody>
      </p:sp>
      <p:pic>
        <p:nvPicPr>
          <p:cNvPr id="2" name="Picture 1"/>
          <p:cNvPicPr>
            <a:picLocks noChangeAspect="1"/>
          </p:cNvPicPr>
          <p:nvPr/>
        </p:nvPicPr>
        <p:blipFill rotWithShape="1">
          <a:blip r:embed="rId2"/>
          <a:srcRect t="11168"/>
          <a:stretch/>
        </p:blipFill>
        <p:spPr>
          <a:xfrm>
            <a:off x="133631" y="1076618"/>
            <a:ext cx="7921156" cy="3606847"/>
          </a:xfrm>
          <a:prstGeom prst="rect">
            <a:avLst/>
          </a:prstGeom>
          <a:ln w="38100" cmpd="sng">
            <a:solidFill>
              <a:schemeClr val="accent1"/>
            </a:solidFill>
          </a:ln>
        </p:spPr>
      </p:pic>
      <p:pic>
        <p:nvPicPr>
          <p:cNvPr id="3" name="Picture 2"/>
          <p:cNvPicPr>
            <a:picLocks noChangeAspect="1"/>
          </p:cNvPicPr>
          <p:nvPr/>
        </p:nvPicPr>
        <p:blipFill>
          <a:blip r:embed="rId3"/>
          <a:stretch>
            <a:fillRect/>
          </a:stretch>
        </p:blipFill>
        <p:spPr>
          <a:xfrm>
            <a:off x="1997784" y="5088835"/>
            <a:ext cx="4869930" cy="680902"/>
          </a:xfrm>
          <a:prstGeom prst="rect">
            <a:avLst/>
          </a:prstGeom>
        </p:spPr>
      </p:pic>
      <p:sp>
        <p:nvSpPr>
          <p:cNvPr id="4" name="Rectangle 3"/>
          <p:cNvSpPr/>
          <p:nvPr/>
        </p:nvSpPr>
        <p:spPr>
          <a:xfrm>
            <a:off x="1709530" y="4916106"/>
            <a:ext cx="5433392" cy="10263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325741"/>
            <a:ext cx="9144000" cy="523220"/>
          </a:xfrm>
          <a:prstGeom prst="rect">
            <a:avLst/>
          </a:prstGeom>
          <a:noFill/>
        </p:spPr>
        <p:txBody>
          <a:bodyPr wrap="square" rtlCol="0">
            <a:spAutoFit/>
          </a:bodyPr>
          <a:lstStyle/>
          <a:p>
            <a:r>
              <a:rPr lang="en-US" sz="1400" dirty="0" smtClean="0"/>
              <a:t>LO 2.30: </a:t>
            </a:r>
            <a:r>
              <a:rPr lang="en-US" sz="1400" dirty="0"/>
              <a:t>The student is able to explain a representation that connects properties of a covalent solid to its structural attributes and to the interactions present at the atomic level.</a:t>
            </a:r>
          </a:p>
        </p:txBody>
      </p:sp>
      <p:sp>
        <p:nvSpPr>
          <p:cNvPr id="8" name="TextBox 7"/>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9" name="TextBox 8"/>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spTree>
    <p:extLst>
      <p:ext uri="{BB962C8B-B14F-4D97-AF65-F5344CB8AC3E}">
        <p14:creationId xmlns:p14="http://schemas.microsoft.com/office/powerpoint/2010/main" val="304048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288762"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Iodine (I</a:t>
            </a:r>
            <a:r>
              <a:rPr lang="en-US" b="1" baseline="-25000" dirty="0" smtClean="0"/>
              <a:t>2</a:t>
            </a:r>
            <a:r>
              <a:rPr lang="en-US" b="1" dirty="0" smtClean="0"/>
              <a:t>)</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3" name="Rectangle 2"/>
          <p:cNvSpPr/>
          <p:nvPr/>
        </p:nvSpPr>
        <p:spPr>
          <a:xfrm>
            <a:off x="304800"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Water (H</a:t>
            </a:r>
            <a:r>
              <a:rPr lang="en-US" b="1" baseline="-25000" dirty="0" smtClean="0"/>
              <a:t>2</a:t>
            </a:r>
            <a:r>
              <a:rPr lang="en-US" b="1" dirty="0" smtClean="0"/>
              <a:t>O)</a:t>
            </a:r>
            <a:endParaRPr lang="en-US" b="1"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7" name="Title 6"/>
          <p:cNvSpPr>
            <a:spLocks noGrp="1"/>
          </p:cNvSpPr>
          <p:nvPr>
            <p:ph type="title"/>
          </p:nvPr>
        </p:nvSpPr>
        <p:spPr>
          <a:xfrm>
            <a:off x="498474" y="-96398"/>
            <a:ext cx="7556313" cy="1116106"/>
          </a:xfrm>
        </p:spPr>
        <p:txBody>
          <a:bodyPr/>
          <a:lstStyle/>
          <a:p>
            <a:r>
              <a:rPr lang="en-US" dirty="0" smtClean="0"/>
              <a:t>Molecular Compounds - Interactions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14" name="TextBox 13"/>
          <p:cNvSpPr txBox="1"/>
          <p:nvPr/>
        </p:nvSpPr>
        <p:spPr>
          <a:xfrm>
            <a:off x="0" y="6211669"/>
            <a:ext cx="9144000" cy="523220"/>
          </a:xfrm>
          <a:prstGeom prst="rect">
            <a:avLst/>
          </a:prstGeom>
          <a:noFill/>
        </p:spPr>
        <p:txBody>
          <a:bodyPr wrap="square" rtlCol="0">
            <a:spAutoFit/>
          </a:bodyPr>
          <a:lstStyle/>
          <a:p>
            <a:r>
              <a:rPr lang="en-US" sz="1400" dirty="0" smtClean="0"/>
              <a:t>LO 2.31</a:t>
            </a:r>
            <a:r>
              <a:rPr lang="en-US" sz="1400" dirty="0"/>
              <a:t>: The student can create a representation of a molecular solid that shows essential characteristics of the structure and interactions in the substance.</a:t>
            </a:r>
          </a:p>
        </p:txBody>
      </p:sp>
      <p:pic>
        <p:nvPicPr>
          <p:cNvPr id="2050" name="Picture 2" descr="http://www.chemguide.co.uk/atoms/structures/i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9" y="3353510"/>
            <a:ext cx="3458089" cy="22534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hemguide.co.uk/atoms/structures/i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383" y="1712243"/>
            <a:ext cx="1820317" cy="1686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4409080" y="4272612"/>
            <a:ext cx="3590925" cy="1438275"/>
          </a:xfrm>
          <a:prstGeom prst="rect">
            <a:avLst/>
          </a:prstGeom>
        </p:spPr>
      </p:pic>
      <p:sp>
        <p:nvSpPr>
          <p:cNvPr id="6" name="TextBox 5"/>
          <p:cNvSpPr txBox="1"/>
          <p:nvPr/>
        </p:nvSpPr>
        <p:spPr>
          <a:xfrm>
            <a:off x="4409080" y="3515315"/>
            <a:ext cx="3462711" cy="523220"/>
          </a:xfrm>
          <a:prstGeom prst="rect">
            <a:avLst/>
          </a:prstGeom>
          <a:noFill/>
        </p:spPr>
        <p:txBody>
          <a:bodyPr wrap="square" rtlCol="0">
            <a:spAutoFit/>
          </a:bodyPr>
          <a:lstStyle/>
          <a:p>
            <a:pPr algn="ctr"/>
            <a:r>
              <a:rPr lang="en-US" sz="1400" dirty="0" smtClean="0">
                <a:solidFill>
                  <a:schemeClr val="bg1"/>
                </a:solidFill>
              </a:rPr>
              <a:t>Non-Polar Covalent compounds align according to LDF’s as a solid. </a:t>
            </a:r>
            <a:endParaRPr lang="en-US" sz="1400" dirty="0">
              <a:solidFill>
                <a:schemeClr val="bg1"/>
              </a:solidFill>
            </a:endParaRPr>
          </a:p>
        </p:txBody>
      </p:sp>
      <p:sp>
        <p:nvSpPr>
          <p:cNvPr id="15" name="TextBox 14"/>
          <p:cNvSpPr txBox="1"/>
          <p:nvPr/>
        </p:nvSpPr>
        <p:spPr>
          <a:xfrm>
            <a:off x="304801" y="2146844"/>
            <a:ext cx="3831562" cy="523220"/>
          </a:xfrm>
          <a:prstGeom prst="rect">
            <a:avLst/>
          </a:prstGeom>
          <a:noFill/>
        </p:spPr>
        <p:txBody>
          <a:bodyPr wrap="square" rtlCol="0">
            <a:spAutoFit/>
          </a:bodyPr>
          <a:lstStyle/>
          <a:p>
            <a:pPr algn="ctr"/>
            <a:r>
              <a:rPr lang="en-US" sz="1400" dirty="0" smtClean="0">
                <a:solidFill>
                  <a:schemeClr val="bg1"/>
                </a:solidFill>
              </a:rPr>
              <a:t>Polar Covalent compounds align according to dipole-dipole interactions. </a:t>
            </a:r>
            <a:endParaRPr lang="en-US" sz="1400" dirty="0">
              <a:solidFill>
                <a:schemeClr val="bg1"/>
              </a:solidFill>
            </a:endParaRPr>
          </a:p>
        </p:txBody>
      </p:sp>
    </p:spTree>
    <p:extLst>
      <p:ext uri="{BB962C8B-B14F-4D97-AF65-F5344CB8AC3E}">
        <p14:creationId xmlns:p14="http://schemas.microsoft.com/office/powerpoint/2010/main" val="34742448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5827" y="15670"/>
            <a:ext cx="7556313" cy="1116106"/>
          </a:xfrm>
        </p:spPr>
        <p:txBody>
          <a:bodyPr/>
          <a:lstStyle/>
          <a:p>
            <a:r>
              <a:rPr lang="en-US" dirty="0" smtClean="0"/>
              <a:t>Molecular Compound Interactions</a:t>
            </a:r>
            <a:endParaRPr lang="en-US" dirty="0"/>
          </a:p>
        </p:txBody>
      </p:sp>
      <p:sp>
        <p:nvSpPr>
          <p:cNvPr id="11" name="TextBox 10"/>
          <p:cNvSpPr txBox="1"/>
          <p:nvPr/>
        </p:nvSpPr>
        <p:spPr>
          <a:xfrm>
            <a:off x="0" y="6334780"/>
            <a:ext cx="9144000" cy="523220"/>
          </a:xfrm>
          <a:prstGeom prst="rect">
            <a:avLst/>
          </a:prstGeom>
          <a:noFill/>
        </p:spPr>
        <p:txBody>
          <a:bodyPr wrap="square" rtlCol="0">
            <a:spAutoFit/>
          </a:bodyPr>
          <a:lstStyle/>
          <a:p>
            <a:r>
              <a:rPr lang="en-US" sz="1400" dirty="0" smtClean="0"/>
              <a:t>LO 2.32</a:t>
            </a:r>
            <a:r>
              <a:rPr lang="en-US" sz="1400" dirty="0"/>
              <a:t>: The student is able to explain a representation that connects properties of a molecular solid to its structural attributes and to the interactions present at the atomic level.</a:t>
            </a:r>
          </a:p>
        </p:txBody>
      </p:sp>
      <p:sp>
        <p:nvSpPr>
          <p:cNvPr id="13" name="TextBox 12"/>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1771694" y="708023"/>
            <a:ext cx="4839227" cy="1530853"/>
          </a:xfrm>
          <a:prstGeom prst="rect">
            <a:avLst/>
          </a:prstGeom>
        </p:spPr>
      </p:pic>
      <p:pic>
        <p:nvPicPr>
          <p:cNvPr id="3" name="Picture 2"/>
          <p:cNvPicPr>
            <a:picLocks noChangeAspect="1"/>
          </p:cNvPicPr>
          <p:nvPr/>
        </p:nvPicPr>
        <p:blipFill>
          <a:blip r:embed="rId4"/>
          <a:stretch>
            <a:fillRect/>
          </a:stretch>
        </p:blipFill>
        <p:spPr>
          <a:xfrm>
            <a:off x="343597" y="2918141"/>
            <a:ext cx="8302858" cy="497186"/>
          </a:xfrm>
          <a:prstGeom prst="rect">
            <a:avLst/>
          </a:prstGeom>
        </p:spPr>
      </p:pic>
      <p:pic>
        <p:nvPicPr>
          <p:cNvPr id="4" name="Picture 3"/>
          <p:cNvPicPr>
            <a:picLocks noChangeAspect="1"/>
          </p:cNvPicPr>
          <p:nvPr/>
        </p:nvPicPr>
        <p:blipFill>
          <a:blip r:embed="rId5"/>
          <a:stretch>
            <a:fillRect/>
          </a:stretch>
        </p:blipFill>
        <p:spPr>
          <a:xfrm>
            <a:off x="2828830" y="2391012"/>
            <a:ext cx="2895600" cy="238125"/>
          </a:xfrm>
          <a:prstGeom prst="rect">
            <a:avLst/>
          </a:prstGeom>
        </p:spPr>
      </p:pic>
      <p:sp>
        <p:nvSpPr>
          <p:cNvPr id="5" name="Rectangle 4"/>
          <p:cNvSpPr/>
          <p:nvPr/>
        </p:nvSpPr>
        <p:spPr>
          <a:xfrm>
            <a:off x="2235121" y="2389666"/>
            <a:ext cx="3991436" cy="4387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1471612" y="3508216"/>
            <a:ext cx="6200775" cy="2733675"/>
          </a:xfrm>
          <a:prstGeom prst="rect">
            <a:avLst/>
          </a:prstGeom>
        </p:spPr>
      </p:pic>
      <p:sp>
        <p:nvSpPr>
          <p:cNvPr id="14" name="Rectangle 13"/>
          <p:cNvSpPr/>
          <p:nvPr/>
        </p:nvSpPr>
        <p:spPr>
          <a:xfrm>
            <a:off x="1403045" y="3415327"/>
            <a:ext cx="6098532" cy="2826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95223" y="1038547"/>
            <a:ext cx="398444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Times New Roman"/>
                <a:cs typeface="Times New Roman"/>
              </a:rPr>
              <a:t>a. Covalent bonds</a:t>
            </a:r>
          </a:p>
          <a:p>
            <a:r>
              <a:rPr lang="en-US" dirty="0" smtClean="0">
                <a:latin typeface="Times New Roman"/>
                <a:cs typeface="Times New Roman"/>
              </a:rPr>
              <a:t>b. Hydrogen bonds</a:t>
            </a:r>
          </a:p>
          <a:p>
            <a:r>
              <a:rPr lang="en-US" dirty="0" smtClean="0">
                <a:latin typeface="Times New Roman"/>
                <a:cs typeface="Times New Roman"/>
              </a:rPr>
              <a:t>c. Dipole-dipole interactions</a:t>
            </a:r>
          </a:p>
          <a:p>
            <a:r>
              <a:rPr lang="en-US" dirty="0" smtClean="0">
                <a:latin typeface="Times New Roman"/>
                <a:cs typeface="Times New Roman"/>
              </a:rPr>
              <a:t>d. London Dispersion Forces</a:t>
            </a:r>
          </a:p>
        </p:txBody>
      </p:sp>
      <p:sp>
        <p:nvSpPr>
          <p:cNvPr id="15" name="TextBox 14"/>
          <p:cNvSpPr txBox="1"/>
          <p:nvPr/>
        </p:nvSpPr>
        <p:spPr>
          <a:xfrm>
            <a:off x="8111635" y="1816854"/>
            <a:ext cx="894959" cy="369332"/>
          </a:xfrm>
          <a:prstGeom prst="rect">
            <a:avLst/>
          </a:prstGeom>
          <a:noFill/>
        </p:spPr>
        <p:txBody>
          <a:bodyPr wrap="square" rtlCol="0">
            <a:spAutoFit/>
          </a:bodyPr>
          <a:lstStyle/>
          <a:p>
            <a:r>
              <a:rPr lang="en-US" dirty="0">
                <a:hlinkClick r:id="rId7"/>
              </a:rPr>
              <a:t>Video</a:t>
            </a:r>
            <a:endParaRPr lang="en-US" dirty="0"/>
          </a:p>
        </p:txBody>
      </p:sp>
    </p:spTree>
    <p:extLst>
      <p:ext uri="{BB962C8B-B14F-4D97-AF65-F5344CB8AC3E}">
        <p14:creationId xmlns:p14="http://schemas.microsoft.com/office/powerpoint/2010/main" val="13172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Mole Calculations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dirty="0"/>
          </a:p>
          <a:p>
            <a:pPr marL="228600" marR="0" lvl="0" indent="-228600" algn="l" rtl="0">
              <a:spcBef>
                <a:spcPts val="0"/>
              </a:spcBef>
              <a:buClr>
                <a:schemeClr val="accent1"/>
              </a:buClr>
              <a:buSzPct val="75000"/>
              <a:buFont typeface="Noto Sans Symbols"/>
              <a:buNone/>
            </a:pPr>
            <a:endParaRPr dirty="0"/>
          </a:p>
        </p:txBody>
      </p:sp>
      <p:sp>
        <p:nvSpPr>
          <p:cNvPr id="229" name="Shape 229"/>
          <p:cNvSpPr txBox="1">
            <a:spLocks noGrp="1"/>
          </p:cNvSpPr>
          <p:nvPr>
            <p:ph type="body" idx="2"/>
          </p:nvPr>
        </p:nvSpPr>
        <p:spPr>
          <a:xfrm>
            <a:off x="210065" y="968854"/>
            <a:ext cx="6586151" cy="4691100"/>
          </a:xfrm>
          <a:prstGeom prst="rect">
            <a:avLst/>
          </a:prstGeom>
        </p:spPr>
        <p:txBody>
          <a:bodyPr lIns="91425" tIns="91425" rIns="91425" bIns="91425" anchor="t" anchorCtr="0">
            <a:noAutofit/>
          </a:bodyPr>
          <a:lstStyle/>
          <a:p>
            <a:pPr marL="457200" lvl="0" indent="-228600" rtl="0">
              <a:spcBef>
                <a:spcPts val="0"/>
              </a:spcBef>
            </a:pPr>
            <a:r>
              <a:rPr lang="en-US" dirty="0" smtClean="0"/>
              <a:t>1 mole = 6.02 x 10</a:t>
            </a:r>
            <a:r>
              <a:rPr lang="en-US" baseline="30000" dirty="0" smtClean="0"/>
              <a:t>23</a:t>
            </a:r>
            <a:r>
              <a:rPr lang="en-US" dirty="0" smtClean="0"/>
              <a:t> representative particles</a:t>
            </a:r>
          </a:p>
          <a:p>
            <a:pPr marL="457200">
              <a:spcBef>
                <a:spcPts val="0"/>
              </a:spcBef>
            </a:pPr>
            <a:r>
              <a:rPr lang="en-US" dirty="0" smtClean="0"/>
              <a:t>1 mole = molar mass of a substance</a:t>
            </a:r>
          </a:p>
          <a:p>
            <a:pPr marL="457200">
              <a:spcBef>
                <a:spcPts val="0"/>
              </a:spcBef>
            </a:pPr>
            <a:r>
              <a:rPr lang="en-US" dirty="0" smtClean="0"/>
              <a:t>1 mole = 22.4 L of a gas at STP</a:t>
            </a:r>
          </a:p>
          <a:p>
            <a:pPr marL="457200">
              <a:spcBef>
                <a:spcPts val="0"/>
              </a:spcBef>
            </a:pPr>
            <a:endParaRPr lang="en-US" dirty="0" smtClean="0"/>
          </a:p>
          <a:p>
            <a:pPr marL="457200" lvl="0" indent="-228600" rtl="0">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1.4:  The student is able to connect the number of particles, moles, mass and volume of substances to one another, both qualitatively and quantitatively.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75971"/>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4856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2" name="Picture 1"/>
          <p:cNvPicPr>
            <a:picLocks noChangeAspect="1"/>
          </p:cNvPicPr>
          <p:nvPr/>
        </p:nvPicPr>
        <p:blipFill>
          <a:blip r:embed="rId6"/>
          <a:stretch>
            <a:fillRect/>
          </a:stretch>
        </p:blipFill>
        <p:spPr>
          <a:xfrm>
            <a:off x="1194744" y="2148689"/>
            <a:ext cx="6499654" cy="3428155"/>
          </a:xfrm>
          <a:prstGeom prst="rect">
            <a:avLst/>
          </a:prstGeom>
        </p:spPr>
      </p:pic>
      <p:pic>
        <p:nvPicPr>
          <p:cNvPr id="13" name="Picture 12"/>
          <p:cNvPicPr>
            <a:picLocks noChangeAspect="1"/>
          </p:cNvPicPr>
          <p:nvPr/>
        </p:nvPicPr>
        <p:blipFill>
          <a:blip r:embed="rId7"/>
          <a:stretch>
            <a:fillRect/>
          </a:stretch>
        </p:blipFill>
        <p:spPr>
          <a:xfrm>
            <a:off x="344611" y="1055974"/>
            <a:ext cx="8763000" cy="405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343929" y="3376668"/>
            <a:ext cx="8763000" cy="174066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36967318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Electron Configurations</a:t>
            </a:r>
            <a:endParaRPr lang="en-US" dirty="0"/>
          </a:p>
        </p:txBody>
      </p:sp>
      <p:pic>
        <p:nvPicPr>
          <p:cNvPr id="10" name="Content Placeholder 9" descr="Electron Config 1-11.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97" b="-644"/>
          <a:stretch/>
        </p:blipFill>
        <p:spPr>
          <a:xfrm>
            <a:off x="280988" y="1470526"/>
            <a:ext cx="3875087" cy="3449206"/>
          </a:xfrm>
        </p:spPr>
      </p:pic>
      <p:sp>
        <p:nvSpPr>
          <p:cNvPr id="6" name="Content Placeholder 5"/>
          <p:cNvSpPr>
            <a:spLocks noGrp="1"/>
          </p:cNvSpPr>
          <p:nvPr>
            <p:ph sz="half" idx="2"/>
          </p:nvPr>
        </p:nvSpPr>
        <p:spPr>
          <a:xfrm>
            <a:off x="4399878" y="1470526"/>
            <a:ext cx="3959646" cy="4959685"/>
          </a:xfrm>
        </p:spPr>
        <p:txBody>
          <a:bodyPr/>
          <a:lstStyle/>
          <a:p>
            <a:r>
              <a:rPr lang="en-US" dirty="0" smtClean="0"/>
              <a:t>Electrons occupy orbitals whose energy level depends on the nuclear charge and average distance to the nucleus</a:t>
            </a:r>
          </a:p>
          <a:p>
            <a:pPr>
              <a:spcBef>
                <a:spcPts val="0"/>
              </a:spcBef>
            </a:pPr>
            <a:r>
              <a:rPr lang="en-US" dirty="0" smtClean="0"/>
              <a:t>Electron configurations &amp; orbital diagrams indicate the arrangement of electrons with the lowest energy (most stable):</a:t>
            </a:r>
          </a:p>
          <a:p>
            <a:pPr lvl="1">
              <a:spcBef>
                <a:spcPts val="0"/>
              </a:spcBef>
            </a:pPr>
            <a:r>
              <a:rPr lang="en-US" dirty="0" smtClean="0"/>
              <a:t>Electrons occupy lowest available energy levels</a:t>
            </a:r>
          </a:p>
          <a:p>
            <a:pPr lvl="1">
              <a:spcBef>
                <a:spcPts val="0"/>
              </a:spcBef>
            </a:pPr>
            <a:r>
              <a:rPr lang="en-US" dirty="0" smtClean="0"/>
              <a:t>A maximum of two electrons may occupy an energy level</a:t>
            </a:r>
          </a:p>
          <a:p>
            <a:pPr lvl="2">
              <a:spcBef>
                <a:spcPts val="0"/>
              </a:spcBef>
            </a:pPr>
            <a:r>
              <a:rPr lang="en-US" dirty="0" smtClean="0"/>
              <a:t>Each must have opposite spin (±½)</a:t>
            </a:r>
          </a:p>
          <a:p>
            <a:pPr lvl="1">
              <a:spcBef>
                <a:spcPts val="0"/>
              </a:spcBef>
            </a:pPr>
            <a:r>
              <a:rPr lang="en-US" dirty="0" smtClean="0"/>
              <a:t>In orbitals of equal energy, electrons maximize parallel unpaired spins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20618"/>
            <a:ext cx="9144000" cy="646331"/>
          </a:xfrm>
          <a:prstGeom prst="rect">
            <a:avLst/>
          </a:prstGeom>
          <a:noFill/>
        </p:spPr>
        <p:txBody>
          <a:bodyPr wrap="square" rtlCol="0">
            <a:spAutoFit/>
          </a:bodyPr>
          <a:lstStyle/>
          <a:p>
            <a:r>
              <a:rPr lang="en-US" dirty="0"/>
              <a:t>LO 1.5: </a:t>
            </a:r>
            <a:r>
              <a:rPr lang="en-US" dirty="0" smtClean="0"/>
              <a:t> The student is able to explain the distribution of electrons in an atom or ion based upon data.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descr="Si Electron Config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56" y="1073049"/>
            <a:ext cx="7345782" cy="47218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 name="Rounded Rectangle 12"/>
          <p:cNvSpPr/>
          <p:nvPr/>
        </p:nvSpPr>
        <p:spPr>
          <a:xfrm>
            <a:off x="889000" y="4675909"/>
            <a:ext cx="7361570" cy="111274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1513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a:t>
            </a:r>
            <a:r>
              <a:rPr lang="en-US" dirty="0" smtClean="0"/>
              <a:t>Ionization </a:t>
            </a:r>
            <a:r>
              <a:rPr lang="en-US" dirty="0"/>
              <a:t>Energy (IE) indicates the strength of the coulombic attraction of the outermost, easiest to remove, electron to the </a:t>
            </a:r>
            <a:r>
              <a:rPr lang="en-US" dirty="0" smtClean="0"/>
              <a:t>nucleus:</a:t>
            </a:r>
          </a:p>
          <a:p>
            <a:pPr marL="0" indent="0" algn="ctr">
              <a:spcBef>
                <a:spcPts val="800"/>
              </a:spcBef>
              <a:buNone/>
            </a:pPr>
            <a:r>
              <a:rPr lang="en-US" dirty="0" smtClean="0"/>
              <a:t>X(g) + IE             X</a:t>
            </a:r>
            <a:r>
              <a:rPr lang="en-US" baseline="30000" dirty="0" smtClean="0"/>
              <a:t>+</a:t>
            </a:r>
            <a:r>
              <a:rPr lang="en-US" dirty="0" smtClean="0"/>
              <a:t>(g) + e</a:t>
            </a:r>
            <a:r>
              <a:rPr lang="en-US" baseline="30000" dirty="0" smtClean="0"/>
              <a:t>–</a:t>
            </a:r>
            <a:endParaRPr lang="en-US" dirty="0" smtClean="0"/>
          </a:p>
          <a:p>
            <a:pPr lvl="1"/>
            <a:r>
              <a:rPr lang="en-US" dirty="0" smtClean="0"/>
              <a:t>1</a:t>
            </a:r>
            <a:r>
              <a:rPr lang="en-US" baseline="30000" dirty="0" smtClean="0"/>
              <a:t>st</a:t>
            </a:r>
            <a:r>
              <a:rPr lang="en-US" dirty="0" smtClean="0"/>
              <a:t> IE generally increases across a period and decreases down a group</a:t>
            </a:r>
          </a:p>
          <a:p>
            <a:pPr lvl="2"/>
            <a:r>
              <a:rPr lang="en-US" dirty="0" smtClean="0"/>
              <a:t>IE generally increases as #protons increases in same energy level</a:t>
            </a:r>
          </a:p>
          <a:p>
            <a:pPr lvl="2"/>
            <a:r>
              <a:rPr lang="en-US" dirty="0" smtClean="0"/>
              <a:t>IE decreases as e</a:t>
            </a:r>
            <a:r>
              <a:rPr lang="en-US" baseline="30000" dirty="0" smtClean="0"/>
              <a:t>–</a:t>
            </a:r>
            <a:r>
              <a:rPr lang="en-US" dirty="0" smtClean="0"/>
              <a:t> in higher energy level: increased shielding, e</a:t>
            </a:r>
            <a:r>
              <a:rPr lang="en-US" baseline="30000" dirty="0" smtClean="0"/>
              <a:t>–</a:t>
            </a:r>
            <a:r>
              <a:rPr lang="en-US" dirty="0" smtClean="0"/>
              <a:t> farther from nucleus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1.6: </a:t>
            </a:r>
            <a:r>
              <a:rPr lang="en-US" dirty="0" smtClean="0"/>
              <a:t> The </a:t>
            </a:r>
            <a:r>
              <a:rPr lang="en-US" dirty="0"/>
              <a:t>student is able to analyze data relating to electron energies for patterns and relationships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cxnSp>
        <p:nvCxnSpPr>
          <p:cNvPr id="15" name="Straight Arrow Connector 14"/>
          <p:cNvCxnSpPr/>
          <p:nvPr/>
        </p:nvCxnSpPr>
        <p:spPr>
          <a:xfrm>
            <a:off x="6107545" y="2858945"/>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16" name="Picture 15" descr="General IE Trend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258" y="1834718"/>
            <a:ext cx="6859529" cy="32661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214699" y="3493042"/>
            <a:ext cx="6840088" cy="158996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7341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07" y="5575177"/>
            <a:ext cx="1642369" cy="461665"/>
          </a:xfrm>
          <a:prstGeom prst="rect">
            <a:avLst/>
          </a:prstGeom>
          <a:noFill/>
        </p:spPr>
        <p:txBody>
          <a:bodyPr wrap="square" rtlCol="0">
            <a:spAutoFit/>
          </a:bodyPr>
          <a:lstStyle/>
          <a:p>
            <a:r>
              <a:rPr lang="en-US" sz="800" dirty="0" smtClean="0">
                <a:latin typeface="Times New Roman"/>
                <a:ea typeface="Times New Roman"/>
              </a:rPr>
              <a:t>Image from </a:t>
            </a:r>
            <a:r>
              <a:rPr lang="en-US" sz="800" i="1" dirty="0" smtClean="0">
                <a:latin typeface="Times New Roman"/>
                <a:ea typeface="Times New Roman"/>
              </a:rPr>
              <a:t>Chemistry</a:t>
            </a:r>
            <a:r>
              <a:rPr lang="en-US" sz="800" i="1" dirty="0">
                <a:latin typeface="Times New Roman"/>
                <a:ea typeface="Times New Roman"/>
              </a:rPr>
              <a:t>: A Guided Inquiry </a:t>
            </a:r>
            <a:r>
              <a:rPr lang="en-US" sz="800" dirty="0">
                <a:latin typeface="Times New Roman"/>
                <a:ea typeface="Times New Roman"/>
              </a:rPr>
              <a:t>by R. S. Moog and J. J. Farrell, </a:t>
            </a:r>
            <a:r>
              <a:rPr lang="en-US" sz="800" dirty="0" smtClean="0">
                <a:latin typeface="Times New Roman"/>
                <a:ea typeface="Times New Roman"/>
              </a:rPr>
              <a:t>Wiley Publishing</a:t>
            </a:r>
            <a:endParaRPr lang="en-US" sz="800" dirty="0"/>
          </a:p>
        </p:txBody>
      </p:sp>
      <p:sp>
        <p:nvSpPr>
          <p:cNvPr id="4" name="Title 3"/>
          <p:cNvSpPr>
            <a:spLocks noGrp="1"/>
          </p:cNvSpPr>
          <p:nvPr>
            <p:ph type="title"/>
          </p:nvPr>
        </p:nvSpPr>
        <p:spPr>
          <a:xfrm>
            <a:off x="498474" y="163261"/>
            <a:ext cx="7556313" cy="1149861"/>
          </a:xfrm>
        </p:spPr>
        <p:txBody>
          <a:bodyPr/>
          <a:lstStyle/>
          <a:p>
            <a:r>
              <a:rPr lang="en-US" dirty="0" smtClean="0"/>
              <a:t>Electronic Structure of the Atom: Photoelectron Spectroscopy (PES)</a:t>
            </a:r>
            <a:endParaRPr lang="en-US" dirty="0"/>
          </a:p>
        </p:txBody>
      </p:sp>
      <p:sp>
        <p:nvSpPr>
          <p:cNvPr id="6" name="Content Placeholder 5"/>
          <p:cNvSpPr>
            <a:spLocks noGrp="1"/>
          </p:cNvSpPr>
          <p:nvPr>
            <p:ph sz="half" idx="2"/>
          </p:nvPr>
        </p:nvSpPr>
        <p:spPr>
          <a:xfrm>
            <a:off x="4399878" y="1470526"/>
            <a:ext cx="3971976" cy="4959685"/>
          </a:xfrm>
        </p:spPr>
        <p:txBody>
          <a:bodyPr/>
          <a:lstStyle/>
          <a:p>
            <a:pPr>
              <a:spcBef>
                <a:spcPts val="0"/>
              </a:spcBef>
            </a:pPr>
            <a:r>
              <a:rPr lang="en-US" dirty="0" smtClean="0"/>
              <a:t>PES uses high-energy (X-ray) photon to excite </a:t>
            </a:r>
            <a:r>
              <a:rPr lang="en-US" i="1" dirty="0" smtClean="0"/>
              <a:t>random</a:t>
            </a:r>
            <a:r>
              <a:rPr lang="en-US" dirty="0" smtClean="0"/>
              <a:t> e</a:t>
            </a:r>
            <a:r>
              <a:rPr lang="en-US" baseline="30000" dirty="0" smtClean="0"/>
              <a:t>–</a:t>
            </a:r>
            <a:r>
              <a:rPr lang="en-US" dirty="0" smtClean="0"/>
              <a:t> from atom</a:t>
            </a:r>
          </a:p>
          <a:p>
            <a:pPr>
              <a:spcBef>
                <a:spcPts val="0"/>
              </a:spcBef>
            </a:pPr>
            <a:r>
              <a:rPr lang="en-US" dirty="0" smtClean="0"/>
              <a:t>KE of ejected electron indicates </a:t>
            </a:r>
            <a:r>
              <a:rPr lang="en-US" i="1" dirty="0" smtClean="0"/>
              <a:t>binding energy</a:t>
            </a:r>
            <a:r>
              <a:rPr lang="en-US" dirty="0" smtClean="0"/>
              <a:t> (coulombic attraction) to nucleus:</a:t>
            </a:r>
          </a:p>
          <a:p>
            <a:pPr marL="0" indent="0" algn="ctr">
              <a:spcBef>
                <a:spcPts val="0"/>
              </a:spcBef>
              <a:buNone/>
            </a:pPr>
            <a:r>
              <a:rPr lang="en-US" dirty="0" smtClean="0"/>
              <a:t>BE = </a:t>
            </a:r>
            <a:r>
              <a:rPr lang="en-US" dirty="0" err="1" smtClean="0"/>
              <a:t>h</a:t>
            </a:r>
            <a:r>
              <a:rPr lang="en-US" dirty="0" err="1" smtClean="0">
                <a:latin typeface="Symbol" charset="2"/>
                <a:cs typeface="Symbol" charset="2"/>
              </a:rPr>
              <a:t>v</a:t>
            </a:r>
            <a:r>
              <a:rPr lang="en-US" baseline="-25000" dirty="0" err="1" smtClean="0"/>
              <a:t>photon</a:t>
            </a:r>
            <a:r>
              <a:rPr lang="en-US" dirty="0" smtClean="0"/>
              <a:t> – KE</a:t>
            </a:r>
          </a:p>
          <a:p>
            <a:pPr>
              <a:spcBef>
                <a:spcPts val="0"/>
              </a:spcBef>
            </a:pPr>
            <a:r>
              <a:rPr lang="en-US" dirty="0" smtClean="0"/>
              <a:t>Direct measurement of energy and number of each electron</a:t>
            </a:r>
          </a:p>
          <a:p>
            <a:pPr lvl="1">
              <a:spcBef>
                <a:spcPts val="0"/>
              </a:spcBef>
            </a:pPr>
            <a:r>
              <a:rPr lang="en-US" dirty="0" smtClean="0"/>
              <a:t>Lower energy levels have higher BE</a:t>
            </a:r>
          </a:p>
          <a:p>
            <a:pPr lvl="1">
              <a:spcBef>
                <a:spcPts val="0"/>
              </a:spcBef>
            </a:pPr>
            <a:r>
              <a:rPr lang="en-US" dirty="0" smtClean="0"/>
              <a:t>Signal size proportional to number of e</a:t>
            </a:r>
            <a:r>
              <a:rPr lang="en-US" baseline="30000" dirty="0" smtClean="0"/>
              <a:t>–</a:t>
            </a:r>
            <a:r>
              <a:rPr lang="en-US" dirty="0" smtClean="0"/>
              <a:t> in energy level</a:t>
            </a:r>
          </a:p>
          <a:p>
            <a:pPr>
              <a:spcBef>
                <a:spcPts val="0"/>
              </a:spcBef>
            </a:pPr>
            <a:r>
              <a:rPr lang="en-US" dirty="0" smtClean="0"/>
              <a:t>Elements with more protons have stronger coulombic attraction, higher BE at each energy level</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4722"/>
            <a:ext cx="9144000" cy="923330"/>
          </a:xfrm>
          <a:prstGeom prst="rect">
            <a:avLst/>
          </a:prstGeom>
          <a:noFill/>
        </p:spPr>
        <p:txBody>
          <a:bodyPr wrap="square" rtlCol="0">
            <a:spAutoFit/>
          </a:bodyPr>
          <a:lstStyle/>
          <a:p>
            <a:r>
              <a:rPr lang="en-US" dirty="0"/>
              <a:t>LO </a:t>
            </a:r>
            <a:r>
              <a:rPr lang="en-US" dirty="0" smtClean="0"/>
              <a:t>1.7:  The </a:t>
            </a:r>
            <a:r>
              <a:rPr lang="en-US" dirty="0"/>
              <a:t>student is able to describe the electronic structure of the atom, using PES data, ionization energy data, and/or </a:t>
            </a:r>
            <a:r>
              <a:rPr lang="en-US" dirty="0" smtClean="0"/>
              <a:t>Coulomb’s </a:t>
            </a:r>
            <a:r>
              <a:rPr lang="en-US" dirty="0"/>
              <a:t>law to construct explanations of how the energies of electrons within shells in atoms vary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pPr algn="just"/>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PES L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74" y="1313123"/>
            <a:ext cx="2859024" cy="1932432"/>
          </a:xfrm>
          <a:prstGeom prst="rect">
            <a:avLst/>
          </a:prstGeom>
        </p:spPr>
      </p:pic>
      <p:pic>
        <p:nvPicPr>
          <p:cNvPr id="3" name="Picture 2" descr="PES 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474" y="3325099"/>
            <a:ext cx="4095178" cy="2603177"/>
          </a:xfrm>
          <a:prstGeom prst="rect">
            <a:avLst/>
          </a:prstGeom>
        </p:spPr>
      </p:pic>
      <p:sp>
        <p:nvSpPr>
          <p:cNvPr id="10" name="TextBox 9"/>
          <p:cNvSpPr txBox="1"/>
          <p:nvPr/>
        </p:nvSpPr>
        <p:spPr>
          <a:xfrm>
            <a:off x="1066800" y="1752600"/>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2" name="TextBox 11"/>
          <p:cNvSpPr txBox="1"/>
          <p:nvPr/>
        </p:nvSpPr>
        <p:spPr>
          <a:xfrm>
            <a:off x="2286000" y="2133600"/>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1</a:t>
            </a:r>
            <a:endParaRPr lang="en-US" dirty="0">
              <a:solidFill>
                <a:srgbClr val="FF0000"/>
              </a:solidFill>
            </a:endParaRPr>
          </a:p>
        </p:txBody>
      </p:sp>
      <p:sp>
        <p:nvSpPr>
          <p:cNvPr id="13" name="TextBox 12"/>
          <p:cNvSpPr txBox="1"/>
          <p:nvPr/>
        </p:nvSpPr>
        <p:spPr>
          <a:xfrm>
            <a:off x="838200" y="4329555"/>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4" name="TextBox 13"/>
          <p:cNvSpPr txBox="1"/>
          <p:nvPr/>
        </p:nvSpPr>
        <p:spPr>
          <a:xfrm>
            <a:off x="2895600" y="4558155"/>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2</a:t>
            </a:r>
            <a:endParaRPr lang="en-US" dirty="0">
              <a:solidFill>
                <a:srgbClr val="FF0000"/>
              </a:solidFill>
            </a:endParaRPr>
          </a:p>
        </p:txBody>
      </p:sp>
      <p:sp>
        <p:nvSpPr>
          <p:cNvPr id="15" name="TextBox 14"/>
          <p:cNvSpPr txBox="1"/>
          <p:nvPr/>
        </p:nvSpPr>
        <p:spPr>
          <a:xfrm>
            <a:off x="3810000" y="3719955"/>
            <a:ext cx="537452" cy="369332"/>
          </a:xfrm>
          <a:prstGeom prst="rect">
            <a:avLst/>
          </a:prstGeom>
          <a:noFill/>
        </p:spPr>
        <p:txBody>
          <a:bodyPr wrap="none" rtlCol="0">
            <a:spAutoFit/>
          </a:bodyPr>
          <a:lstStyle/>
          <a:p>
            <a:r>
              <a:rPr lang="en-US" dirty="0" smtClean="0">
                <a:solidFill>
                  <a:srgbClr val="FF0000"/>
                </a:solidFill>
              </a:rPr>
              <a:t>2p</a:t>
            </a:r>
            <a:r>
              <a:rPr lang="en-US" baseline="30000" dirty="0" smtClean="0">
                <a:solidFill>
                  <a:srgbClr val="FF0000"/>
                </a:solidFill>
              </a:rPr>
              <a:t>6</a:t>
            </a:r>
            <a:endParaRPr lang="en-US" dirty="0">
              <a:solidFill>
                <a:srgbClr val="FF0000"/>
              </a:solidFill>
            </a:endParaRPr>
          </a:p>
        </p:txBody>
      </p:sp>
      <p:sp>
        <p:nvSpPr>
          <p:cNvPr id="16" name="TextBox 15"/>
          <p:cNvSpPr txBox="1"/>
          <p:nvPr/>
        </p:nvSpPr>
        <p:spPr>
          <a:xfrm>
            <a:off x="685800" y="1371600"/>
            <a:ext cx="372330" cy="369332"/>
          </a:xfrm>
          <a:prstGeom prst="rect">
            <a:avLst/>
          </a:prstGeom>
          <a:noFill/>
        </p:spPr>
        <p:txBody>
          <a:bodyPr wrap="none" rtlCol="0">
            <a:spAutoFit/>
          </a:bodyPr>
          <a:lstStyle/>
          <a:p>
            <a:r>
              <a:rPr lang="en-US" dirty="0" smtClean="0">
                <a:solidFill>
                  <a:srgbClr val="FF0000"/>
                </a:solidFill>
              </a:rPr>
              <a:t>Li</a:t>
            </a:r>
            <a:endParaRPr lang="en-US" dirty="0">
              <a:solidFill>
                <a:srgbClr val="FF0000"/>
              </a:solidFill>
            </a:endParaRPr>
          </a:p>
        </p:txBody>
      </p:sp>
      <p:sp>
        <p:nvSpPr>
          <p:cNvPr id="17" name="TextBox 16"/>
          <p:cNvSpPr txBox="1"/>
          <p:nvPr/>
        </p:nvSpPr>
        <p:spPr>
          <a:xfrm>
            <a:off x="747354" y="3269862"/>
            <a:ext cx="483012" cy="369332"/>
          </a:xfrm>
          <a:prstGeom prst="rect">
            <a:avLst/>
          </a:prstGeom>
          <a:noFill/>
        </p:spPr>
        <p:txBody>
          <a:bodyPr wrap="none" rtlCol="0">
            <a:spAutoFit/>
          </a:bodyPr>
          <a:lstStyle/>
          <a:p>
            <a:r>
              <a:rPr lang="en-US" dirty="0" smtClean="0">
                <a:solidFill>
                  <a:srgbClr val="FF0000"/>
                </a:solidFill>
              </a:rPr>
              <a:t>Ne</a:t>
            </a:r>
            <a:endParaRPr lang="en-US" dirty="0">
              <a:solidFill>
                <a:srgbClr val="FF0000"/>
              </a:solidFill>
            </a:endParaRPr>
          </a:p>
        </p:txBody>
      </p:sp>
      <p:pic>
        <p:nvPicPr>
          <p:cNvPr id="19" name="Picture 18" descr="Basic PE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856" y="1009147"/>
            <a:ext cx="7174523" cy="52600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Rounded Rectangle 20"/>
          <p:cNvSpPr/>
          <p:nvPr/>
        </p:nvSpPr>
        <p:spPr>
          <a:xfrm>
            <a:off x="569225" y="5268108"/>
            <a:ext cx="7165276" cy="10044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376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826</TotalTime>
  <Words>4368</Words>
  <Application>Microsoft Office PowerPoint</Application>
  <PresentationFormat>On-screen Show (4:3)</PresentationFormat>
  <Paragraphs>552</Paragraphs>
  <Slides>56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Noto Sans Symbols</vt:lpstr>
      <vt:lpstr>Rockwell</vt:lpstr>
      <vt:lpstr>Rokkitt</vt:lpstr>
      <vt:lpstr>Symbol</vt:lpstr>
      <vt:lpstr>Times</vt:lpstr>
      <vt:lpstr>Times New Roman</vt:lpstr>
      <vt:lpstr>Verdana</vt:lpstr>
      <vt:lpstr>Wingdings</vt:lpstr>
      <vt:lpstr>Advantage</vt:lpstr>
      <vt:lpstr>AP Chemistry Exam Review </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PowerPoint Presentation</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vector>
  </TitlesOfParts>
  <Company>bartow county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Cantos, Odysses</cp:lastModifiedBy>
  <cp:revision>67</cp:revision>
  <dcterms:created xsi:type="dcterms:W3CDTF">2016-03-26T15:33:54Z</dcterms:created>
  <dcterms:modified xsi:type="dcterms:W3CDTF">2016-04-21T19:41:31Z</dcterms:modified>
</cp:coreProperties>
</file>