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socials-pjo.blogspot.com/2010/10/fenomens-meteorologics-3r-deso.html" TargetMode="External"/><Relationship Id="rId1" Type="http://schemas.openxmlformats.org/officeDocument/2006/relationships/slideLayout" Target="../slideLayouts/slideLayout1.xml"/><Relationship Id="rId6" Type="http://schemas.openxmlformats.org/officeDocument/2006/relationships/hyperlink" Target="https://en.wikipedia.org/wiki/List_of_climate_scientists" TargetMode="External"/><Relationship Id="rId5" Type="http://schemas.openxmlformats.org/officeDocument/2006/relationships/hyperlink" Target="https://creativecommons.org/licenses/by-sa/3.0/" TargetMode="Externa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nc-sa/3.0/" TargetMode="External"/><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hyperlink" Target="http://flickr.com/photos/vanderkroew/361758356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www.flickr.com/photos/41959444@N07/3870074796" TargetMode="External"/><Relationship Id="rId4" Type="http://schemas.openxmlformats.org/officeDocument/2006/relationships/hyperlink" Target="http://hellasfrappe.blogspot.com/2013/03/greeks-develop-first-ever-tsunami-scale.htm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en.wikipedia.org/wiki/File:April_14,_2012_Marquette,_Kansas_EF4_tornado.JPG" TargetMode="External"/><Relationship Id="rId3" Type="http://schemas.openxmlformats.org/officeDocument/2006/relationships/hyperlink" Target="https://creativecommons.org/licenses/by-sa/3.0/" TargetMode="External"/><Relationship Id="rId7" Type="http://schemas.openxmlformats.org/officeDocument/2006/relationships/hyperlink" Target="http://en.wikipedia.org/wiki/File:F5_tornado_Elie_Manitoba_2007.jpg"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hyperlink" Target="http://wrlthd.blogspot.com/2011/06/new-englanders-give-thanks-that-mass.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s://www.propublica.org/article/the-58-representatives-who-voted-for-katrina-aid-and-against-sandy-aid" TargetMode="External"/><Relationship Id="rId5" Type="http://schemas.openxmlformats.org/officeDocument/2006/relationships/hyperlink" Target="https://creativecommons.org/licenses/by-nc-sa/3.0/" TargetMode="External"/><Relationship Id="rId4" Type="http://schemas.openxmlformats.org/officeDocument/2006/relationships/hyperlink" Target="http://biodataofdrvhp.blogspot.com/2012/11/sandy.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7" Type="http://schemas.openxmlformats.org/officeDocument/2006/relationships/hyperlink" Target="http://sunshinereflections.wordpress.com/2010/06/01/there-is-peace-in-the-storm/"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tobreatheistowrite.com/tag/gentle-rain/" TargetMode="External"/><Relationship Id="rId5" Type="http://schemas.openxmlformats.org/officeDocument/2006/relationships/hyperlink" Target="https://creativecommons.org/licenses/by-nd/3.0/"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hyperlink" Target="https://commons.wikimedia.org/wiki/File:Parque_Nacional_do_Itatiaia_floresta.jp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hyperlink" Target="https://commons.wikimedia.org/wiki/File:Flickr_-_Nicholas_T_-_Canyon_Vista.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7" Type="http://schemas.openxmlformats.org/officeDocument/2006/relationships/hyperlink" Target="http://en.wikipedia.org/wiki/File:Desert1.jpg"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commons.wikimedia.org/wiki/File:Sonoran_desert_sunset.jpg"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hyperlink" Target="http://losviajesdegertruidis.blogspot.com/2013/11/la-fauna-del-artico.html" TargetMode="External"/><Relationship Id="rId3" Type="http://schemas.openxmlformats.org/officeDocument/2006/relationships/hyperlink" Target="https://creativecommons.org/licenses/by-sa/3.0/" TargetMode="External"/><Relationship Id="rId7" Type="http://schemas.openxmlformats.org/officeDocument/2006/relationships/hyperlink" Target="http://commons.wikimedia.org/wiki/File:Nordkinnhalvoya-polar-night.jpg" TargetMode="External"/><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hyperlink" Target="https://creativecommons.org/licenses/by-nc-sa/3.0/"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hyperlink" Target="https://commons.wikimedia.org/wiki/File:Bluesky.jpg" TargetMode="External"/><Relationship Id="rId4" Type="http://schemas.openxmlformats.org/officeDocument/2006/relationships/hyperlink" Target="https://en.wikipedia.org/wiki/File:Cumulus_clouds_panorama.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2.jpeg"/><Relationship Id="rId1" Type="http://schemas.openxmlformats.org/officeDocument/2006/relationships/slideLayout" Target="../slideLayouts/slideLayout9.xml"/><Relationship Id="rId4" Type="http://schemas.openxmlformats.org/officeDocument/2006/relationships/hyperlink" Target="http://commons.wikimedia.org/wiki/file:cumulonimbus_capillatus_3.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climafluttuante.blogspot.ch/2010_12_01_archive.html" TargetMode="External"/><Relationship Id="rId5" Type="http://schemas.openxmlformats.org/officeDocument/2006/relationships/image" Target="../media/image8.png"/><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7055" y="154904"/>
            <a:ext cx="11963869" cy="3277961"/>
          </a:xfrm>
        </p:spPr>
        <p:txBody>
          <a:bodyPr anchor="t">
            <a:normAutofit/>
          </a:bodyPr>
          <a:lstStyle/>
          <a:p>
            <a:pPr algn="l"/>
            <a:r>
              <a:rPr lang="en-US" sz="9600" b="1" i="1" u="sng" dirty="0">
                <a:solidFill>
                  <a:srgbClr val="FF0000"/>
                </a:solidFill>
                <a:latin typeface="Forte"/>
                <a:ea typeface="Batang"/>
                <a:cs typeface="Calibri Light"/>
              </a:rPr>
              <a:t>W</a:t>
            </a:r>
            <a:r>
              <a:rPr lang="en-US" sz="9600" b="1" i="1" u="sng" dirty="0">
                <a:solidFill>
                  <a:schemeClr val="accent2"/>
                </a:solidFill>
                <a:latin typeface="Forte"/>
                <a:ea typeface="Batang"/>
                <a:cs typeface="Calibri Light"/>
              </a:rPr>
              <a:t>e</a:t>
            </a:r>
            <a:r>
              <a:rPr lang="en-US" sz="9600" b="1" i="1" u="sng" dirty="0">
                <a:solidFill>
                  <a:schemeClr val="accent4">
                    <a:lumMod val="40000"/>
                    <a:lumOff val="60000"/>
                  </a:schemeClr>
                </a:solidFill>
                <a:latin typeface="Forte"/>
                <a:ea typeface="Batang"/>
                <a:cs typeface="Calibri Light"/>
              </a:rPr>
              <a:t>a</a:t>
            </a:r>
            <a:r>
              <a:rPr lang="en-US" sz="9600" b="1" i="1" u="sng" dirty="0">
                <a:solidFill>
                  <a:schemeClr val="accent6">
                    <a:lumMod val="40000"/>
                    <a:lumOff val="60000"/>
                  </a:schemeClr>
                </a:solidFill>
                <a:latin typeface="Forte"/>
                <a:ea typeface="Batang"/>
                <a:cs typeface="Calibri Light"/>
              </a:rPr>
              <a:t>t</a:t>
            </a:r>
            <a:r>
              <a:rPr lang="en-US" sz="9600" b="1" i="1" u="sng" dirty="0">
                <a:solidFill>
                  <a:schemeClr val="accent1">
                    <a:lumMod val="40000"/>
                    <a:lumOff val="60000"/>
                  </a:schemeClr>
                </a:solidFill>
                <a:latin typeface="Forte"/>
                <a:ea typeface="Batang"/>
                <a:cs typeface="Calibri Light"/>
              </a:rPr>
              <a:t>h</a:t>
            </a:r>
            <a:r>
              <a:rPr lang="en-US" sz="9600" b="1" i="1" u="sng" dirty="0">
                <a:solidFill>
                  <a:srgbClr val="7030A0"/>
                </a:solidFill>
                <a:latin typeface="Forte"/>
                <a:ea typeface="Batang"/>
                <a:cs typeface="Calibri Light"/>
              </a:rPr>
              <a:t>e</a:t>
            </a:r>
            <a:r>
              <a:rPr lang="en-US" sz="9600" b="1" i="1" u="sng" dirty="0">
                <a:solidFill>
                  <a:srgbClr val="FF0000"/>
                </a:solidFill>
                <a:latin typeface="Forte"/>
                <a:ea typeface="Batang"/>
                <a:cs typeface="Calibri Light"/>
              </a:rPr>
              <a:t>r</a:t>
            </a:r>
            <a:r>
              <a:rPr lang="en-US" sz="9600" b="1" i="1" u="sng" dirty="0">
                <a:solidFill>
                  <a:schemeClr val="accent2">
                    <a:lumMod val="75000"/>
                  </a:schemeClr>
                </a:solidFill>
                <a:latin typeface="Forte"/>
                <a:ea typeface="Batang"/>
                <a:cs typeface="Calibri Light"/>
              </a:rPr>
              <a:t> </a:t>
            </a:r>
            <a:r>
              <a:rPr lang="en-US" sz="9600" b="1" i="1" u="sng" dirty="0">
                <a:solidFill>
                  <a:schemeClr val="accent2"/>
                </a:solidFill>
                <a:latin typeface="Forte"/>
                <a:ea typeface="Batang"/>
                <a:cs typeface="Calibri Light"/>
              </a:rPr>
              <a:t>a</a:t>
            </a:r>
            <a:r>
              <a:rPr lang="en-US" sz="9600" b="1" i="1" u="sng" dirty="0">
                <a:solidFill>
                  <a:schemeClr val="accent4">
                    <a:lumMod val="60000"/>
                    <a:lumOff val="40000"/>
                  </a:schemeClr>
                </a:solidFill>
                <a:latin typeface="Forte"/>
                <a:ea typeface="Batang"/>
                <a:cs typeface="Calibri Light"/>
              </a:rPr>
              <a:t>n</a:t>
            </a:r>
            <a:r>
              <a:rPr lang="en-US" sz="9600" b="1" i="1" u="sng" dirty="0">
                <a:solidFill>
                  <a:schemeClr val="accent6">
                    <a:lumMod val="60000"/>
                    <a:lumOff val="40000"/>
                  </a:schemeClr>
                </a:solidFill>
                <a:latin typeface="Forte"/>
                <a:ea typeface="Batang"/>
                <a:cs typeface="Calibri Light"/>
              </a:rPr>
              <a:t>d</a:t>
            </a:r>
            <a:r>
              <a:rPr lang="en-US" sz="9600" b="1" i="1" u="sng" dirty="0">
                <a:solidFill>
                  <a:srgbClr val="00B0F0"/>
                </a:solidFill>
                <a:latin typeface="Forte"/>
                <a:ea typeface="Batang"/>
                <a:cs typeface="Calibri Light"/>
              </a:rPr>
              <a:t> C</a:t>
            </a:r>
            <a:r>
              <a:rPr lang="en-US" sz="9600" b="1" i="1" u="sng" dirty="0">
                <a:solidFill>
                  <a:srgbClr val="7030A0"/>
                </a:solidFill>
                <a:latin typeface="Forte"/>
                <a:ea typeface="Batang"/>
                <a:cs typeface="Calibri Light"/>
              </a:rPr>
              <a:t>l</a:t>
            </a:r>
            <a:r>
              <a:rPr lang="en-US" sz="9600" b="1" i="1" u="sng" dirty="0">
                <a:solidFill>
                  <a:srgbClr val="FF0000"/>
                </a:solidFill>
                <a:latin typeface="Forte"/>
                <a:ea typeface="Batang"/>
                <a:cs typeface="Calibri Light"/>
              </a:rPr>
              <a:t>i</a:t>
            </a:r>
            <a:r>
              <a:rPr lang="en-US" sz="9600" b="1" i="1" u="sng" dirty="0">
                <a:solidFill>
                  <a:schemeClr val="accent2"/>
                </a:solidFill>
                <a:latin typeface="Forte"/>
                <a:ea typeface="Batang"/>
                <a:cs typeface="Calibri Light"/>
              </a:rPr>
              <a:t>m</a:t>
            </a:r>
            <a:r>
              <a:rPr lang="en-US" sz="9600" b="1" i="1" u="sng" dirty="0">
                <a:solidFill>
                  <a:schemeClr val="accent4">
                    <a:lumMod val="60000"/>
                    <a:lumOff val="40000"/>
                  </a:schemeClr>
                </a:solidFill>
                <a:latin typeface="Forte"/>
                <a:ea typeface="Batang"/>
                <a:cs typeface="Calibri Light"/>
              </a:rPr>
              <a:t>a</a:t>
            </a:r>
            <a:r>
              <a:rPr lang="en-US" sz="9600" b="1" i="1" u="sng" dirty="0">
                <a:solidFill>
                  <a:schemeClr val="accent6">
                    <a:lumMod val="60000"/>
                    <a:lumOff val="40000"/>
                  </a:schemeClr>
                </a:solidFill>
                <a:latin typeface="Forte"/>
                <a:ea typeface="Batang"/>
                <a:cs typeface="Calibri Light"/>
              </a:rPr>
              <a:t>t</a:t>
            </a:r>
            <a:r>
              <a:rPr lang="en-US" sz="9600" b="1" i="1" u="sng" dirty="0">
                <a:solidFill>
                  <a:srgbClr val="00B0F0"/>
                </a:solidFill>
                <a:latin typeface="Forte"/>
                <a:ea typeface="Batang"/>
                <a:cs typeface="Calibri Light"/>
              </a:rPr>
              <a:t>e</a:t>
            </a:r>
            <a:endParaRPr lang="en-US" sz="9600" b="1" i="1" u="sng">
              <a:solidFill>
                <a:srgbClr val="00B0F0"/>
              </a:solidFill>
              <a:latin typeface="Forte"/>
              <a:ea typeface="Batang"/>
            </a:endParaRPr>
          </a:p>
        </p:txBody>
      </p:sp>
      <p:sp>
        <p:nvSpPr>
          <p:cNvPr id="3" name="Subtitle 2"/>
          <p:cNvSpPr>
            <a:spLocks noGrp="1"/>
          </p:cNvSpPr>
          <p:nvPr>
            <p:ph type="subTitle" idx="1"/>
          </p:nvPr>
        </p:nvSpPr>
        <p:spPr>
          <a:xfrm>
            <a:off x="3730887" y="1636204"/>
            <a:ext cx="4066734" cy="1155525"/>
          </a:xfrm>
        </p:spPr>
        <p:txBody>
          <a:bodyPr vert="horz" lIns="91440" tIns="45720" rIns="91440" bIns="45720" rtlCol="0" anchor="b">
            <a:normAutofit/>
          </a:bodyPr>
          <a:lstStyle/>
          <a:p>
            <a:pPr algn="just"/>
            <a:r>
              <a:rPr lang="en-US" sz="2800" dirty="0">
                <a:solidFill>
                  <a:srgbClr val="FFFF00"/>
                </a:solidFill>
                <a:latin typeface="Forte"/>
                <a:cs typeface="Calibri"/>
              </a:rPr>
              <a:t>By:</a:t>
            </a:r>
            <a:r>
              <a:rPr lang="en-US" sz="2800" dirty="0">
                <a:solidFill>
                  <a:srgbClr val="FF0000"/>
                </a:solidFill>
                <a:latin typeface="Forte"/>
                <a:cs typeface="Calibri"/>
              </a:rPr>
              <a:t> D</a:t>
            </a:r>
            <a:r>
              <a:rPr lang="en-US" sz="2800" dirty="0">
                <a:solidFill>
                  <a:schemeClr val="accent2">
                    <a:lumMod val="40000"/>
                    <a:lumOff val="60000"/>
                  </a:schemeClr>
                </a:solidFill>
                <a:latin typeface="Forte"/>
                <a:cs typeface="Calibri"/>
              </a:rPr>
              <a:t>a</a:t>
            </a:r>
            <a:r>
              <a:rPr lang="en-US" sz="2800" dirty="0">
                <a:solidFill>
                  <a:srgbClr val="FFC000"/>
                </a:solidFill>
                <a:latin typeface="Forte"/>
                <a:cs typeface="Calibri"/>
              </a:rPr>
              <a:t>n</a:t>
            </a:r>
            <a:r>
              <a:rPr lang="en-US" sz="2800" dirty="0">
                <a:solidFill>
                  <a:srgbClr val="FFFF00"/>
                </a:solidFill>
                <a:latin typeface="Forte"/>
                <a:cs typeface="Calibri"/>
              </a:rPr>
              <a:t>i</a:t>
            </a:r>
            <a:r>
              <a:rPr lang="en-US" sz="2800" dirty="0">
                <a:solidFill>
                  <a:srgbClr val="00B050"/>
                </a:solidFill>
                <a:latin typeface="Forte"/>
                <a:cs typeface="Calibri"/>
              </a:rPr>
              <a:t>e</a:t>
            </a:r>
            <a:r>
              <a:rPr lang="en-US" sz="2800" dirty="0">
                <a:solidFill>
                  <a:schemeClr val="accent1">
                    <a:lumMod val="75000"/>
                  </a:schemeClr>
                </a:solidFill>
                <a:latin typeface="Forte"/>
                <a:cs typeface="Calibri"/>
              </a:rPr>
              <a:t>l</a:t>
            </a:r>
            <a:r>
              <a:rPr lang="en-US" sz="2800" dirty="0">
                <a:solidFill>
                  <a:srgbClr val="7030A0"/>
                </a:solidFill>
                <a:latin typeface="Forte"/>
                <a:cs typeface="Calibri"/>
              </a:rPr>
              <a:t>a &amp;</a:t>
            </a:r>
            <a:r>
              <a:rPr lang="en-US" sz="2800" dirty="0">
                <a:solidFill>
                  <a:schemeClr val="accent1"/>
                </a:solidFill>
                <a:latin typeface="Forte"/>
                <a:cs typeface="Calibri"/>
              </a:rPr>
              <a:t> </a:t>
            </a:r>
            <a:r>
              <a:rPr lang="en-US" sz="2800" dirty="0">
                <a:solidFill>
                  <a:srgbClr val="7030A0"/>
                </a:solidFill>
                <a:latin typeface="Forte"/>
                <a:cs typeface="Calibri"/>
              </a:rPr>
              <a:t>Joshua</a:t>
            </a:r>
            <a:endParaRPr lang="en-US">
              <a:cs typeface="Calibri" panose="020F0502020204030204"/>
            </a:endParaRPr>
          </a:p>
        </p:txBody>
      </p:sp>
      <p:sp>
        <p:nvSpPr>
          <p:cNvPr id="12" name="TextBox 11">
            <a:extLst>
              <a:ext uri="{FF2B5EF4-FFF2-40B4-BE49-F238E27FC236}">
                <a16:creationId xmlns:a16="http://schemas.microsoft.com/office/drawing/2014/main" id="{EB0EAB94-C4BC-43CF-A486-D12D54A5E5C3}"/>
              </a:ext>
            </a:extLst>
          </p:cNvPr>
          <p:cNvSpPr txBox="1"/>
          <p:nvPr/>
        </p:nvSpPr>
        <p:spPr>
          <a:xfrm>
            <a:off x="5313872" y="6801210"/>
            <a:ext cx="2743200" cy="360632"/>
          </a:xfrm>
          <a:prstGeom prst="rect">
            <a:avLst/>
          </a:prstGeom>
        </p:spPr>
        <p:txBody>
          <a:bodyPr>
            <a:normAutofit fontScale="55000" lnSpcReduction="20000"/>
          </a:bodyPr>
          <a:lstStyle/>
          <a:p>
            <a:r>
              <a:rPr lang="en-US">
                <a:hlinkClick r:id="rId2"/>
              </a:rPr>
              <a:t>This Photo</a:t>
            </a:r>
            <a:r>
              <a:rPr lang="en-US"/>
              <a:t> by Unknown author is licensed under </a:t>
            </a:r>
            <a:r>
              <a:rPr lang="en-US">
                <a:hlinkClick r:id="rId3"/>
              </a:rPr>
              <a:t>CC BY</a:t>
            </a:r>
            <a:r>
              <a:rPr lang="en-US"/>
              <a:t>.</a:t>
            </a:r>
          </a:p>
        </p:txBody>
      </p:sp>
      <p:pic>
        <p:nvPicPr>
          <p:cNvPr id="4" name="Picture 4" descr="A picture containing aircraft, colorful, balloon, transport&#10;&#10;Description generated with very high confidence">
            <a:extLst>
              <a:ext uri="{FF2B5EF4-FFF2-40B4-BE49-F238E27FC236}">
                <a16:creationId xmlns:a16="http://schemas.microsoft.com/office/drawing/2014/main" id="{80B208DE-6196-4AE3-9E99-AB3977E811A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79048" y="2515318"/>
            <a:ext cx="7380983" cy="4568370"/>
          </a:xfrm>
          <a:prstGeom prst="rect">
            <a:avLst/>
          </a:prstGeom>
        </p:spPr>
      </p:pic>
      <p:sp>
        <p:nvSpPr>
          <p:cNvPr id="6" name="TextBox 5">
            <a:extLst>
              <a:ext uri="{FF2B5EF4-FFF2-40B4-BE49-F238E27FC236}">
                <a16:creationId xmlns:a16="http://schemas.microsoft.com/office/drawing/2014/main" id="{88E9A15A-378A-4091-88B5-E73340A3BF54}"/>
              </a:ext>
            </a:extLst>
          </p:cNvPr>
          <p:cNvSpPr txBox="1"/>
          <p:nvPr/>
        </p:nvSpPr>
        <p:spPr>
          <a:xfrm>
            <a:off x="3403234" y="6880683"/>
            <a:ext cx="2847358" cy="405212"/>
          </a:xfrm>
          <a:prstGeom prst="rect">
            <a:avLst/>
          </a:prstGeom>
        </p:spPr>
        <p:txBody>
          <a:bodyPr>
            <a:normAutofit fontScale="62500" lnSpcReduction="20000"/>
          </a:bodyPr>
          <a:lstStyle/>
          <a:p>
            <a:r>
              <a:rPr lang="en-US">
                <a:hlinkClick r:id="rId6"/>
              </a:rPr>
              <a:t>This Photo</a:t>
            </a:r>
            <a:r>
              <a:rPr lang="en-US"/>
              <a:t> by Unknown author is licensed under </a:t>
            </a:r>
            <a:r>
              <a:rPr lang="en-US">
                <a:hlinkClick r:id="rId5"/>
              </a:rPr>
              <a:t>CC BY-SA</a:t>
            </a:r>
            <a:r>
              <a:rPr lang="en-US"/>
              <a:t>.</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67BA2E-4FB3-4523-81A5-ACB5C6568EFB}"/>
              </a:ext>
            </a:extLst>
          </p:cNvPr>
          <p:cNvSpPr>
            <a:spLocks noGrp="1"/>
          </p:cNvSpPr>
          <p:nvPr>
            <p:ph type="title"/>
          </p:nvPr>
        </p:nvSpPr>
        <p:spPr>
          <a:xfrm>
            <a:off x="640079" y="4526280"/>
            <a:ext cx="7410681" cy="1737360"/>
          </a:xfrm>
        </p:spPr>
        <p:txBody>
          <a:bodyPr vert="horz" lIns="91440" tIns="45720" rIns="91440" bIns="45720" rtlCol="0" anchor="ctr">
            <a:normAutofit/>
          </a:bodyPr>
          <a:lstStyle/>
          <a:p>
            <a:r>
              <a:rPr lang="en-US" sz="4800" err="1">
                <a:solidFill>
                  <a:srgbClr val="7030A0"/>
                </a:solidFill>
              </a:rPr>
              <a:t>Stratonimbus</a:t>
            </a:r>
            <a:r>
              <a:rPr lang="en-US" sz="4800">
                <a:solidFill>
                  <a:srgbClr val="7030A0"/>
                </a:solidFill>
              </a:rPr>
              <a:t> Clouds</a:t>
            </a:r>
          </a:p>
        </p:txBody>
      </p:sp>
      <p:sp>
        <p:nvSpPr>
          <p:cNvPr id="4" name="Text Placeholder 3">
            <a:extLst>
              <a:ext uri="{FF2B5EF4-FFF2-40B4-BE49-F238E27FC236}">
                <a16:creationId xmlns:a16="http://schemas.microsoft.com/office/drawing/2014/main" id="{FE5764FA-BDCF-4583-9100-0B76828BB954}"/>
              </a:ext>
            </a:extLst>
          </p:cNvPr>
          <p:cNvSpPr>
            <a:spLocks noGrp="1"/>
          </p:cNvSpPr>
          <p:nvPr>
            <p:ph type="body" sz="half" idx="2"/>
          </p:nvPr>
        </p:nvSpPr>
        <p:spPr>
          <a:xfrm>
            <a:off x="640080" y="595293"/>
            <a:ext cx="5676637" cy="3463951"/>
          </a:xfrm>
        </p:spPr>
        <p:txBody>
          <a:bodyPr vert="horz" lIns="91440" tIns="45720" rIns="91440" bIns="45720" rtlCol="0" anchor="ctr">
            <a:normAutofit/>
          </a:bodyPr>
          <a:lstStyle/>
          <a:p>
            <a:pPr indent="-228600">
              <a:buFont typeface="Arial" panose="020B0604020202020204" pitchFamily="34" charset="0"/>
              <a:buChar char="•"/>
            </a:pPr>
            <a:r>
              <a:rPr lang="en-US" sz="2800" err="1">
                <a:solidFill>
                  <a:srgbClr val="7030A0"/>
                </a:solidFill>
                <a:latin typeface="Algerian"/>
              </a:rPr>
              <a:t>Stratonimbus</a:t>
            </a:r>
            <a:r>
              <a:rPr lang="en-US" sz="2800">
                <a:solidFill>
                  <a:srgbClr val="7030A0"/>
                </a:solidFill>
                <a:latin typeface="Algerian"/>
              </a:rPr>
              <a:t> clouds make rain all day. </a:t>
            </a:r>
            <a:r>
              <a:rPr lang="en-US" sz="2800" err="1">
                <a:solidFill>
                  <a:srgbClr val="7030A0"/>
                </a:solidFill>
                <a:latin typeface="Algerian"/>
              </a:rPr>
              <a:t>Stratonimbus</a:t>
            </a:r>
            <a:r>
              <a:rPr lang="en-US" sz="2800">
                <a:solidFill>
                  <a:srgbClr val="7030A0"/>
                </a:solidFill>
                <a:latin typeface="Algerian"/>
              </a:rPr>
              <a:t> clouds are dark and thick and long. When they cover the sky it’s a sign of rainy weather</a:t>
            </a:r>
            <a:r>
              <a:rPr lang="en-US" sz="2400">
                <a:solidFill>
                  <a:srgbClr val="7030A0"/>
                </a:solidFill>
                <a:latin typeface="Algerian"/>
              </a:rPr>
              <a:t>.</a:t>
            </a:r>
            <a:endParaRPr lang="en-US" sz="2400">
              <a:solidFill>
                <a:srgbClr val="7030A0"/>
              </a:solidFill>
              <a:latin typeface="Algerian"/>
              <a:cs typeface="Calibri"/>
            </a:endParaRPr>
          </a:p>
        </p:txBody>
      </p:sp>
      <p:pic>
        <p:nvPicPr>
          <p:cNvPr id="5" name="Picture 5" descr="A close up of a cloud&#10;&#10;Description generated with high confidence">
            <a:extLst>
              <a:ext uri="{FF2B5EF4-FFF2-40B4-BE49-F238E27FC236}">
                <a16:creationId xmlns:a16="http://schemas.microsoft.com/office/drawing/2014/main" id="{0B304958-AB5B-427A-9CA3-630F08F684AA}"/>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r="8729" b="1"/>
          <a:stretch/>
        </p:blipFill>
        <p:spPr>
          <a:xfrm>
            <a:off x="6391472" y="12"/>
            <a:ext cx="5814906" cy="5008138"/>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0" name="Straight Connector 13">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5">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4E7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7A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B965DB-2210-40D5-96CD-78E946DE1EAF}"/>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4525403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1CE2-D431-4D96-B857-4AA8541B300D}"/>
              </a:ext>
            </a:extLst>
          </p:cNvPr>
          <p:cNvSpPr>
            <a:spLocks noGrp="1"/>
          </p:cNvSpPr>
          <p:nvPr>
            <p:ph type="title"/>
          </p:nvPr>
        </p:nvSpPr>
        <p:spPr>
          <a:xfrm>
            <a:off x="648929" y="629266"/>
            <a:ext cx="3651467" cy="1676603"/>
          </a:xfrm>
        </p:spPr>
        <p:txBody>
          <a:bodyPr>
            <a:normAutofit/>
          </a:bodyPr>
          <a:lstStyle/>
          <a:p>
            <a:r>
              <a:rPr lang="en-US" sz="3700">
                <a:solidFill>
                  <a:srgbClr val="FF0000"/>
                </a:solidFill>
                <a:cs typeface="Calibri Light"/>
              </a:rPr>
              <a:t>Extreme Weather - Tsunami</a:t>
            </a:r>
            <a:endParaRPr lang="en-US" sz="3700">
              <a:solidFill>
                <a:srgbClr val="FF0000"/>
              </a:solidFill>
            </a:endParaRPr>
          </a:p>
        </p:txBody>
      </p:sp>
      <p:sp>
        <p:nvSpPr>
          <p:cNvPr id="3" name="Content Placeholder 2">
            <a:extLst>
              <a:ext uri="{FF2B5EF4-FFF2-40B4-BE49-F238E27FC236}">
                <a16:creationId xmlns:a16="http://schemas.microsoft.com/office/drawing/2014/main" id="{1AE771C7-A947-4202-8ED4-D87C39943081}"/>
              </a:ext>
            </a:extLst>
          </p:cNvPr>
          <p:cNvSpPr>
            <a:spLocks noGrp="1"/>
          </p:cNvSpPr>
          <p:nvPr>
            <p:ph idx="1"/>
          </p:nvPr>
        </p:nvSpPr>
        <p:spPr>
          <a:xfrm>
            <a:off x="648931" y="2438400"/>
            <a:ext cx="3651466" cy="3785419"/>
          </a:xfrm>
        </p:spPr>
        <p:txBody>
          <a:bodyPr vert="horz" lIns="91440" tIns="45720" rIns="91440" bIns="45720" rtlCol="0" anchor="t">
            <a:noAutofit/>
          </a:bodyPr>
          <a:lstStyle/>
          <a:p>
            <a:pPr marL="0" indent="0">
              <a:buNone/>
            </a:pPr>
            <a:r>
              <a:rPr lang="en-US" sz="2400" dirty="0">
                <a:solidFill>
                  <a:srgbClr val="FF0000"/>
                </a:solidFill>
                <a:latin typeface="Algerian"/>
                <a:cs typeface="Calibri"/>
              </a:rPr>
              <a:t>"Nami" is the Japanese word for "wave". A tsunami is when a big wave destroys a whole city. Some tsunamis are bigger than a skyscrapers. Some people think that tsunamis are tidal waves. </a:t>
            </a:r>
          </a:p>
        </p:txBody>
      </p:sp>
      <p:pic>
        <p:nvPicPr>
          <p:cNvPr id="5" name="Picture 6" descr="A view of a city with smoke coming out of the water&#10;&#10;Description generated with very high confidence">
            <a:extLst>
              <a:ext uri="{FF2B5EF4-FFF2-40B4-BE49-F238E27FC236}">
                <a16:creationId xmlns:a16="http://schemas.microsoft.com/office/drawing/2014/main" id="{11A50931-EB1D-4F14-819C-B6CDB47A25E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917" r="-2" b="-2"/>
          <a:stretch/>
        </p:blipFill>
        <p:spPr>
          <a:xfrm>
            <a:off x="4639056" y="10"/>
            <a:ext cx="7552944" cy="6857990"/>
          </a:xfrm>
          <a:prstGeom prst="rect">
            <a:avLst/>
          </a:prstGeom>
          <a:effectLst/>
        </p:spPr>
      </p:pic>
      <p:sp>
        <p:nvSpPr>
          <p:cNvPr id="6" name="TextBox 5">
            <a:extLst>
              <a:ext uri="{FF2B5EF4-FFF2-40B4-BE49-F238E27FC236}">
                <a16:creationId xmlns:a16="http://schemas.microsoft.com/office/drawing/2014/main" id="{8BA8FA73-B8BE-4A06-8F09-8D19F0BA87EC}"/>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070FB274-8347-46B3-AB4C-1EEF6A9ECF64}"/>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84542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A large green field with clouds in the sky&#10;&#10;Description generated with high confidence">
            <a:extLst>
              <a:ext uri="{FF2B5EF4-FFF2-40B4-BE49-F238E27FC236}">
                <a16:creationId xmlns:a16="http://schemas.microsoft.com/office/drawing/2014/main" id="{096442A3-993D-4447-ACCD-C7F2D0847BF2}"/>
              </a:ext>
            </a:extLst>
          </p:cNvPr>
          <p:cNvPicPr>
            <a:picLocks noChangeAspect="1"/>
          </p:cNvPicPr>
          <p:nvPr/>
        </p:nvPicPr>
        <p:blipFill rotWithShape="1">
          <a:blip r:embed="rId2">
            <a:duotone>
              <a:prstClr val="black"/>
              <a:schemeClr val="tx2">
                <a:tint val="45000"/>
                <a:satMod val="400000"/>
              </a:schemeClr>
            </a:duotone>
            <a:alphaModFix amt="35000"/>
            <a:extLst>
              <a:ext uri="{837473B0-CC2E-450A-ABE3-18F120FF3D39}">
                <a1611:picAttrSrcUrl xmlns:a1611="http://schemas.microsoft.com/office/drawing/2016/11/main" r:id="rId3"/>
              </a:ext>
            </a:extLst>
          </a:blip>
          <a:srcRect t="25022"/>
          <a:stretch/>
        </p:blipFill>
        <p:spPr>
          <a:xfrm>
            <a:off x="-7" y="-8"/>
            <a:ext cx="12192000" cy="6855958"/>
          </a:xfrm>
          <a:prstGeom prst="rect">
            <a:avLst/>
          </a:prstGeom>
        </p:spPr>
      </p:pic>
      <p:sp>
        <p:nvSpPr>
          <p:cNvPr id="2" name="Title 1">
            <a:extLst>
              <a:ext uri="{FF2B5EF4-FFF2-40B4-BE49-F238E27FC236}">
                <a16:creationId xmlns:a16="http://schemas.microsoft.com/office/drawing/2014/main" id="{25373D27-4966-4F59-A81F-9D307EA88CE4}"/>
              </a:ext>
            </a:extLst>
          </p:cNvPr>
          <p:cNvSpPr>
            <a:spLocks noGrp="1"/>
          </p:cNvSpPr>
          <p:nvPr>
            <p:ph type="title"/>
          </p:nvPr>
        </p:nvSpPr>
        <p:spPr>
          <a:xfrm>
            <a:off x="801098" y="1396289"/>
            <a:ext cx="6387102" cy="1325563"/>
          </a:xfrm>
        </p:spPr>
        <p:txBody>
          <a:bodyPr vert="horz" lIns="91440" tIns="45720" rIns="91440" bIns="45720" rtlCol="0">
            <a:normAutofit/>
          </a:bodyPr>
          <a:lstStyle/>
          <a:p>
            <a:r>
              <a:rPr lang="en-US" kern="1200">
                <a:solidFill>
                  <a:srgbClr val="C00000"/>
                </a:solidFill>
                <a:latin typeface="+mj-lt"/>
                <a:ea typeface="+mj-ea"/>
                <a:cs typeface="+mj-cs"/>
              </a:rPr>
              <a:t>Extreme Weather - Tornadoes</a:t>
            </a:r>
          </a:p>
        </p:txBody>
      </p:sp>
      <p:sp>
        <p:nvSpPr>
          <p:cNvPr id="3" name="Content Placeholder 2">
            <a:extLst>
              <a:ext uri="{FF2B5EF4-FFF2-40B4-BE49-F238E27FC236}">
                <a16:creationId xmlns:a16="http://schemas.microsoft.com/office/drawing/2014/main" id="{D4C00EE3-90F2-470E-9625-112EDC6C2347}"/>
              </a:ext>
            </a:extLst>
          </p:cNvPr>
          <p:cNvSpPr>
            <a:spLocks noGrp="1"/>
          </p:cNvSpPr>
          <p:nvPr>
            <p:ph idx="1"/>
          </p:nvPr>
        </p:nvSpPr>
        <p:spPr>
          <a:xfrm>
            <a:off x="410" y="2871982"/>
            <a:ext cx="7690996" cy="3828665"/>
          </a:xfrm>
        </p:spPr>
        <p:txBody>
          <a:bodyPr vert="horz" lIns="91440" tIns="45720" rIns="91440" bIns="45720" rtlCol="0" anchor="t">
            <a:normAutofit/>
          </a:bodyPr>
          <a:lstStyle/>
          <a:p>
            <a:pPr marL="0" indent="0">
              <a:buNone/>
            </a:pPr>
            <a:r>
              <a:rPr lang="en-US" kern="1200">
                <a:solidFill>
                  <a:schemeClr val="accent2">
                    <a:lumMod val="40000"/>
                    <a:lumOff val="60000"/>
                  </a:schemeClr>
                </a:solidFill>
                <a:latin typeface="Forte"/>
              </a:rPr>
              <a:t>Tornadoes are caused by natural changes in the weather. Certain we</a:t>
            </a:r>
            <a:r>
              <a:rPr lang="en-US" kern="1200">
                <a:solidFill>
                  <a:srgbClr val="FFFF00"/>
                </a:solidFill>
                <a:latin typeface="Forte"/>
              </a:rPr>
              <a:t>ather conditions must exist.</a:t>
            </a:r>
            <a:r>
              <a:rPr lang="en-US">
                <a:solidFill>
                  <a:srgbClr val="FFFF00"/>
                </a:solidFill>
                <a:latin typeface="Forte"/>
              </a:rPr>
              <a:t> A tornado begins when warm air meets cold air inside a thundersto</a:t>
            </a:r>
            <a:r>
              <a:rPr lang="en-US">
                <a:solidFill>
                  <a:schemeClr val="accent2">
                    <a:lumMod val="40000"/>
                    <a:lumOff val="60000"/>
                  </a:schemeClr>
                </a:solidFill>
                <a:latin typeface="Forte"/>
              </a:rPr>
              <a:t>rm. Tornadoes happen after a thunderstorm. Tornadoes can destroy many houses.</a:t>
            </a:r>
            <a:r>
              <a:rPr lang="en-US">
                <a:latin typeface="Forte"/>
              </a:rPr>
              <a:t> </a:t>
            </a:r>
            <a:endParaRPr lang="en-US" kern="1200">
              <a:latin typeface="Forte"/>
              <a:cs typeface="Calibri"/>
            </a:endParaRPr>
          </a:p>
        </p:txBody>
      </p:sp>
      <p:sp>
        <p:nvSpPr>
          <p:cNvPr id="26" name="Freeform: Shape 25">
            <a:extLst>
              <a:ext uri="{FF2B5EF4-FFF2-40B4-BE49-F238E27FC236}">
                <a16:creationId xmlns:a16="http://schemas.microsoft.com/office/drawing/2014/main" id="{86B8807B-7828-4E42-86D6-939A5397D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2055"/>
            <a:ext cx="4666892" cy="3481643"/>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A train on a track with smoke coming out of it&#10;&#10;Description generated with high confidence">
            <a:extLst>
              <a:ext uri="{FF2B5EF4-FFF2-40B4-BE49-F238E27FC236}">
                <a16:creationId xmlns:a16="http://schemas.microsoft.com/office/drawing/2014/main" id="{8BBC4945-5030-475F-A108-B07A0C63D8FA}"/>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l="9398" r="1" b="1"/>
          <a:stretch/>
        </p:blipFill>
        <p:spPr>
          <a:xfrm>
            <a:off x="7689829" y="-2055"/>
            <a:ext cx="4502173" cy="3316924"/>
          </a:xfrm>
          <a:custGeom>
            <a:avLst/>
            <a:gdLst>
              <a:gd name="connsiteX0" fmla="*/ 154695 w 4502173"/>
              <a:gd name="connsiteY0" fmla="*/ 0 h 3316924"/>
              <a:gd name="connsiteX1" fmla="*/ 4502173 w 4502173"/>
              <a:gd name="connsiteY1" fmla="*/ 0 h 3316924"/>
              <a:gd name="connsiteX2" fmla="*/ 4502173 w 4502173"/>
              <a:gd name="connsiteY2" fmla="*/ 2237639 h 3316924"/>
              <a:gd name="connsiteX3" fmla="*/ 4365663 w 4502173"/>
              <a:gd name="connsiteY3" fmla="*/ 2420191 h 3316924"/>
              <a:gd name="connsiteX4" fmla="*/ 2464181 w 4502173"/>
              <a:gd name="connsiteY4" fmla="*/ 3316924 h 3316924"/>
              <a:gd name="connsiteX5" fmla="*/ 0 w 4502173"/>
              <a:gd name="connsiteY5" fmla="*/ 852743 h 3316924"/>
              <a:gd name="connsiteX6" fmla="*/ 110786 w 4502173"/>
              <a:gd name="connsiteY6" fmla="*/ 119971 h 33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sp>
        <p:nvSpPr>
          <p:cNvPr id="28" name="Freeform: Shape 27">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1" descr="A white and black smoke&#10;&#10;Description generated with high confidence">
            <a:extLst>
              <a:ext uri="{FF2B5EF4-FFF2-40B4-BE49-F238E27FC236}">
                <a16:creationId xmlns:a16="http://schemas.microsoft.com/office/drawing/2014/main" id="{14E529AA-B2D5-487A-89BE-183D6C1D05EB}"/>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788" r="13590" b="3"/>
          <a:stretch/>
        </p:blipFill>
        <p:spPr>
          <a:xfrm>
            <a:off x="8768834" y="4082148"/>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6" name="TextBox 5">
            <a:extLst>
              <a:ext uri="{FF2B5EF4-FFF2-40B4-BE49-F238E27FC236}">
                <a16:creationId xmlns:a16="http://schemas.microsoft.com/office/drawing/2014/main" id="{8741D40D-6656-4D39-A1CE-B6CC4CA6651B}"/>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AF842A54-BB2E-4C58-B8F9-6BCFFC0267DC}"/>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9" name="TextBox 8">
            <a:extLst>
              <a:ext uri="{FF2B5EF4-FFF2-40B4-BE49-F238E27FC236}">
                <a16:creationId xmlns:a16="http://schemas.microsoft.com/office/drawing/2014/main" id="{EAA512B6-6172-4BD7-8D24-D8DD3776E5B2}"/>
              </a:ext>
            </a:extLst>
          </p:cNvPr>
          <p:cNvSpPr txBox="1"/>
          <p:nvPr/>
        </p:nvSpPr>
        <p:spPr>
          <a:xfrm>
            <a:off x="5202196"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4" name="TextBox 13">
            <a:extLst>
              <a:ext uri="{FF2B5EF4-FFF2-40B4-BE49-F238E27FC236}">
                <a16:creationId xmlns:a16="http://schemas.microsoft.com/office/drawing/2014/main" id="{6768EE2F-A042-46A3-AE04-C263334C6470}"/>
              </a:ext>
            </a:extLst>
          </p:cNvPr>
          <p:cNvSpPr txBox="1"/>
          <p:nvPr/>
        </p:nvSpPr>
        <p:spPr>
          <a:xfrm>
            <a:off x="2715742"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730268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5B26-8CE7-43C7-A312-50A5F6B6D1B9}"/>
              </a:ext>
            </a:extLst>
          </p:cNvPr>
          <p:cNvSpPr>
            <a:spLocks noGrp="1"/>
          </p:cNvSpPr>
          <p:nvPr>
            <p:ph type="title"/>
          </p:nvPr>
        </p:nvSpPr>
        <p:spPr>
          <a:xfrm>
            <a:off x="762001" y="803325"/>
            <a:ext cx="5314536" cy="1325563"/>
          </a:xfrm>
        </p:spPr>
        <p:txBody>
          <a:bodyPr>
            <a:normAutofit/>
          </a:bodyPr>
          <a:lstStyle/>
          <a:p>
            <a:r>
              <a:rPr lang="en-US" sz="4100">
                <a:solidFill>
                  <a:schemeClr val="accent3">
                    <a:lumMod val="75000"/>
                  </a:schemeClr>
                </a:solidFill>
                <a:latin typeface="Algerian"/>
                <a:cs typeface="Calibri Light"/>
              </a:rPr>
              <a:t>Extreme Weather-hurricanes</a:t>
            </a:r>
            <a:endParaRPr lang="en-US" sz="4100">
              <a:solidFill>
                <a:schemeClr val="accent3">
                  <a:lumMod val="75000"/>
                </a:schemeClr>
              </a:solidFill>
              <a:latin typeface="Algerian"/>
            </a:endParaRPr>
          </a:p>
        </p:txBody>
      </p:sp>
      <p:sp>
        <p:nvSpPr>
          <p:cNvPr id="3" name="Content Placeholder 2">
            <a:extLst>
              <a:ext uri="{FF2B5EF4-FFF2-40B4-BE49-F238E27FC236}">
                <a16:creationId xmlns:a16="http://schemas.microsoft.com/office/drawing/2014/main" id="{AC1BD7FC-3E27-492D-AFB0-833F776234E8}"/>
              </a:ext>
            </a:extLst>
          </p:cNvPr>
          <p:cNvSpPr>
            <a:spLocks noGrp="1"/>
          </p:cNvSpPr>
          <p:nvPr>
            <p:ph idx="1"/>
          </p:nvPr>
        </p:nvSpPr>
        <p:spPr>
          <a:xfrm>
            <a:off x="762000" y="2279018"/>
            <a:ext cx="5314543" cy="3375920"/>
          </a:xfrm>
        </p:spPr>
        <p:txBody>
          <a:bodyPr vert="horz" lIns="91440" tIns="45720" rIns="91440" bIns="45720" rtlCol="0" anchor="t">
            <a:normAutofit/>
          </a:bodyPr>
          <a:lstStyle/>
          <a:p>
            <a:pPr marL="0" indent="0">
              <a:buNone/>
            </a:pPr>
            <a:r>
              <a:rPr lang="en-US" sz="2400">
                <a:solidFill>
                  <a:schemeClr val="accent3">
                    <a:lumMod val="75000"/>
                  </a:schemeClr>
                </a:solidFill>
                <a:latin typeface="Algerian"/>
                <a:ea typeface="SimHei"/>
                <a:cs typeface="Calibri" panose="020F0502020204030204"/>
              </a:rPr>
              <a:t>Hurricanes are very dangerous because they make a lot of floods. Most hurricanes happen during June and November. Most of the hurricanes start at the Atlantic Ocean. Some of these hurricanes strike in the east coast of north America.</a:t>
            </a:r>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A boat in the water&#10;&#10;Description generated with very high confidence">
            <a:extLst>
              <a:ext uri="{FF2B5EF4-FFF2-40B4-BE49-F238E27FC236}">
                <a16:creationId xmlns:a16="http://schemas.microsoft.com/office/drawing/2014/main" id="{57FB45D2-895F-4816-A9D5-1E04E339114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026" r="740"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EE0B3C36-34A9-448D-BCEC-E451FFB40BCE}"/>
              </a:ext>
            </a:extLst>
          </p:cNvPr>
          <p:cNvSpPr txBox="1"/>
          <p:nvPr/>
        </p:nvSpPr>
        <p:spPr>
          <a:xfrm>
            <a:off x="9737482"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8" name="TextBox 7">
            <a:extLst>
              <a:ext uri="{FF2B5EF4-FFF2-40B4-BE49-F238E27FC236}">
                <a16:creationId xmlns:a16="http://schemas.microsoft.com/office/drawing/2014/main" id="{23A9AAA1-027E-4894-9799-E9C016952BEB}"/>
              </a:ext>
            </a:extLst>
          </p:cNvPr>
          <p:cNvSpPr txBox="1"/>
          <p:nvPr/>
        </p:nvSpPr>
        <p:spPr>
          <a:xfrm>
            <a:off x="7251028"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840838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black and yellow bird&#10;&#10;Description generated with high confidence">
            <a:extLst>
              <a:ext uri="{FF2B5EF4-FFF2-40B4-BE49-F238E27FC236}">
                <a16:creationId xmlns:a16="http://schemas.microsoft.com/office/drawing/2014/main" id="{A9BB63D2-9126-438D-BD74-BF8BD25FE98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165" r="35280"/>
          <a:stretch/>
        </p:blipFill>
        <p:spPr>
          <a:xfrm>
            <a:off x="20" y="10"/>
            <a:ext cx="6095980" cy="6857990"/>
          </a:xfrm>
          <a:prstGeom prst="rect">
            <a:avLst/>
          </a:prstGeom>
        </p:spPr>
      </p:pic>
      <p:pic>
        <p:nvPicPr>
          <p:cNvPr id="6" name="Picture 6" descr="Clouds in the sky with smoke coming out of it&#10;&#10;Description generated with very high confidence">
            <a:extLst>
              <a:ext uri="{FF2B5EF4-FFF2-40B4-BE49-F238E27FC236}">
                <a16:creationId xmlns:a16="http://schemas.microsoft.com/office/drawing/2014/main" id="{C6D697BB-FCA4-4F9C-B572-A0A9B462636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0651" r="20460" b="-1"/>
          <a:stretch/>
        </p:blipFill>
        <p:spPr>
          <a:xfrm>
            <a:off x="6096000" y="10"/>
            <a:ext cx="6096000" cy="6857990"/>
          </a:xfrm>
          <a:prstGeom prst="rect">
            <a:avLst/>
          </a:prstGeom>
        </p:spPr>
      </p:pic>
      <p:sp>
        <p:nvSpPr>
          <p:cNvPr id="4" name="TextBox 3">
            <a:extLst>
              <a:ext uri="{FF2B5EF4-FFF2-40B4-BE49-F238E27FC236}">
                <a16:creationId xmlns:a16="http://schemas.microsoft.com/office/drawing/2014/main" id="{2CFEF428-F4CF-45DF-AF6E-702458BEDC41}"/>
              </a:ext>
            </a:extLst>
          </p:cNvPr>
          <p:cNvSpPr txBox="1"/>
          <p:nvPr/>
        </p:nvSpPr>
        <p:spPr>
          <a:xfrm>
            <a:off x="3622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8" name="TextBox 7">
            <a:extLst>
              <a:ext uri="{FF2B5EF4-FFF2-40B4-BE49-F238E27FC236}">
                <a16:creationId xmlns:a16="http://schemas.microsoft.com/office/drawing/2014/main" id="{06CA0B19-6808-4AA1-B182-AB8398BD30F0}"/>
              </a:ext>
            </a:extLst>
          </p:cNvPr>
          <p:cNvSpPr txBox="1"/>
          <p:nvPr/>
        </p:nvSpPr>
        <p:spPr>
          <a:xfrm>
            <a:off x="9851296"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1479752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02662-8E11-4BA6-8E2D-BD243EE08A77}"/>
              </a:ext>
            </a:extLst>
          </p:cNvPr>
          <p:cNvSpPr>
            <a:spLocks noGrp="1"/>
          </p:cNvSpPr>
          <p:nvPr>
            <p:ph type="title"/>
          </p:nvPr>
        </p:nvSpPr>
        <p:spPr>
          <a:xfrm>
            <a:off x="462023" y="269832"/>
            <a:ext cx="3651467" cy="1676603"/>
          </a:xfrm>
        </p:spPr>
        <p:txBody>
          <a:bodyPr vert="horz" lIns="91440" tIns="45720" rIns="91440" bIns="45720" rtlCol="0" anchor="ctr">
            <a:normAutofit/>
          </a:bodyPr>
          <a:lstStyle/>
          <a:p>
            <a:r>
              <a:rPr lang="en-US" sz="4400">
                <a:solidFill>
                  <a:srgbClr val="FF0000"/>
                </a:solidFill>
                <a:latin typeface="Forte"/>
              </a:rPr>
              <a:t>Tropical</a:t>
            </a:r>
            <a:r>
              <a:rPr lang="en-US" sz="4400">
                <a:latin typeface="Forte"/>
              </a:rPr>
              <a:t> </a:t>
            </a:r>
            <a:r>
              <a:rPr lang="en-US" sz="4400">
                <a:solidFill>
                  <a:srgbClr val="FFC000"/>
                </a:solidFill>
                <a:latin typeface="Forte"/>
              </a:rPr>
              <a:t>Climate</a:t>
            </a:r>
            <a:r>
              <a:rPr lang="en-US" sz="4400">
                <a:latin typeface="Forte"/>
              </a:rPr>
              <a:t> </a:t>
            </a:r>
            <a:r>
              <a:rPr lang="en-US" sz="4400">
                <a:solidFill>
                  <a:srgbClr val="FFFF00"/>
                </a:solidFill>
                <a:latin typeface="Forte"/>
              </a:rPr>
              <a:t>Zone</a:t>
            </a:r>
          </a:p>
        </p:txBody>
      </p:sp>
      <p:sp>
        <p:nvSpPr>
          <p:cNvPr id="4" name="Text Placeholder 3">
            <a:extLst>
              <a:ext uri="{FF2B5EF4-FFF2-40B4-BE49-F238E27FC236}">
                <a16:creationId xmlns:a16="http://schemas.microsoft.com/office/drawing/2014/main" id="{D847B0AF-0BB4-48B1-B164-09DE3AC6624E}"/>
              </a:ext>
            </a:extLst>
          </p:cNvPr>
          <p:cNvSpPr>
            <a:spLocks noGrp="1"/>
          </p:cNvSpPr>
          <p:nvPr>
            <p:ph type="body" sz="half" idx="2"/>
          </p:nvPr>
        </p:nvSpPr>
        <p:spPr>
          <a:xfrm>
            <a:off x="332629" y="2093343"/>
            <a:ext cx="3651466" cy="3785419"/>
          </a:xfrm>
        </p:spPr>
        <p:txBody>
          <a:bodyPr vert="horz" lIns="91440" tIns="45720" rIns="91440" bIns="45720" rtlCol="0" anchor="t">
            <a:normAutofit/>
          </a:bodyPr>
          <a:lstStyle/>
          <a:p>
            <a:pPr indent="-228600">
              <a:buFont typeface="Arial" panose="020B0604020202020204" pitchFamily="34" charset="0"/>
              <a:buChar char="•"/>
            </a:pPr>
            <a:r>
              <a:rPr lang="en-US" sz="2800">
                <a:solidFill>
                  <a:schemeClr val="accent5">
                    <a:lumMod val="60000"/>
                    <a:lumOff val="40000"/>
                  </a:schemeClr>
                </a:solidFill>
                <a:latin typeface="Forte"/>
              </a:rPr>
              <a:t>In the tropical climate zone it is always hot and wet. A lot of green plants grow there. The tropical zone is near the equator. The tropical zone is never lower than 80 - 90 degrees</a:t>
            </a:r>
            <a:endParaRPr lang="en-US" sz="2800">
              <a:solidFill>
                <a:schemeClr val="accent5">
                  <a:lumMod val="60000"/>
                  <a:lumOff val="40000"/>
                </a:schemeClr>
              </a:solidFill>
              <a:latin typeface="Forte"/>
              <a:cs typeface="Calibri"/>
            </a:endParaRPr>
          </a:p>
        </p:txBody>
      </p:sp>
      <p:pic>
        <p:nvPicPr>
          <p:cNvPr id="5" name="Picture 5" descr="A green plant in a forest&#10;&#10;Description generated with very high confidence">
            <a:extLst>
              <a:ext uri="{FF2B5EF4-FFF2-40B4-BE49-F238E27FC236}">
                <a16:creationId xmlns:a16="http://schemas.microsoft.com/office/drawing/2014/main" id="{BE82955A-70BA-49C9-8EE6-5A0D349D7A7F}"/>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r="17400"/>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E5DFF4A9-F1E6-4ACB-81A3-9D0AA06FEFCD}"/>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305035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7" descr="A large mountain in the background&#10;&#10;Description generated with very high confidence">
            <a:extLst>
              <a:ext uri="{FF2B5EF4-FFF2-40B4-BE49-F238E27FC236}">
                <a16:creationId xmlns:a16="http://schemas.microsoft.com/office/drawing/2014/main" id="{AC282613-7AA4-4B09-97C1-197BB527E49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1765"/>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014F93-E5AC-4058-9AD9-86250E592F76}"/>
              </a:ext>
            </a:extLst>
          </p:cNvPr>
          <p:cNvSpPr>
            <a:spLocks noGrp="1"/>
          </p:cNvSpPr>
          <p:nvPr>
            <p:ph type="title"/>
          </p:nvPr>
        </p:nvSpPr>
        <p:spPr>
          <a:xfrm>
            <a:off x="750242" y="632990"/>
            <a:ext cx="4062643" cy="1043409"/>
          </a:xfrm>
        </p:spPr>
        <p:txBody>
          <a:bodyPr vert="horz" lIns="91440" tIns="45720" rIns="91440" bIns="45720" rtlCol="0" anchor="ctr">
            <a:noAutofit/>
          </a:bodyPr>
          <a:lstStyle/>
          <a:p>
            <a:r>
              <a:rPr lang="en-US" sz="4000">
                <a:solidFill>
                  <a:schemeClr val="accent2">
                    <a:lumMod val="40000"/>
                    <a:lumOff val="60000"/>
                  </a:schemeClr>
                </a:solidFill>
                <a:latin typeface="Forte"/>
              </a:rPr>
              <a:t>Temperate Climate Zone</a:t>
            </a:r>
          </a:p>
        </p:txBody>
      </p:sp>
      <p:sp>
        <p:nvSpPr>
          <p:cNvPr id="4" name="Text Placeholder 3">
            <a:extLst>
              <a:ext uri="{FF2B5EF4-FFF2-40B4-BE49-F238E27FC236}">
                <a16:creationId xmlns:a16="http://schemas.microsoft.com/office/drawing/2014/main" id="{D5EB3E59-C3AF-49B6-96F7-364EEC027E6D}"/>
              </a:ext>
            </a:extLst>
          </p:cNvPr>
          <p:cNvSpPr>
            <a:spLocks noGrp="1"/>
          </p:cNvSpPr>
          <p:nvPr>
            <p:ph type="body" sz="half" idx="2"/>
          </p:nvPr>
        </p:nvSpPr>
        <p:spPr>
          <a:xfrm>
            <a:off x="520242" y="1774372"/>
            <a:ext cx="4062642" cy="2754086"/>
          </a:xfrm>
        </p:spPr>
        <p:txBody>
          <a:bodyPr vert="horz" lIns="91440" tIns="45720" rIns="91440" bIns="45720" rtlCol="0" anchor="t">
            <a:noAutofit/>
          </a:bodyPr>
          <a:lstStyle/>
          <a:p>
            <a:pPr indent="-228600">
              <a:buFont typeface="Arial" panose="020B0604020202020204" pitchFamily="34" charset="0"/>
              <a:buChar char="•"/>
            </a:pPr>
            <a:r>
              <a:rPr lang="en-US" sz="2800">
                <a:solidFill>
                  <a:srgbClr val="00B0F0"/>
                </a:solidFill>
                <a:latin typeface="Forte"/>
              </a:rPr>
              <a:t>In the temperate zone it is never too hot and never too cold. </a:t>
            </a:r>
            <a:r>
              <a:rPr lang="en-US" sz="2800">
                <a:solidFill>
                  <a:srgbClr val="7030A0"/>
                </a:solidFill>
                <a:latin typeface="Forte"/>
              </a:rPr>
              <a:t>In the temperate zone it is cold during the winter and warm during the summer. When there are snow storms the temperature is belo</a:t>
            </a:r>
            <a:r>
              <a:rPr lang="en-US" sz="2800">
                <a:solidFill>
                  <a:srgbClr val="00B0F0"/>
                </a:solidFill>
                <a:latin typeface="Forte"/>
              </a:rPr>
              <a:t>w freezing.</a:t>
            </a:r>
            <a:endParaRPr lang="en-US" sz="2800">
              <a:solidFill>
                <a:srgbClr val="00B0F0"/>
              </a:solidFill>
              <a:latin typeface="Forte"/>
              <a:cs typeface="Calibri"/>
            </a:endParaRPr>
          </a:p>
        </p:txBody>
      </p:sp>
      <p:sp>
        <p:nvSpPr>
          <p:cNvPr id="10" name="TextBox 9">
            <a:extLst>
              <a:ext uri="{FF2B5EF4-FFF2-40B4-BE49-F238E27FC236}">
                <a16:creationId xmlns:a16="http://schemas.microsoft.com/office/drawing/2014/main" id="{C02BE46B-8FF2-4A12-B748-15FD356CB7F4}"/>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691325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close up of sand&#10;&#10;Description generated with high confidence">
            <a:extLst>
              <a:ext uri="{FF2B5EF4-FFF2-40B4-BE49-F238E27FC236}">
                <a16:creationId xmlns:a16="http://schemas.microsoft.com/office/drawing/2014/main" id="{E97D78F8-44F8-439F-BE83-C954ECC76C28}"/>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t="723" r="-2" b="8256"/>
          <a:stretch/>
        </p:blipFill>
        <p:spPr>
          <a:xfrm>
            <a:off x="6155673" y="-455865"/>
            <a:ext cx="6261330" cy="3932313"/>
          </a:xfrm>
          <a:prstGeom prst="rect">
            <a:avLst/>
          </a:prstGeom>
          <a:effectLst>
            <a:softEdge rad="533400"/>
          </a:effectLst>
        </p:spPr>
      </p:pic>
      <p:pic>
        <p:nvPicPr>
          <p:cNvPr id="3" name="Picture 3" descr="A cactus in a sunset&#10;&#10;Description generated with high confidence">
            <a:extLst>
              <a:ext uri="{FF2B5EF4-FFF2-40B4-BE49-F238E27FC236}">
                <a16:creationId xmlns:a16="http://schemas.microsoft.com/office/drawing/2014/main" id="{ADB379D2-0FEC-45A1-A267-29CBE946AEBB}"/>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r="816"/>
          <a:stretch/>
        </p:blipFill>
        <p:spPr>
          <a:xfrm>
            <a:off x="6089904" y="2487168"/>
            <a:ext cx="6263640" cy="4215384"/>
          </a:xfrm>
          <a:prstGeom prst="rect">
            <a:avLst/>
          </a:prstGeom>
          <a:effectLst>
            <a:softEdge rad="533400"/>
          </a:effectLst>
        </p:spPr>
      </p:pic>
      <p:pic>
        <p:nvPicPr>
          <p:cNvPr id="90" name="Picture 8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85DCDA9-DF57-4585-9575-E752F2D5DFF1}"/>
              </a:ext>
            </a:extLst>
          </p:cNvPr>
          <p:cNvSpPr>
            <a:spLocks noGrp="1"/>
          </p:cNvSpPr>
          <p:nvPr>
            <p:ph type="title"/>
          </p:nvPr>
        </p:nvSpPr>
        <p:spPr>
          <a:xfrm>
            <a:off x="804998" y="798445"/>
            <a:ext cx="4803636" cy="1311664"/>
          </a:xfrm>
        </p:spPr>
        <p:txBody>
          <a:bodyPr>
            <a:normAutofit/>
          </a:bodyPr>
          <a:lstStyle/>
          <a:p>
            <a:r>
              <a:rPr lang="en-US" sz="4000">
                <a:solidFill>
                  <a:schemeClr val="accent1">
                    <a:lumMod val="20000"/>
                    <a:lumOff val="80000"/>
                  </a:schemeClr>
                </a:solidFill>
                <a:latin typeface="Forte"/>
                <a:cs typeface="Calibri Light"/>
              </a:rPr>
              <a:t>Desert Climate Zone</a:t>
            </a:r>
            <a:endParaRPr lang="en-US" sz="4000">
              <a:solidFill>
                <a:schemeClr val="accent1">
                  <a:lumMod val="20000"/>
                  <a:lumOff val="80000"/>
                </a:schemeClr>
              </a:solidFill>
              <a:latin typeface="Forte"/>
            </a:endParaRPr>
          </a:p>
        </p:txBody>
      </p:sp>
      <p:sp>
        <p:nvSpPr>
          <p:cNvPr id="85" name="Content Placeholder 84">
            <a:extLst>
              <a:ext uri="{FF2B5EF4-FFF2-40B4-BE49-F238E27FC236}">
                <a16:creationId xmlns:a16="http://schemas.microsoft.com/office/drawing/2014/main" id="{47DFDA3D-1F3A-452B-8B1C-D9D825F5FCC9}"/>
              </a:ext>
            </a:extLst>
          </p:cNvPr>
          <p:cNvSpPr>
            <a:spLocks noGrp="1"/>
          </p:cNvSpPr>
          <p:nvPr>
            <p:ph idx="1"/>
          </p:nvPr>
        </p:nvSpPr>
        <p:spPr>
          <a:xfrm>
            <a:off x="804997" y="2272143"/>
            <a:ext cx="4803637" cy="3788830"/>
          </a:xfrm>
        </p:spPr>
        <p:txBody>
          <a:bodyPr vert="horz" lIns="91440" tIns="45720" rIns="91440" bIns="45720" rtlCol="0" anchor="ctr">
            <a:noAutofit/>
          </a:bodyPr>
          <a:lstStyle/>
          <a:p>
            <a:pPr marL="0" indent="0">
              <a:buNone/>
            </a:pPr>
            <a:r>
              <a:rPr lang="en-US" sz="3200">
                <a:solidFill>
                  <a:srgbClr val="FFFF00"/>
                </a:solidFill>
                <a:latin typeface="Forte"/>
                <a:cs typeface="Calibri" panose="020F0502020204030204"/>
              </a:rPr>
              <a:t>It is always hot in the desert climate zone. In the desert </a:t>
            </a:r>
            <a:r>
              <a:rPr lang="en-US" sz="3200">
                <a:solidFill>
                  <a:srgbClr val="92D050"/>
                </a:solidFill>
                <a:latin typeface="Forte"/>
                <a:cs typeface="Calibri" panose="020F0502020204030204"/>
              </a:rPr>
              <a:t>it is hot during the day and cold during the night. In the de</a:t>
            </a:r>
            <a:r>
              <a:rPr lang="en-US" sz="3200">
                <a:solidFill>
                  <a:srgbClr val="FFFF00"/>
                </a:solidFill>
                <a:latin typeface="Forte"/>
                <a:cs typeface="Calibri" panose="020F0502020204030204"/>
              </a:rPr>
              <a:t>sert it is hot during the Winter and Summer. Not that many plants grow there. It is arid and very dry. It does not rain much there.</a:t>
            </a:r>
          </a:p>
        </p:txBody>
      </p:sp>
      <p:sp>
        <p:nvSpPr>
          <p:cNvPr id="5" name="TextBox 4">
            <a:extLst>
              <a:ext uri="{FF2B5EF4-FFF2-40B4-BE49-F238E27FC236}">
                <a16:creationId xmlns:a16="http://schemas.microsoft.com/office/drawing/2014/main" id="{2F670A0D-1086-4AB1-8974-24E6FBA0DFA9}"/>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9" name="TextBox 8">
            <a:extLst>
              <a:ext uri="{FF2B5EF4-FFF2-40B4-BE49-F238E27FC236}">
                <a16:creationId xmlns:a16="http://schemas.microsoft.com/office/drawing/2014/main" id="{DED4159D-C245-4F8E-BC42-E6C1D0D97521}"/>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49315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snow covered mountain&#10;&#10;Description generated with very high confidence">
            <a:extLst>
              <a:ext uri="{FF2B5EF4-FFF2-40B4-BE49-F238E27FC236}">
                <a16:creationId xmlns:a16="http://schemas.microsoft.com/office/drawing/2014/main" id="{5AEAE8BB-D253-44D2-B012-F62327B3EF95}"/>
              </a:ext>
            </a:extLst>
          </p:cNvPr>
          <p:cNvPicPr>
            <a:picLocks noGrp="1" noChangeAspect="1"/>
          </p:cNvPicPr>
          <p:nvPr>
            <p:ph type="pic" idx="1"/>
          </p:nvPr>
        </p:nvPicPr>
        <p:blipFill rotWithShape="1">
          <a:blip r:embed="rId2">
            <a:alphaModFix/>
            <a:extLst>
              <a:ext uri="{837473B0-CC2E-450A-ABE3-18F120FF3D39}">
                <a1611:picAttrSrcUrl xmlns:a1611="http://schemas.microsoft.com/office/drawing/2016/11/main" r:id="rId3"/>
              </a:ext>
            </a:extLst>
          </a:blip>
          <a:srcRect l="5217" r="5218"/>
          <a:stretch/>
        </p:blipFill>
        <p:spPr>
          <a:xfrm>
            <a:off x="6083786" y="-168318"/>
            <a:ext cx="6261330" cy="3932313"/>
          </a:xfrm>
          <a:prstGeom prst="rect">
            <a:avLst/>
          </a:prstGeom>
          <a:effectLst>
            <a:softEdge rad="533400"/>
          </a:effectLst>
        </p:spPr>
      </p:pic>
      <p:pic>
        <p:nvPicPr>
          <p:cNvPr id="9" name="Picture 9" descr="A polar bear in the snow&#10;&#10;Description generated with very high confidence">
            <a:extLst>
              <a:ext uri="{FF2B5EF4-FFF2-40B4-BE49-F238E27FC236}">
                <a16:creationId xmlns:a16="http://schemas.microsoft.com/office/drawing/2014/main" id="{90ABBA5A-420D-42D7-BB42-E612275E7F0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02" r="615"/>
          <a:stretch/>
        </p:blipFill>
        <p:spPr>
          <a:xfrm>
            <a:off x="6089904" y="2487168"/>
            <a:ext cx="6263640" cy="4215384"/>
          </a:xfrm>
          <a:prstGeom prst="rect">
            <a:avLst/>
          </a:prstGeom>
          <a:effectLst>
            <a:softEdge rad="533400"/>
          </a:effectLst>
        </p:spPr>
      </p:pic>
      <p:pic>
        <p:nvPicPr>
          <p:cNvPr id="16" name="Picture 15">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3B2B5B-D6CD-4022-97BE-E50BB68A61FB}"/>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4000" kern="1200">
                <a:solidFill>
                  <a:srgbClr val="002060"/>
                </a:solidFill>
                <a:latin typeface="Forte"/>
              </a:rPr>
              <a:t>Polar Climate Zone</a:t>
            </a:r>
          </a:p>
        </p:txBody>
      </p:sp>
      <p:sp>
        <p:nvSpPr>
          <p:cNvPr id="4" name="Text Placeholder 3">
            <a:extLst>
              <a:ext uri="{FF2B5EF4-FFF2-40B4-BE49-F238E27FC236}">
                <a16:creationId xmlns:a16="http://schemas.microsoft.com/office/drawing/2014/main" id="{9649AF9C-CD7B-4E06-B94F-9841ED00AB48}"/>
              </a:ext>
            </a:extLst>
          </p:cNvPr>
          <p:cNvSpPr>
            <a:spLocks noGrp="1"/>
          </p:cNvSpPr>
          <p:nvPr>
            <p:ph type="body" sz="half" idx="2"/>
          </p:nvPr>
        </p:nvSpPr>
        <p:spPr>
          <a:xfrm>
            <a:off x="804997" y="2272143"/>
            <a:ext cx="4803637" cy="3788830"/>
          </a:xfrm>
        </p:spPr>
        <p:txBody>
          <a:bodyPr vert="horz" lIns="91440" tIns="45720" rIns="91440" bIns="45720" rtlCol="0" anchor="ctr">
            <a:normAutofit/>
          </a:bodyPr>
          <a:lstStyle/>
          <a:p>
            <a:r>
              <a:rPr lang="en-US" sz="2800" dirty="0">
                <a:solidFill>
                  <a:schemeClr val="accent1">
                    <a:lumMod val="60000"/>
                    <a:lumOff val="40000"/>
                  </a:schemeClr>
                </a:solidFill>
                <a:latin typeface="Forte"/>
              </a:rPr>
              <a:t>It is always cold in the polar zone. The polar zone gets less than 10 in.</a:t>
            </a:r>
            <a:r>
              <a:rPr lang="en-US" sz="2800" dirty="0">
                <a:solidFill>
                  <a:srgbClr val="00B0F0"/>
                </a:solidFill>
                <a:latin typeface="Forte"/>
              </a:rPr>
              <a:t> of rain every year. </a:t>
            </a:r>
            <a:r>
              <a:rPr lang="en-US" sz="2800">
                <a:solidFill>
                  <a:srgbClr val="00B0F0"/>
                </a:solidFill>
                <a:latin typeface="Forte"/>
              </a:rPr>
              <a:t>The polar zone never gets warm </a:t>
            </a:r>
            <a:r>
              <a:rPr lang="en-US" sz="2800" dirty="0">
                <a:solidFill>
                  <a:srgbClr val="00B0F0"/>
                </a:solidFill>
                <a:latin typeface="Forte"/>
              </a:rPr>
              <a:t>in the summer. During the mild season, the</a:t>
            </a:r>
            <a:r>
              <a:rPr lang="en-US" sz="2800" dirty="0">
                <a:solidFill>
                  <a:schemeClr val="accent1">
                    <a:lumMod val="60000"/>
                    <a:lumOff val="40000"/>
                  </a:schemeClr>
                </a:solidFill>
                <a:latin typeface="Forte"/>
              </a:rPr>
              <a:t> sun is out for 24 hours a day. There are only some plant lives such as moss and shrub.</a:t>
            </a:r>
            <a:endParaRPr lang="en-US" sz="2800" dirty="0">
              <a:solidFill>
                <a:schemeClr val="accent1">
                  <a:lumMod val="60000"/>
                  <a:lumOff val="40000"/>
                </a:schemeClr>
              </a:solidFill>
              <a:latin typeface="Forte"/>
              <a:cs typeface="Calibri"/>
            </a:endParaRPr>
          </a:p>
        </p:txBody>
      </p:sp>
      <p:sp>
        <p:nvSpPr>
          <p:cNvPr id="7" name="TextBox 6">
            <a:extLst>
              <a:ext uri="{FF2B5EF4-FFF2-40B4-BE49-F238E27FC236}">
                <a16:creationId xmlns:a16="http://schemas.microsoft.com/office/drawing/2014/main" id="{C2A45FB9-97C4-4935-BDA2-E4801DD3178A}"/>
              </a:ext>
            </a:extLst>
          </p:cNvPr>
          <p:cNvSpPr txBox="1"/>
          <p:nvPr/>
        </p:nvSpPr>
        <p:spPr>
          <a:xfrm>
            <a:off x="10023648" y="356394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1" name="TextBox 10">
            <a:extLst>
              <a:ext uri="{FF2B5EF4-FFF2-40B4-BE49-F238E27FC236}">
                <a16:creationId xmlns:a16="http://schemas.microsoft.com/office/drawing/2014/main" id="{E5DB5A8A-766A-4243-A0B4-8EBC75D227D0}"/>
              </a:ext>
            </a:extLst>
          </p:cNvPr>
          <p:cNvSpPr txBox="1"/>
          <p:nvPr/>
        </p:nvSpPr>
        <p:spPr>
          <a:xfrm>
            <a:off x="9899026" y="6502497"/>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539480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FD697-4752-4EC3-8426-D3FD9A486B0D}"/>
              </a:ext>
            </a:extLst>
          </p:cNvPr>
          <p:cNvSpPr>
            <a:spLocks noGrp="1"/>
          </p:cNvSpPr>
          <p:nvPr>
            <p:ph type="title"/>
          </p:nvPr>
        </p:nvSpPr>
        <p:spPr>
          <a:xfrm>
            <a:off x="655320" y="365125"/>
            <a:ext cx="5120114" cy="1692794"/>
          </a:xfrm>
        </p:spPr>
        <p:txBody>
          <a:bodyPr>
            <a:normAutofit/>
          </a:bodyPr>
          <a:lstStyle/>
          <a:p>
            <a:r>
              <a:rPr lang="en-US">
                <a:latin typeface="Algerian"/>
                <a:cs typeface="Calibri Light"/>
              </a:rPr>
              <a:t>Cumulus clouds</a:t>
            </a:r>
          </a:p>
        </p:txBody>
      </p:sp>
      <p:cxnSp>
        <p:nvCxnSpPr>
          <p:cNvPr id="12"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4948EE-DEDF-4E40-87F5-2D96FE79BE3F}"/>
              </a:ext>
            </a:extLst>
          </p:cNvPr>
          <p:cNvSpPr>
            <a:spLocks noGrp="1"/>
          </p:cNvSpPr>
          <p:nvPr>
            <p:ph idx="1"/>
          </p:nvPr>
        </p:nvSpPr>
        <p:spPr>
          <a:xfrm>
            <a:off x="655321" y="2575034"/>
            <a:ext cx="5120113" cy="3462228"/>
          </a:xfrm>
        </p:spPr>
        <p:txBody>
          <a:bodyPr vert="horz" lIns="91440" tIns="45720" rIns="91440" bIns="45720" rtlCol="0">
            <a:normAutofit/>
          </a:bodyPr>
          <a:lstStyle/>
          <a:p>
            <a:pPr marL="0" indent="0">
              <a:buNone/>
            </a:pPr>
            <a:r>
              <a:rPr lang="en-US" sz="1800">
                <a:latin typeface="Algerian"/>
                <a:cs typeface="Calibri" panose="020F0502020204030204"/>
              </a:rPr>
              <a:t>Cumulus clouds only appear during fair weather. They are large piles of white clouds that can billow high in the sky. Cumulus clouds are big and fluffy.</a:t>
            </a:r>
          </a:p>
        </p:txBody>
      </p:sp>
      <p:pic>
        <p:nvPicPr>
          <p:cNvPr id="5" name="Picture 6" descr="Clouds in a blue sky&#10;&#10;Description generated with very high confidence">
            <a:extLst>
              <a:ext uri="{FF2B5EF4-FFF2-40B4-BE49-F238E27FC236}">
                <a16:creationId xmlns:a16="http://schemas.microsoft.com/office/drawing/2014/main" id="{87BAF007-43C4-43F5-BD51-CE05CF5547A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954" r="-1" b="1916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15885210-C022-4DF0-9E0B-FF550392740B}"/>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BBEBA263-B8C6-448E-ACED-18CCF4CA8666}"/>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4477199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group of clouds in the sky&#10;&#10;Description generated with very high confidence">
            <a:extLst>
              <a:ext uri="{FF2B5EF4-FFF2-40B4-BE49-F238E27FC236}">
                <a16:creationId xmlns:a16="http://schemas.microsoft.com/office/drawing/2014/main" id="{C255D667-D399-406E-8A11-10BBC3CB1668}"/>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t="15414"/>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1E4347F-46B4-42A2-B09D-15A2B456B0D4}"/>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solidFill>
                  <a:schemeClr val="accent2"/>
                </a:solidFill>
              </a:rPr>
              <a:t>Cumulonimbus Clouds</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32F4F18-6883-4441-8D41-783926C259E1}"/>
              </a:ext>
            </a:extLst>
          </p:cNvPr>
          <p:cNvSpPr>
            <a:spLocks noGrp="1"/>
          </p:cNvSpPr>
          <p:nvPr>
            <p:ph type="body" sz="half" idx="2"/>
          </p:nvPr>
        </p:nvSpPr>
        <p:spPr>
          <a:xfrm>
            <a:off x="525516" y="3417573"/>
            <a:ext cx="4593021" cy="2619839"/>
          </a:xfrm>
        </p:spPr>
        <p:txBody>
          <a:bodyPr vert="horz" lIns="91440" tIns="45720" rIns="91440" bIns="45720" rtlCol="0" anchor="ctr">
            <a:noAutofit/>
          </a:bodyPr>
          <a:lstStyle/>
          <a:p>
            <a:pPr indent="-228600">
              <a:buFont typeface="Arial" panose="020B0604020202020204" pitchFamily="34" charset="0"/>
              <a:buChar char="•"/>
            </a:pPr>
            <a:r>
              <a:rPr lang="en-US" sz="2000">
                <a:solidFill>
                  <a:schemeClr val="accent2"/>
                </a:solidFill>
                <a:latin typeface="Algerian"/>
              </a:rPr>
              <a:t>Cumulonimbus clouds are big, tall, and dark. Cumulonimbus clouds are known as thunderclouds because they bring a lot of thunderstorms. The thunderstorms don’t last very long because the clouds only have water in the bottom.</a:t>
            </a:r>
            <a:endParaRPr lang="en-US" sz="2000">
              <a:solidFill>
                <a:schemeClr val="accent2"/>
              </a:solidFill>
              <a:latin typeface="Algerian"/>
              <a:cs typeface="Calibri"/>
            </a:endParaRPr>
          </a:p>
        </p:txBody>
      </p:sp>
      <p:sp>
        <p:nvSpPr>
          <p:cNvPr id="7" name="TextBox 6">
            <a:extLst>
              <a:ext uri="{FF2B5EF4-FFF2-40B4-BE49-F238E27FC236}">
                <a16:creationId xmlns:a16="http://schemas.microsoft.com/office/drawing/2014/main" id="{54BA6FB2-89BE-452D-B8E8-DD5F32C48598}"/>
              </a:ext>
            </a:extLst>
          </p:cNvPr>
          <p:cNvSpPr txBox="1"/>
          <p:nvPr/>
        </p:nvSpPr>
        <p:spPr>
          <a:xfrm>
            <a:off x="9870531"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113209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sunset over a body of water&#10;&#10;Description generated with high confidence">
            <a:extLst>
              <a:ext uri="{FF2B5EF4-FFF2-40B4-BE49-F238E27FC236}">
                <a16:creationId xmlns:a16="http://schemas.microsoft.com/office/drawing/2014/main" id="{2FB23AF1-52DB-426A-B33B-F7B3A169CE5B}"/>
              </a:ext>
            </a:extLst>
          </p:cNvPr>
          <p:cNvPicPr>
            <a:picLocks noChangeAspect="1"/>
          </p:cNvPicPr>
          <p:nvPr/>
        </p:nvPicPr>
        <p:blipFill rotWithShape="1">
          <a:blip r:embed="rId2">
            <a:alphaModFix/>
          </a:blip>
          <a:srcRect l="4779" r="5656"/>
          <a:stretch/>
        </p:blipFill>
        <p:spPr>
          <a:xfrm>
            <a:off x="6083786" y="-168318"/>
            <a:ext cx="6261330" cy="3932313"/>
          </a:xfrm>
          <a:prstGeom prst="rect">
            <a:avLst/>
          </a:prstGeom>
          <a:effectLst>
            <a:softEdge rad="533400"/>
          </a:effectLst>
        </p:spPr>
      </p:pic>
      <p:pic>
        <p:nvPicPr>
          <p:cNvPr id="4" name="Picture 4" descr="Clouds in a blue cloudy sky&#10;&#10;Description generated with very high confidence">
            <a:extLst>
              <a:ext uri="{FF2B5EF4-FFF2-40B4-BE49-F238E27FC236}">
                <a16:creationId xmlns:a16="http://schemas.microsoft.com/office/drawing/2014/main" id="{C633ADBF-79BF-49D7-AE79-376A99CD1AC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186" b="-2"/>
          <a:stretch/>
        </p:blipFill>
        <p:spPr>
          <a:xfrm>
            <a:off x="6089904" y="2487168"/>
            <a:ext cx="6263640" cy="4215384"/>
          </a:xfrm>
          <a:prstGeom prst="rect">
            <a:avLst/>
          </a:prstGeom>
          <a:effectLst>
            <a:softEdge rad="533400"/>
          </a:effectLst>
        </p:spPr>
      </p:pic>
      <p:pic>
        <p:nvPicPr>
          <p:cNvPr id="20" name="Picture 1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6AC26A-C2DC-466A-A4F6-914E43DFF012}"/>
              </a:ext>
            </a:extLst>
          </p:cNvPr>
          <p:cNvSpPr>
            <a:spLocks noGrp="1"/>
          </p:cNvSpPr>
          <p:nvPr>
            <p:ph type="title"/>
          </p:nvPr>
        </p:nvSpPr>
        <p:spPr>
          <a:xfrm>
            <a:off x="804998" y="798445"/>
            <a:ext cx="4803636" cy="1311664"/>
          </a:xfrm>
        </p:spPr>
        <p:txBody>
          <a:bodyPr>
            <a:normAutofit/>
          </a:bodyPr>
          <a:lstStyle/>
          <a:p>
            <a:r>
              <a:rPr lang="en-US" sz="4000">
                <a:solidFill>
                  <a:srgbClr val="00B0F0"/>
                </a:solidFill>
                <a:cs typeface="Calibri Light"/>
              </a:rPr>
              <a:t>Stratus Clouds</a:t>
            </a:r>
            <a:endParaRPr lang="en-US" sz="4000">
              <a:solidFill>
                <a:srgbClr val="00B0F0"/>
              </a:solidFill>
            </a:endParaRPr>
          </a:p>
        </p:txBody>
      </p:sp>
      <p:sp>
        <p:nvSpPr>
          <p:cNvPr id="3" name="Content Placeholder 2">
            <a:extLst>
              <a:ext uri="{FF2B5EF4-FFF2-40B4-BE49-F238E27FC236}">
                <a16:creationId xmlns:a16="http://schemas.microsoft.com/office/drawing/2014/main" id="{363F9D69-E70D-470C-B099-F234AB9D5F67}"/>
              </a:ext>
            </a:extLst>
          </p:cNvPr>
          <p:cNvSpPr>
            <a:spLocks noGrp="1"/>
          </p:cNvSpPr>
          <p:nvPr>
            <p:ph idx="1"/>
          </p:nvPr>
        </p:nvSpPr>
        <p:spPr>
          <a:xfrm>
            <a:off x="804997" y="2272143"/>
            <a:ext cx="4803637" cy="3788830"/>
          </a:xfrm>
        </p:spPr>
        <p:txBody>
          <a:bodyPr vert="horz" lIns="91440" tIns="45720" rIns="91440" bIns="45720" rtlCol="0" anchor="ctr">
            <a:normAutofit lnSpcReduction="10000"/>
          </a:bodyPr>
          <a:lstStyle/>
          <a:p>
            <a:pPr marL="0" indent="0">
              <a:buNone/>
            </a:pPr>
            <a:r>
              <a:rPr lang="en-US">
                <a:solidFill>
                  <a:srgbClr val="00B0F0"/>
                </a:solidFill>
                <a:latin typeface="Algerian"/>
                <a:cs typeface="Calibri" panose="020F0502020204030204"/>
              </a:rPr>
              <a:t>Stratus clouds are thick and look like a blanket covering the sky. They have shades of light gray. Stratus clouds do not cause rain. Stratus clouds turn into </a:t>
            </a:r>
            <a:r>
              <a:rPr lang="en-US" err="1">
                <a:solidFill>
                  <a:srgbClr val="00B0F0"/>
                </a:solidFill>
                <a:latin typeface="Algerian"/>
                <a:cs typeface="Calibri" panose="020F0502020204030204"/>
              </a:rPr>
              <a:t>straronimbus</a:t>
            </a:r>
            <a:r>
              <a:rPr lang="en-US">
                <a:solidFill>
                  <a:srgbClr val="00B0F0"/>
                </a:solidFill>
                <a:latin typeface="Algerian"/>
                <a:cs typeface="Calibri" panose="020F0502020204030204"/>
              </a:rPr>
              <a:t> clouds when they get enough water.</a:t>
            </a:r>
          </a:p>
        </p:txBody>
      </p:sp>
      <p:sp>
        <p:nvSpPr>
          <p:cNvPr id="6" name="TextBox 5">
            <a:extLst>
              <a:ext uri="{FF2B5EF4-FFF2-40B4-BE49-F238E27FC236}">
                <a16:creationId xmlns:a16="http://schemas.microsoft.com/office/drawing/2014/main" id="{70A3B718-440C-4075-9560-B4B7D59FBFF5}"/>
              </a:ext>
            </a:extLst>
          </p:cNvPr>
          <p:cNvSpPr txBox="1"/>
          <p:nvPr/>
        </p:nvSpPr>
        <p:spPr>
          <a:xfrm>
            <a:off x="9899026" y="6502497"/>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584658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Weather and Climate</vt:lpstr>
      <vt:lpstr>PowerPoint Presentation</vt:lpstr>
      <vt:lpstr>Tropical Climate Zone</vt:lpstr>
      <vt:lpstr>Temperate Climate Zone</vt:lpstr>
      <vt:lpstr>Desert Climate Zone</vt:lpstr>
      <vt:lpstr>Polar Climate Zone</vt:lpstr>
      <vt:lpstr>Cumulus clouds</vt:lpstr>
      <vt:lpstr>Cumulonimbus Clouds</vt:lpstr>
      <vt:lpstr>Stratus Clouds</vt:lpstr>
      <vt:lpstr>Stratonimbus Clouds</vt:lpstr>
      <vt:lpstr>Extreme Weather - Tsunami</vt:lpstr>
      <vt:lpstr>Extreme Weather - Tornadoes</vt:lpstr>
      <vt:lpstr>Extreme Weather-hurricanes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and Climate</dc:title>
  <cp:revision>59</cp:revision>
  <dcterms:modified xsi:type="dcterms:W3CDTF">2019-05-08T22:15:18Z</dcterms:modified>
</cp:coreProperties>
</file>