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Lobster"/>
      <p:regular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Lobster-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a3751559e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a3751559e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a:solidFill>
                  <a:schemeClr val="dk1"/>
                </a:solidFill>
                <a:latin typeface="Comic Sans MS"/>
                <a:ea typeface="Comic Sans MS"/>
                <a:cs typeface="Comic Sans MS"/>
                <a:sym typeface="Comic Sans MS"/>
              </a:rPr>
              <a:t>Write about the landforms, geographical location, and climate unique to the area.</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a3751559e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a3751559e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a:solidFill>
                  <a:schemeClr val="dk1"/>
                </a:solidFill>
                <a:latin typeface="Comic Sans MS"/>
                <a:ea typeface="Comic Sans MS"/>
                <a:cs typeface="Comic Sans MS"/>
                <a:sym typeface="Comic Sans MS"/>
              </a:rPr>
              <a:t>Write about the materials, shape, name, and unique features of the structure.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ae93f28cc2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ae93f28cc2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b="1" i="1" lang="en">
                <a:solidFill>
                  <a:schemeClr val="dk1"/>
                </a:solidFill>
                <a:latin typeface="Comic Sans MS"/>
                <a:ea typeface="Comic Sans MS"/>
                <a:cs typeface="Comic Sans MS"/>
                <a:sym typeface="Comic Sans MS"/>
              </a:rPr>
              <a:t>Write about theM food the tribe ate, crops they grew, hunting &amp; gathering skills, and ways to prepare meals.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a3751559e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a3751559e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a:solidFill>
                  <a:schemeClr val="dk1"/>
                </a:solidFill>
                <a:latin typeface="Comic Sans MS"/>
                <a:ea typeface="Comic Sans MS"/>
                <a:cs typeface="Comic Sans MS"/>
                <a:sym typeface="Comic Sans MS"/>
              </a:rPr>
              <a:t>Write about the art, customs, ceremonies, and responsibilities of the men, women and children.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b091082f64_1_3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b091082f64_1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a3751559e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a3751559e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a:latin typeface="Comic Sans MS"/>
                <a:ea typeface="Comic Sans MS"/>
                <a:cs typeface="Comic Sans MS"/>
                <a:sym typeface="Comic Sans MS"/>
              </a:rPr>
              <a:t>This slide is the last slide.  You can add a picture or several pictures as an ending to your presentation.</a:t>
            </a:r>
            <a:endParaRPr b="1" i="1">
              <a:latin typeface="Comic Sans MS"/>
              <a:ea typeface="Comic Sans MS"/>
              <a:cs typeface="Comic Sans MS"/>
              <a:sym typeface="Comic Sans M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
    <p:bg>
      <p:bgPr>
        <a:solidFill>
          <a:srgbClr val="FFFFFF"/>
        </a:solidFill>
      </p:bgPr>
    </p:bg>
    <p:spTree>
      <p:nvGrpSpPr>
        <p:cNvPr id="50"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3"/>
          <p:cNvSpPr/>
          <p:nvPr/>
        </p:nvSpPr>
        <p:spPr>
          <a:xfrm>
            <a:off x="2448225" y="447900"/>
            <a:ext cx="4247700" cy="4247700"/>
          </a:xfrm>
          <a:prstGeom prst="ellipse">
            <a:avLst/>
          </a:prstGeom>
          <a:no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3"/>
          <p:cNvSpPr/>
          <p:nvPr/>
        </p:nvSpPr>
        <p:spPr>
          <a:xfrm>
            <a:off x="2571750" y="571500"/>
            <a:ext cx="4000500" cy="40005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txBox="1"/>
          <p:nvPr>
            <p:ph type="ctrTitle"/>
          </p:nvPr>
        </p:nvSpPr>
        <p:spPr>
          <a:xfrm>
            <a:off x="2771700" y="1441775"/>
            <a:ext cx="3600600" cy="15108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Clr>
                <a:srgbClr val="455A64"/>
              </a:buClr>
              <a:buSzPts val="4800"/>
              <a:buNone/>
              <a:defRPr b="1" sz="4800">
                <a:solidFill>
                  <a:schemeClr val="accent3"/>
                </a:solidFill>
              </a:defRPr>
            </a:lvl1pPr>
            <a:lvl2pPr lvl="1" rtl="0" algn="ctr">
              <a:lnSpc>
                <a:spcPct val="100000"/>
              </a:lnSpc>
              <a:spcBef>
                <a:spcPts val="0"/>
              </a:spcBef>
              <a:spcAft>
                <a:spcPts val="0"/>
              </a:spcAft>
              <a:buClr>
                <a:srgbClr val="455A64"/>
              </a:buClr>
              <a:buSzPts val="4800"/>
              <a:buNone/>
              <a:defRPr b="1" sz="4800">
                <a:solidFill>
                  <a:schemeClr val="accent3"/>
                </a:solidFill>
              </a:defRPr>
            </a:lvl2pPr>
            <a:lvl3pPr lvl="2" rtl="0" algn="ctr">
              <a:lnSpc>
                <a:spcPct val="100000"/>
              </a:lnSpc>
              <a:spcBef>
                <a:spcPts val="0"/>
              </a:spcBef>
              <a:spcAft>
                <a:spcPts val="0"/>
              </a:spcAft>
              <a:buClr>
                <a:srgbClr val="455A64"/>
              </a:buClr>
              <a:buSzPts val="4800"/>
              <a:buNone/>
              <a:defRPr b="1" sz="4800">
                <a:solidFill>
                  <a:schemeClr val="accent3"/>
                </a:solidFill>
              </a:defRPr>
            </a:lvl3pPr>
            <a:lvl4pPr lvl="3" rtl="0" algn="ctr">
              <a:lnSpc>
                <a:spcPct val="100000"/>
              </a:lnSpc>
              <a:spcBef>
                <a:spcPts val="0"/>
              </a:spcBef>
              <a:spcAft>
                <a:spcPts val="0"/>
              </a:spcAft>
              <a:buClr>
                <a:srgbClr val="455A64"/>
              </a:buClr>
              <a:buSzPts val="4800"/>
              <a:buNone/>
              <a:defRPr b="1" sz="4800">
                <a:solidFill>
                  <a:schemeClr val="accent3"/>
                </a:solidFill>
              </a:defRPr>
            </a:lvl4pPr>
            <a:lvl5pPr lvl="4" rtl="0" algn="ctr">
              <a:lnSpc>
                <a:spcPct val="100000"/>
              </a:lnSpc>
              <a:spcBef>
                <a:spcPts val="0"/>
              </a:spcBef>
              <a:spcAft>
                <a:spcPts val="0"/>
              </a:spcAft>
              <a:buClr>
                <a:srgbClr val="455A64"/>
              </a:buClr>
              <a:buSzPts val="4800"/>
              <a:buNone/>
              <a:defRPr b="1" sz="4800">
                <a:solidFill>
                  <a:schemeClr val="accent3"/>
                </a:solidFill>
              </a:defRPr>
            </a:lvl5pPr>
            <a:lvl6pPr lvl="5" rtl="0" algn="ctr">
              <a:lnSpc>
                <a:spcPct val="100000"/>
              </a:lnSpc>
              <a:spcBef>
                <a:spcPts val="0"/>
              </a:spcBef>
              <a:spcAft>
                <a:spcPts val="0"/>
              </a:spcAft>
              <a:buClr>
                <a:srgbClr val="455A64"/>
              </a:buClr>
              <a:buSzPts val="4800"/>
              <a:buNone/>
              <a:defRPr b="1" sz="4800">
                <a:solidFill>
                  <a:schemeClr val="accent3"/>
                </a:solidFill>
              </a:defRPr>
            </a:lvl6pPr>
            <a:lvl7pPr lvl="6" rtl="0" algn="ctr">
              <a:lnSpc>
                <a:spcPct val="100000"/>
              </a:lnSpc>
              <a:spcBef>
                <a:spcPts val="0"/>
              </a:spcBef>
              <a:spcAft>
                <a:spcPts val="0"/>
              </a:spcAft>
              <a:buClr>
                <a:srgbClr val="455A64"/>
              </a:buClr>
              <a:buSzPts val="4800"/>
              <a:buNone/>
              <a:defRPr b="1" sz="4800">
                <a:solidFill>
                  <a:schemeClr val="accent3"/>
                </a:solidFill>
              </a:defRPr>
            </a:lvl7pPr>
            <a:lvl8pPr lvl="7" rtl="0" algn="ctr">
              <a:lnSpc>
                <a:spcPct val="100000"/>
              </a:lnSpc>
              <a:spcBef>
                <a:spcPts val="0"/>
              </a:spcBef>
              <a:spcAft>
                <a:spcPts val="0"/>
              </a:spcAft>
              <a:buClr>
                <a:srgbClr val="455A64"/>
              </a:buClr>
              <a:buSzPts val="4800"/>
              <a:buNone/>
              <a:defRPr b="1" sz="4800">
                <a:solidFill>
                  <a:schemeClr val="accent3"/>
                </a:solidFill>
              </a:defRPr>
            </a:lvl8pPr>
            <a:lvl9pPr lvl="8" rtl="0" algn="ctr">
              <a:lnSpc>
                <a:spcPct val="100000"/>
              </a:lnSpc>
              <a:spcBef>
                <a:spcPts val="0"/>
              </a:spcBef>
              <a:spcAft>
                <a:spcPts val="0"/>
              </a:spcAft>
              <a:buClr>
                <a:srgbClr val="455A64"/>
              </a:buClr>
              <a:buSzPts val="4800"/>
              <a:buNone/>
              <a:defRPr b="1" sz="4800">
                <a:solidFill>
                  <a:schemeClr val="accent3"/>
                </a:solidFill>
              </a:defRPr>
            </a:lvl9pPr>
          </a:lstStyle>
          <a:p/>
        </p:txBody>
      </p:sp>
      <p:sp>
        <p:nvSpPr>
          <p:cNvPr id="55" name="Google Shape;55;p13"/>
          <p:cNvSpPr txBox="1"/>
          <p:nvPr>
            <p:ph idx="1" type="subTitle"/>
          </p:nvPr>
        </p:nvSpPr>
        <p:spPr>
          <a:xfrm>
            <a:off x="3371625" y="3105075"/>
            <a:ext cx="2486100" cy="8286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rgbClr val="455A64"/>
              </a:buClr>
              <a:buSzPts val="1800"/>
              <a:buNone/>
              <a:defRPr sz="1800">
                <a:solidFill>
                  <a:schemeClr val="accent3"/>
                </a:solidFill>
              </a:defRPr>
            </a:lvl1pPr>
            <a:lvl2pPr lvl="1" rtl="0" algn="ctr">
              <a:lnSpc>
                <a:spcPct val="100000"/>
              </a:lnSpc>
              <a:spcBef>
                <a:spcPts val="0"/>
              </a:spcBef>
              <a:spcAft>
                <a:spcPts val="0"/>
              </a:spcAft>
              <a:buClr>
                <a:srgbClr val="455A64"/>
              </a:buClr>
              <a:buSzPts val="1800"/>
              <a:buNone/>
              <a:defRPr sz="1800">
                <a:solidFill>
                  <a:schemeClr val="accent3"/>
                </a:solidFill>
              </a:defRPr>
            </a:lvl2pPr>
            <a:lvl3pPr lvl="2" rtl="0" algn="ctr">
              <a:lnSpc>
                <a:spcPct val="100000"/>
              </a:lnSpc>
              <a:spcBef>
                <a:spcPts val="0"/>
              </a:spcBef>
              <a:spcAft>
                <a:spcPts val="0"/>
              </a:spcAft>
              <a:buClr>
                <a:srgbClr val="455A64"/>
              </a:buClr>
              <a:buSzPts val="1800"/>
              <a:buNone/>
              <a:defRPr sz="1800">
                <a:solidFill>
                  <a:schemeClr val="accent3"/>
                </a:solidFill>
              </a:defRPr>
            </a:lvl3pPr>
            <a:lvl4pPr lvl="3" rtl="0" algn="ctr">
              <a:lnSpc>
                <a:spcPct val="100000"/>
              </a:lnSpc>
              <a:spcBef>
                <a:spcPts val="0"/>
              </a:spcBef>
              <a:spcAft>
                <a:spcPts val="0"/>
              </a:spcAft>
              <a:buClr>
                <a:srgbClr val="455A64"/>
              </a:buClr>
              <a:buSzPts val="1800"/>
              <a:buNone/>
              <a:defRPr sz="1800">
                <a:solidFill>
                  <a:schemeClr val="accent3"/>
                </a:solidFill>
              </a:defRPr>
            </a:lvl4pPr>
            <a:lvl5pPr lvl="4" rtl="0" algn="ctr">
              <a:lnSpc>
                <a:spcPct val="100000"/>
              </a:lnSpc>
              <a:spcBef>
                <a:spcPts val="0"/>
              </a:spcBef>
              <a:spcAft>
                <a:spcPts val="0"/>
              </a:spcAft>
              <a:buClr>
                <a:srgbClr val="455A64"/>
              </a:buClr>
              <a:buSzPts val="1800"/>
              <a:buNone/>
              <a:defRPr sz="1800">
                <a:solidFill>
                  <a:schemeClr val="accent3"/>
                </a:solidFill>
              </a:defRPr>
            </a:lvl5pPr>
            <a:lvl6pPr lvl="5" rtl="0" algn="ctr">
              <a:lnSpc>
                <a:spcPct val="100000"/>
              </a:lnSpc>
              <a:spcBef>
                <a:spcPts val="0"/>
              </a:spcBef>
              <a:spcAft>
                <a:spcPts val="0"/>
              </a:spcAft>
              <a:buClr>
                <a:srgbClr val="455A64"/>
              </a:buClr>
              <a:buSzPts val="1800"/>
              <a:buNone/>
              <a:defRPr sz="1800">
                <a:solidFill>
                  <a:schemeClr val="accent3"/>
                </a:solidFill>
              </a:defRPr>
            </a:lvl6pPr>
            <a:lvl7pPr lvl="6" rtl="0" algn="ctr">
              <a:lnSpc>
                <a:spcPct val="100000"/>
              </a:lnSpc>
              <a:spcBef>
                <a:spcPts val="0"/>
              </a:spcBef>
              <a:spcAft>
                <a:spcPts val="0"/>
              </a:spcAft>
              <a:buClr>
                <a:srgbClr val="455A64"/>
              </a:buClr>
              <a:buSzPts val="1800"/>
              <a:buNone/>
              <a:defRPr sz="1800">
                <a:solidFill>
                  <a:schemeClr val="accent3"/>
                </a:solidFill>
              </a:defRPr>
            </a:lvl7pPr>
            <a:lvl8pPr lvl="7" rtl="0" algn="ctr">
              <a:lnSpc>
                <a:spcPct val="100000"/>
              </a:lnSpc>
              <a:spcBef>
                <a:spcPts val="0"/>
              </a:spcBef>
              <a:spcAft>
                <a:spcPts val="0"/>
              </a:spcAft>
              <a:buClr>
                <a:srgbClr val="455A64"/>
              </a:buClr>
              <a:buSzPts val="1800"/>
              <a:buNone/>
              <a:defRPr sz="1800">
                <a:solidFill>
                  <a:schemeClr val="accent3"/>
                </a:solidFill>
              </a:defRPr>
            </a:lvl8pPr>
            <a:lvl9pPr lvl="8" rtl="0" algn="ctr">
              <a:lnSpc>
                <a:spcPct val="100000"/>
              </a:lnSpc>
              <a:spcBef>
                <a:spcPts val="0"/>
              </a:spcBef>
              <a:spcAft>
                <a:spcPts val="0"/>
              </a:spcAft>
              <a:buClr>
                <a:srgbClr val="455A64"/>
              </a:buClr>
              <a:buSzPts val="1800"/>
              <a:buNone/>
              <a:defRPr sz="1800">
                <a:solidFill>
                  <a:schemeClr val="accent3"/>
                </a:solidFill>
              </a:defRPr>
            </a:lvl9pPr>
          </a:lstStyle>
          <a:p/>
        </p:txBody>
      </p:sp>
      <p:sp>
        <p:nvSpPr>
          <p:cNvPr id="56" name="Google Shape;56;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rgbClr val="FFFFFF"/>
                </a:solidFill>
              </a:defRPr>
            </a:lvl1pPr>
            <a:lvl2pPr lvl="1" rtl="0" algn="r">
              <a:lnSpc>
                <a:spcPct val="100000"/>
              </a:lnSpc>
              <a:spcAft>
                <a:spcPts val="0"/>
              </a:spcAft>
              <a:buNone/>
              <a:defRPr sz="1000">
                <a:solidFill>
                  <a:srgbClr val="FFFFFF"/>
                </a:solidFill>
              </a:defRPr>
            </a:lvl2pPr>
            <a:lvl3pPr lvl="2" rtl="0" algn="r">
              <a:lnSpc>
                <a:spcPct val="100000"/>
              </a:lnSpc>
              <a:spcAft>
                <a:spcPts val="0"/>
              </a:spcAft>
              <a:buNone/>
              <a:defRPr sz="1000">
                <a:solidFill>
                  <a:srgbClr val="FFFFFF"/>
                </a:solidFill>
              </a:defRPr>
            </a:lvl3pPr>
            <a:lvl4pPr lvl="3" rtl="0" algn="r">
              <a:lnSpc>
                <a:spcPct val="100000"/>
              </a:lnSpc>
              <a:spcAft>
                <a:spcPts val="0"/>
              </a:spcAft>
              <a:buNone/>
              <a:defRPr sz="1000">
                <a:solidFill>
                  <a:srgbClr val="FFFFFF"/>
                </a:solidFill>
              </a:defRPr>
            </a:lvl4pPr>
            <a:lvl5pPr lvl="4" rtl="0" algn="r">
              <a:lnSpc>
                <a:spcPct val="100000"/>
              </a:lnSpc>
              <a:spcAft>
                <a:spcPts val="0"/>
              </a:spcAft>
              <a:buNone/>
              <a:defRPr sz="1000">
                <a:solidFill>
                  <a:srgbClr val="FFFFFF"/>
                </a:solidFill>
              </a:defRPr>
            </a:lvl5pPr>
            <a:lvl6pPr lvl="5" rtl="0" algn="r">
              <a:lnSpc>
                <a:spcPct val="100000"/>
              </a:lnSpc>
              <a:spcAft>
                <a:spcPts val="0"/>
              </a:spcAft>
              <a:buNone/>
              <a:defRPr sz="1000">
                <a:solidFill>
                  <a:srgbClr val="FFFFFF"/>
                </a:solidFill>
              </a:defRPr>
            </a:lvl6pPr>
            <a:lvl7pPr lvl="6" rtl="0" algn="r">
              <a:lnSpc>
                <a:spcPct val="100000"/>
              </a:lnSpc>
              <a:spcAft>
                <a:spcPts val="0"/>
              </a:spcAft>
              <a:buNone/>
              <a:defRPr sz="1000">
                <a:solidFill>
                  <a:srgbClr val="FFFFFF"/>
                </a:solidFill>
              </a:defRPr>
            </a:lvl7pPr>
            <a:lvl8pPr lvl="7" rtl="0" algn="r">
              <a:lnSpc>
                <a:spcPct val="100000"/>
              </a:lnSpc>
              <a:spcAft>
                <a:spcPts val="0"/>
              </a:spcAft>
              <a:buNone/>
              <a:defRPr sz="1000">
                <a:solidFill>
                  <a:srgbClr val="FFFFFF"/>
                </a:solidFill>
              </a:defRPr>
            </a:lvl8pPr>
            <a:lvl9pPr lvl="8" rtl="0"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en.wikipedia.org/wiki/File:Map_of_California_highlighting_Butte_County.svg" TargetMode="External"/><Relationship Id="rId4" Type="http://schemas.openxmlformats.org/officeDocument/2006/relationships/image" Target="../media/image8.png"/><Relationship Id="rId5" Type="http://schemas.openxmlformats.org/officeDocument/2006/relationships/hyperlink" Target="https://commons.wikimedia.org/wiki/File:California_Maidu_map.png" TargetMode="External"/><Relationship Id="rId6" Type="http://schemas.openxmlformats.org/officeDocument/2006/relationships/image" Target="../media/image12.png"/><Relationship Id="rId7" Type="http://schemas.openxmlformats.org/officeDocument/2006/relationships/hyperlink" Target="https://en.wikipedia.org/wiki/Raven_Tales" TargetMode="External"/><Relationship Id="rId8" Type="http://schemas.openxmlformats.org/officeDocument/2006/relationships/image" Target="../media/image18.png"/></Relationships>
</file>

<file path=ppt/slides/_rels/slide3.xml.rels><?xml version="1.0" encoding="UTF-8" standalone="yes"?><Relationships xmlns="http://schemas.openxmlformats.org/package/2006/relationships"><Relationship Id="rId10" Type="http://schemas.openxmlformats.org/officeDocument/2006/relationships/image" Target="../media/image3.jpg"/><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commons.wikimedia.org/wiki/File:House_Miwok_Yosemite_CA.jpg" TargetMode="External"/><Relationship Id="rId4" Type="http://schemas.openxmlformats.org/officeDocument/2006/relationships/image" Target="../media/image24.jpg"/><Relationship Id="rId9" Type="http://schemas.openxmlformats.org/officeDocument/2006/relationships/hyperlink" Target="https://pixabay.com/photos/teepee-indian-birch-bark-american-510233/" TargetMode="External"/><Relationship Id="rId5" Type="http://schemas.openxmlformats.org/officeDocument/2006/relationships/hyperlink" Target="https://commons.wikimedia.org/wiki/File:Maidu_hut_recreation_-_Maidu_Interpretive_Center.jpg" TargetMode="External"/><Relationship Id="rId6" Type="http://schemas.openxmlformats.org/officeDocument/2006/relationships/image" Target="../media/image9.jpg"/><Relationship Id="rId7" Type="http://schemas.openxmlformats.org/officeDocument/2006/relationships/hyperlink" Target="https://www.pxfuel.com/en/search?q=indian+village" TargetMode="External"/><Relationship Id="rId8" Type="http://schemas.openxmlformats.org/officeDocument/2006/relationships/image" Target="../media/image1.jpg"/></Relationships>
</file>

<file path=ppt/slides/_rels/slide4.xml.rels><?xml version="1.0" encoding="UTF-8" standalone="yes"?><Relationships xmlns="http://schemas.openxmlformats.org/package/2006/relationships"><Relationship Id="rId10" Type="http://schemas.openxmlformats.org/officeDocument/2006/relationships/image" Target="../media/image21.jpg"/><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pikrepo.com/nnnts/yellow-corn-on-brown-wooden-table" TargetMode="External"/><Relationship Id="rId4" Type="http://schemas.openxmlformats.org/officeDocument/2006/relationships/image" Target="../media/image7.jpg"/><Relationship Id="rId9" Type="http://schemas.openxmlformats.org/officeDocument/2006/relationships/hyperlink" Target="https://en.wikipedia.org/wiki/Shasta_people" TargetMode="External"/><Relationship Id="rId5" Type="http://schemas.openxmlformats.org/officeDocument/2006/relationships/hyperlink" Target="https://www.rawpixel.com/board/415979/natural-history-british-fishes-free-public-domain-fish-paintings" TargetMode="External"/><Relationship Id="rId6" Type="http://schemas.openxmlformats.org/officeDocument/2006/relationships/image" Target="../media/image10.jpg"/><Relationship Id="rId7" Type="http://schemas.openxmlformats.org/officeDocument/2006/relationships/hyperlink" Target="http://www.flickr.com/photos/9659706@N05/1233748901/" TargetMode="External"/><Relationship Id="rId8" Type="http://schemas.openxmlformats.org/officeDocument/2006/relationships/image" Target="../media/image11.jpg"/></Relationships>
</file>

<file path=ppt/slides/_rels/slide5.xml.rels><?xml version="1.0" encoding="UTF-8" standalone="yes"?><Relationships xmlns="http://schemas.openxmlformats.org/package/2006/relationships"><Relationship Id="rId10" Type="http://schemas.openxmlformats.org/officeDocument/2006/relationships/image" Target="../media/image2.jpg"/><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commons.wikimedia.org/wiki/File:WLA_brooklynmuseum_Jenny_Hughes_Pomo_Girls_Coiled_Dowry_Basket.jpg" TargetMode="External"/><Relationship Id="rId4" Type="http://schemas.openxmlformats.org/officeDocument/2006/relationships/image" Target="../media/image15.jpg"/><Relationship Id="rId9" Type="http://schemas.openxmlformats.org/officeDocument/2006/relationships/hyperlink" Target="https://commons.wikimedia.org/wiki/File:Brooklyn_Museum_22.1012_Spear_Shaft_(2).jpg" TargetMode="External"/><Relationship Id="rId5" Type="http://schemas.openxmlformats.org/officeDocument/2006/relationships/hyperlink" Target="https://commons.wikimedia.org/wiki/File:Maidu_woven_coiled_bowl.jpg" TargetMode="External"/><Relationship Id="rId6" Type="http://schemas.openxmlformats.org/officeDocument/2006/relationships/image" Target="../media/image25.jpg"/><Relationship Id="rId7" Type="http://schemas.openxmlformats.org/officeDocument/2006/relationships/hyperlink" Target="https://en.wikipedia.org/wiki/Black_American_Sign_Language" TargetMode="External"/><Relationship Id="rId8" Type="http://schemas.openxmlformats.org/officeDocument/2006/relationships/image" Target="../media/image6.png"/></Relationships>
</file>

<file path=ppt/slides/_rels/slide6.xml.rels><?xml version="1.0" encoding="UTF-8" standalone="yes"?><Relationships xmlns="http://schemas.openxmlformats.org/package/2006/relationships"><Relationship Id="rId11" Type="http://schemas.openxmlformats.org/officeDocument/2006/relationships/image" Target="../media/image13.png"/><Relationship Id="rId10" Type="http://schemas.openxmlformats.org/officeDocument/2006/relationships/hyperlink" Target="https://pixabay.com/illustrations/feather-tribal-motif-dreamcatcher-5037218/" TargetMode="External"/><Relationship Id="rId13" Type="http://schemas.openxmlformats.org/officeDocument/2006/relationships/image" Target="../media/image22.jpg"/><Relationship Id="rId12" Type="http://schemas.openxmlformats.org/officeDocument/2006/relationships/image" Target="../media/image23.jpg"/><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hyperlink" Target="https://en.wikipedia.org/wiki/Edward_S._Curtis" TargetMode="External"/><Relationship Id="rId4" Type="http://schemas.openxmlformats.org/officeDocument/2006/relationships/image" Target="../media/image14.jpg"/><Relationship Id="rId9" Type="http://schemas.openxmlformats.org/officeDocument/2006/relationships/image" Target="../media/image5.png"/><Relationship Id="rId5" Type="http://schemas.openxmlformats.org/officeDocument/2006/relationships/hyperlink" Target="https://en.wikipedia.org/wiki/Modoc_people" TargetMode="External"/><Relationship Id="rId6" Type="http://schemas.openxmlformats.org/officeDocument/2006/relationships/image" Target="../media/image4.jpg"/><Relationship Id="rId7" Type="http://schemas.openxmlformats.org/officeDocument/2006/relationships/hyperlink" Target="https://en.wikipedia.org/wiki/Mohave_people" TargetMode="External"/><Relationship Id="rId8" Type="http://schemas.openxmlformats.org/officeDocument/2006/relationships/image" Target="../media/image2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9.jpg"/><Relationship Id="rId4" Type="http://schemas.openxmlformats.org/officeDocument/2006/relationships/image" Target="../media/image16.jpg"/><Relationship Id="rId5"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ctrTitle"/>
          </p:nvPr>
        </p:nvSpPr>
        <p:spPr>
          <a:xfrm>
            <a:off x="2771700" y="1441775"/>
            <a:ext cx="3600600" cy="1510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dk2"/>
                </a:solidFill>
              </a:rPr>
              <a:t>              Maidu Tribe</a:t>
            </a:r>
            <a:endParaRPr>
              <a:solidFill>
                <a:schemeClr val="dk2"/>
              </a:solidFill>
            </a:endParaRPr>
          </a:p>
        </p:txBody>
      </p:sp>
      <p:sp>
        <p:nvSpPr>
          <p:cNvPr id="62" name="Google Shape;62;p14"/>
          <p:cNvSpPr txBox="1"/>
          <p:nvPr>
            <p:ph idx="1" type="subTitle"/>
          </p:nvPr>
        </p:nvSpPr>
        <p:spPr>
          <a:xfrm>
            <a:off x="3371625" y="3105075"/>
            <a:ext cx="2486100" cy="82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rPr>
              <a:t>By Ruby and Nevaeh.</a:t>
            </a:r>
            <a:endParaRPr>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C2F4"/>
        </a:solidFill>
      </p:bgPr>
    </p:bg>
    <p:spTree>
      <p:nvGrpSpPr>
        <p:cNvPr id="66" name="Shape 66"/>
        <p:cNvGrpSpPr/>
        <p:nvPr/>
      </p:nvGrpSpPr>
      <p:grpSpPr>
        <a:xfrm>
          <a:off x="0" y="0"/>
          <a:ext cx="0" cy="0"/>
          <a:chOff x="0" y="0"/>
          <a:chExt cx="0" cy="0"/>
        </a:xfrm>
      </p:grpSpPr>
      <p:sp>
        <p:nvSpPr>
          <p:cNvPr id="67" name="Google Shape;67;p15"/>
          <p:cNvSpPr txBox="1"/>
          <p:nvPr>
            <p:ph type="title"/>
          </p:nvPr>
        </p:nvSpPr>
        <p:spPr>
          <a:xfrm>
            <a:off x="3372950" y="3011550"/>
            <a:ext cx="1816200" cy="54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FFFF"/>
                </a:solidFill>
                <a:latin typeface="Lobster"/>
                <a:ea typeface="Lobster"/>
                <a:cs typeface="Lobster"/>
                <a:sym typeface="Lobster"/>
              </a:rPr>
              <a:t>Location</a:t>
            </a:r>
            <a:endParaRPr b="1">
              <a:solidFill>
                <a:srgbClr val="00FFFF"/>
              </a:solidFill>
              <a:latin typeface="Lobster"/>
              <a:ea typeface="Lobster"/>
              <a:cs typeface="Lobster"/>
              <a:sym typeface="Lobster"/>
            </a:endParaRPr>
          </a:p>
        </p:txBody>
      </p:sp>
      <p:sp>
        <p:nvSpPr>
          <p:cNvPr id="68" name="Google Shape;68;p15"/>
          <p:cNvSpPr txBox="1"/>
          <p:nvPr>
            <p:ph idx="1" type="body"/>
          </p:nvPr>
        </p:nvSpPr>
        <p:spPr>
          <a:xfrm>
            <a:off x="754125" y="3386000"/>
            <a:ext cx="7328400" cy="1344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t> </a:t>
            </a:r>
            <a:r>
              <a:rPr lang="en" sz="2400">
                <a:solidFill>
                  <a:srgbClr val="00FFFF"/>
                </a:solidFill>
                <a:latin typeface="Lobster"/>
                <a:ea typeface="Lobster"/>
                <a:cs typeface="Lobster"/>
                <a:sym typeface="Lobster"/>
              </a:rPr>
              <a:t>The Maidu live in Northernestern California.There are mountains and valleys in their area.It is cold in the winter and warm in the summers.</a:t>
            </a:r>
            <a:endParaRPr sz="2400">
              <a:solidFill>
                <a:srgbClr val="00FFFF"/>
              </a:solidFill>
              <a:latin typeface="Lobster"/>
              <a:ea typeface="Lobster"/>
              <a:cs typeface="Lobster"/>
              <a:sym typeface="Lobster"/>
            </a:endParaRPr>
          </a:p>
        </p:txBody>
      </p:sp>
      <p:pic>
        <p:nvPicPr>
          <p:cNvPr id="69" name="Google Shape;69;p15">
            <a:hlinkClick r:id="rId3"/>
          </p:cNvPr>
          <p:cNvPicPr preferRelativeResize="0"/>
          <p:nvPr/>
        </p:nvPicPr>
        <p:blipFill>
          <a:blip r:embed="rId4">
            <a:alphaModFix/>
          </a:blip>
          <a:stretch>
            <a:fillRect/>
          </a:stretch>
        </p:blipFill>
        <p:spPr>
          <a:xfrm>
            <a:off x="0" y="0"/>
            <a:ext cx="2573375" cy="2840350"/>
          </a:xfrm>
          <a:prstGeom prst="rect">
            <a:avLst/>
          </a:prstGeom>
          <a:noFill/>
          <a:ln>
            <a:noFill/>
          </a:ln>
        </p:spPr>
      </p:pic>
      <p:pic>
        <p:nvPicPr>
          <p:cNvPr id="70" name="Google Shape;70;p15">
            <a:hlinkClick r:id="rId5"/>
          </p:cNvPr>
          <p:cNvPicPr preferRelativeResize="0"/>
          <p:nvPr/>
        </p:nvPicPr>
        <p:blipFill>
          <a:blip r:embed="rId6">
            <a:alphaModFix/>
          </a:blip>
          <a:stretch>
            <a:fillRect/>
          </a:stretch>
        </p:blipFill>
        <p:spPr>
          <a:xfrm>
            <a:off x="5673075" y="-25"/>
            <a:ext cx="3470925" cy="2858950"/>
          </a:xfrm>
          <a:prstGeom prst="rect">
            <a:avLst/>
          </a:prstGeom>
          <a:noFill/>
          <a:ln>
            <a:noFill/>
          </a:ln>
        </p:spPr>
      </p:pic>
      <p:pic>
        <p:nvPicPr>
          <p:cNvPr id="71" name="Google Shape;71;p15">
            <a:hlinkClick r:id="rId7"/>
          </p:cNvPr>
          <p:cNvPicPr preferRelativeResize="0"/>
          <p:nvPr/>
        </p:nvPicPr>
        <p:blipFill>
          <a:blip r:embed="rId8">
            <a:alphaModFix/>
          </a:blip>
          <a:stretch>
            <a:fillRect/>
          </a:stretch>
        </p:blipFill>
        <p:spPr>
          <a:xfrm>
            <a:off x="2573375" y="0"/>
            <a:ext cx="3099699" cy="2858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C2F4"/>
        </a:solidFill>
      </p:bgPr>
    </p:bg>
    <p:spTree>
      <p:nvGrpSpPr>
        <p:cNvPr id="75" name="Shape 75"/>
        <p:cNvGrpSpPr/>
        <p:nvPr/>
      </p:nvGrpSpPr>
      <p:grpSpPr>
        <a:xfrm>
          <a:off x="0" y="0"/>
          <a:ext cx="0" cy="0"/>
          <a:chOff x="0" y="0"/>
          <a:chExt cx="0" cy="0"/>
        </a:xfrm>
      </p:grpSpPr>
      <p:sp>
        <p:nvSpPr>
          <p:cNvPr id="76" name="Google Shape;76;p16"/>
          <p:cNvSpPr txBox="1"/>
          <p:nvPr>
            <p:ph type="title"/>
          </p:nvPr>
        </p:nvSpPr>
        <p:spPr>
          <a:xfrm>
            <a:off x="5924675" y="535775"/>
            <a:ext cx="1882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700">
                <a:solidFill>
                  <a:srgbClr val="00FFFF"/>
                </a:solidFill>
                <a:latin typeface="Lobster"/>
                <a:ea typeface="Lobster"/>
                <a:cs typeface="Lobster"/>
                <a:sym typeface="Lobster"/>
              </a:rPr>
              <a:t>Shelter</a:t>
            </a:r>
            <a:endParaRPr b="1" sz="2700">
              <a:solidFill>
                <a:srgbClr val="FF00FF"/>
              </a:solidFill>
              <a:latin typeface="Lobster"/>
              <a:ea typeface="Lobster"/>
              <a:cs typeface="Lobster"/>
              <a:sym typeface="Lobster"/>
            </a:endParaRPr>
          </a:p>
        </p:txBody>
      </p:sp>
      <p:sp>
        <p:nvSpPr>
          <p:cNvPr id="77" name="Google Shape;77;p16"/>
          <p:cNvSpPr txBox="1"/>
          <p:nvPr>
            <p:ph idx="1" type="body"/>
          </p:nvPr>
        </p:nvSpPr>
        <p:spPr>
          <a:xfrm>
            <a:off x="4990500" y="1384000"/>
            <a:ext cx="3981600" cy="3667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200">
                <a:solidFill>
                  <a:srgbClr val="00FFFF"/>
                </a:solidFill>
                <a:latin typeface="Lobster"/>
                <a:ea typeface="Lobster"/>
                <a:cs typeface="Lobster"/>
                <a:sym typeface="Lobster"/>
              </a:rPr>
              <a:t>The</a:t>
            </a:r>
            <a:r>
              <a:rPr lang="en" sz="2400"/>
              <a:t> </a:t>
            </a:r>
            <a:r>
              <a:rPr lang="en" sz="2400">
                <a:solidFill>
                  <a:srgbClr val="00FFFF"/>
                </a:solidFill>
                <a:latin typeface="Lobster"/>
                <a:ea typeface="Lobster"/>
                <a:cs typeface="Lobster"/>
                <a:sym typeface="Lobster"/>
              </a:rPr>
              <a:t>Maidu made</a:t>
            </a:r>
            <a:r>
              <a:rPr lang="en" sz="2600"/>
              <a:t> </a:t>
            </a:r>
            <a:r>
              <a:rPr lang="en" sz="2600">
                <a:solidFill>
                  <a:srgbClr val="00FFFF"/>
                </a:solidFill>
                <a:latin typeface="Lobster"/>
                <a:ea typeface="Lobster"/>
                <a:cs typeface="Lobster"/>
                <a:sym typeface="Lobster"/>
              </a:rPr>
              <a:t>Their</a:t>
            </a:r>
            <a:r>
              <a:rPr lang="en" sz="2400"/>
              <a:t> </a:t>
            </a:r>
            <a:r>
              <a:rPr lang="en" sz="2400">
                <a:solidFill>
                  <a:srgbClr val="00FFFF"/>
                </a:solidFill>
                <a:latin typeface="Lobster"/>
                <a:ea typeface="Lobster"/>
                <a:cs typeface="Lobster"/>
                <a:sym typeface="Lobster"/>
              </a:rPr>
              <a:t>homes</a:t>
            </a:r>
            <a:r>
              <a:rPr lang="en" sz="2400"/>
              <a:t> </a:t>
            </a:r>
            <a:r>
              <a:rPr lang="en" sz="2400">
                <a:solidFill>
                  <a:srgbClr val="00FFFF"/>
                </a:solidFill>
                <a:latin typeface="Lobster"/>
                <a:ea typeface="Lobster"/>
                <a:cs typeface="Lobster"/>
                <a:sym typeface="Lobster"/>
              </a:rPr>
              <a:t>in</a:t>
            </a:r>
            <a:r>
              <a:rPr lang="en" sz="2400"/>
              <a:t> </a:t>
            </a:r>
            <a:r>
              <a:rPr lang="en" sz="2400">
                <a:solidFill>
                  <a:srgbClr val="00FFFF"/>
                </a:solidFill>
                <a:latin typeface="Lobster"/>
                <a:ea typeface="Lobster"/>
                <a:cs typeface="Lobster"/>
                <a:sym typeface="Lobster"/>
              </a:rPr>
              <a:t>different</a:t>
            </a:r>
            <a:r>
              <a:rPr lang="en" sz="2400"/>
              <a:t> </a:t>
            </a:r>
            <a:r>
              <a:rPr lang="en" sz="2400">
                <a:solidFill>
                  <a:srgbClr val="00FFFF"/>
                </a:solidFill>
                <a:latin typeface="Lobster"/>
                <a:ea typeface="Lobster"/>
                <a:cs typeface="Lobster"/>
                <a:sym typeface="Lobster"/>
              </a:rPr>
              <a:t>ways.</a:t>
            </a:r>
            <a:r>
              <a:rPr lang="en" sz="2400"/>
              <a:t> </a:t>
            </a:r>
            <a:r>
              <a:rPr lang="en" sz="2400">
                <a:solidFill>
                  <a:srgbClr val="00FFFF"/>
                </a:solidFill>
                <a:latin typeface="Lobster"/>
                <a:ea typeface="Lobster"/>
                <a:cs typeface="Lobster"/>
                <a:sym typeface="Lobster"/>
              </a:rPr>
              <a:t>They</a:t>
            </a:r>
            <a:r>
              <a:rPr lang="en" sz="2400"/>
              <a:t> </a:t>
            </a:r>
            <a:r>
              <a:rPr lang="en" sz="2400">
                <a:solidFill>
                  <a:srgbClr val="00FFFF"/>
                </a:solidFill>
                <a:latin typeface="Lobster"/>
                <a:ea typeface="Lobster"/>
                <a:cs typeface="Lobster"/>
                <a:sym typeface="Lobster"/>
              </a:rPr>
              <a:t>use</a:t>
            </a:r>
            <a:r>
              <a:rPr lang="en" sz="2400"/>
              <a:t> </a:t>
            </a:r>
            <a:r>
              <a:rPr lang="en" sz="2400">
                <a:solidFill>
                  <a:srgbClr val="00FFFF"/>
                </a:solidFill>
                <a:latin typeface="Lobster"/>
                <a:ea typeface="Lobster"/>
                <a:cs typeface="Lobster"/>
                <a:sym typeface="Lobster"/>
              </a:rPr>
              <a:t>mud</a:t>
            </a:r>
            <a:r>
              <a:rPr lang="en" sz="2400"/>
              <a:t> </a:t>
            </a:r>
            <a:r>
              <a:rPr lang="en" sz="2400">
                <a:solidFill>
                  <a:srgbClr val="00FFFF"/>
                </a:solidFill>
                <a:latin typeface="Lobster"/>
                <a:ea typeface="Lobster"/>
                <a:cs typeface="Lobster"/>
                <a:sym typeface="Lobster"/>
              </a:rPr>
              <a:t>and</a:t>
            </a:r>
            <a:r>
              <a:rPr lang="en" sz="2400"/>
              <a:t> </a:t>
            </a:r>
            <a:r>
              <a:rPr lang="en" sz="2400">
                <a:solidFill>
                  <a:srgbClr val="00FFFF"/>
                </a:solidFill>
                <a:latin typeface="Lobster"/>
                <a:ea typeface="Lobster"/>
                <a:cs typeface="Lobster"/>
                <a:sym typeface="Lobster"/>
              </a:rPr>
              <a:t>sticks</a:t>
            </a:r>
            <a:r>
              <a:rPr lang="en" sz="2400"/>
              <a:t> </a:t>
            </a:r>
            <a:r>
              <a:rPr lang="en" sz="2400">
                <a:solidFill>
                  <a:srgbClr val="00FFFF"/>
                </a:solidFill>
                <a:latin typeface="Lobster"/>
                <a:ea typeface="Lobster"/>
                <a:cs typeface="Lobster"/>
                <a:sym typeface="Lobster"/>
              </a:rPr>
              <a:t>as the</a:t>
            </a:r>
            <a:r>
              <a:rPr lang="en" sz="2400"/>
              <a:t> </a:t>
            </a:r>
            <a:r>
              <a:rPr lang="en" sz="2400">
                <a:solidFill>
                  <a:srgbClr val="00FFFF"/>
                </a:solidFill>
                <a:latin typeface="Lobster"/>
                <a:ea typeface="Lobster"/>
                <a:cs typeface="Lobster"/>
                <a:sym typeface="Lobster"/>
              </a:rPr>
              <a:t>base</a:t>
            </a:r>
            <a:r>
              <a:rPr lang="en" sz="2400"/>
              <a:t> </a:t>
            </a:r>
            <a:r>
              <a:rPr lang="en" sz="2400">
                <a:solidFill>
                  <a:srgbClr val="00FFFF"/>
                </a:solidFill>
                <a:latin typeface="Lobster"/>
                <a:ea typeface="Lobster"/>
                <a:cs typeface="Lobster"/>
                <a:sym typeface="Lobster"/>
              </a:rPr>
              <a:t>of the </a:t>
            </a:r>
            <a:r>
              <a:rPr lang="en" sz="2400"/>
              <a:t> </a:t>
            </a:r>
            <a:r>
              <a:rPr lang="en" sz="2400">
                <a:solidFill>
                  <a:srgbClr val="00FFFF"/>
                </a:solidFill>
                <a:latin typeface="Lobster"/>
                <a:ea typeface="Lobster"/>
                <a:cs typeface="Lobster"/>
                <a:sym typeface="Lobster"/>
              </a:rPr>
              <a:t>shelter.They</a:t>
            </a:r>
            <a:r>
              <a:rPr lang="en" sz="2400"/>
              <a:t> </a:t>
            </a:r>
            <a:r>
              <a:rPr lang="en" sz="2400">
                <a:solidFill>
                  <a:srgbClr val="00FFFF"/>
                </a:solidFill>
                <a:latin typeface="Lobster"/>
                <a:ea typeface="Lobster"/>
                <a:cs typeface="Lobster"/>
                <a:sym typeface="Lobster"/>
              </a:rPr>
              <a:t>cover</a:t>
            </a:r>
            <a:r>
              <a:rPr lang="en" sz="2400"/>
              <a:t> </a:t>
            </a:r>
            <a:r>
              <a:rPr lang="en" sz="2400">
                <a:solidFill>
                  <a:srgbClr val="00FFFF"/>
                </a:solidFill>
                <a:latin typeface="Lobster"/>
                <a:ea typeface="Lobster"/>
                <a:cs typeface="Lobster"/>
                <a:sym typeface="Lobster"/>
              </a:rPr>
              <a:t>this</a:t>
            </a:r>
            <a:r>
              <a:rPr lang="en" sz="2400"/>
              <a:t> </a:t>
            </a:r>
            <a:r>
              <a:rPr lang="en" sz="2400">
                <a:solidFill>
                  <a:srgbClr val="00FFFF"/>
                </a:solidFill>
                <a:latin typeface="Lobster"/>
                <a:ea typeface="Lobster"/>
                <a:cs typeface="Lobster"/>
                <a:sym typeface="Lobster"/>
              </a:rPr>
              <a:t>with</a:t>
            </a:r>
            <a:r>
              <a:rPr lang="en" sz="2400"/>
              <a:t> </a:t>
            </a:r>
            <a:r>
              <a:rPr lang="en" sz="2400">
                <a:solidFill>
                  <a:srgbClr val="00FFFF"/>
                </a:solidFill>
                <a:latin typeface="Lobster"/>
                <a:ea typeface="Lobster"/>
                <a:cs typeface="Lobster"/>
                <a:sym typeface="Lobster"/>
              </a:rPr>
              <a:t>grass,</a:t>
            </a:r>
            <a:r>
              <a:rPr lang="en" sz="2400"/>
              <a:t> </a:t>
            </a:r>
            <a:r>
              <a:rPr lang="en" sz="2400">
                <a:solidFill>
                  <a:srgbClr val="00FFFF"/>
                </a:solidFill>
                <a:latin typeface="Lobster"/>
                <a:ea typeface="Lobster"/>
                <a:cs typeface="Lobster"/>
                <a:sym typeface="Lobster"/>
              </a:rPr>
              <a:t>big long sticks,</a:t>
            </a:r>
            <a:r>
              <a:rPr lang="en" sz="2400"/>
              <a:t> </a:t>
            </a:r>
            <a:r>
              <a:rPr lang="en" sz="2400">
                <a:solidFill>
                  <a:srgbClr val="00FFFF"/>
                </a:solidFill>
                <a:latin typeface="Lobster"/>
                <a:ea typeface="Lobster"/>
                <a:cs typeface="Lobster"/>
                <a:sym typeface="Lobster"/>
              </a:rPr>
              <a:t>and</a:t>
            </a:r>
            <a:r>
              <a:rPr lang="en" sz="2400"/>
              <a:t> </a:t>
            </a:r>
            <a:r>
              <a:rPr lang="en" sz="2400">
                <a:solidFill>
                  <a:srgbClr val="00FFFF"/>
                </a:solidFill>
                <a:latin typeface="Lobster"/>
                <a:ea typeface="Lobster"/>
                <a:cs typeface="Lobster"/>
                <a:sym typeface="Lobster"/>
              </a:rPr>
              <a:t>bark</a:t>
            </a:r>
            <a:r>
              <a:rPr lang="en" sz="2400"/>
              <a:t> </a:t>
            </a:r>
            <a:r>
              <a:rPr lang="en" sz="2400">
                <a:solidFill>
                  <a:srgbClr val="00FFFF"/>
                </a:solidFill>
                <a:latin typeface="Lobster"/>
                <a:ea typeface="Lobster"/>
                <a:cs typeface="Lobster"/>
                <a:sym typeface="Lobster"/>
              </a:rPr>
              <a:t>from</a:t>
            </a:r>
            <a:r>
              <a:rPr lang="en" sz="2400"/>
              <a:t> </a:t>
            </a:r>
            <a:r>
              <a:rPr lang="en" sz="2400">
                <a:solidFill>
                  <a:srgbClr val="00FFFF"/>
                </a:solidFill>
                <a:latin typeface="Lobster"/>
                <a:ea typeface="Lobster"/>
                <a:cs typeface="Lobster"/>
                <a:sym typeface="Lobster"/>
              </a:rPr>
              <a:t>trees</a:t>
            </a:r>
            <a:r>
              <a:rPr lang="en" sz="2400"/>
              <a:t> </a:t>
            </a:r>
            <a:r>
              <a:rPr lang="en" sz="2400">
                <a:solidFill>
                  <a:srgbClr val="00FFFF"/>
                </a:solidFill>
                <a:latin typeface="Lobster"/>
                <a:ea typeface="Lobster"/>
                <a:cs typeface="Lobster"/>
                <a:sym typeface="Lobster"/>
              </a:rPr>
              <a:t>.</a:t>
            </a:r>
            <a:endParaRPr sz="2400"/>
          </a:p>
        </p:txBody>
      </p:sp>
      <p:pic>
        <p:nvPicPr>
          <p:cNvPr id="78" name="Google Shape;78;p16">
            <a:hlinkClick r:id="rId3"/>
          </p:cNvPr>
          <p:cNvPicPr preferRelativeResize="0"/>
          <p:nvPr/>
        </p:nvPicPr>
        <p:blipFill>
          <a:blip r:embed="rId4">
            <a:alphaModFix/>
          </a:blip>
          <a:stretch>
            <a:fillRect/>
          </a:stretch>
        </p:blipFill>
        <p:spPr>
          <a:xfrm>
            <a:off x="2394750" y="1508750"/>
            <a:ext cx="2416275" cy="2115844"/>
          </a:xfrm>
          <a:prstGeom prst="rect">
            <a:avLst/>
          </a:prstGeom>
          <a:noFill/>
          <a:ln>
            <a:noFill/>
          </a:ln>
        </p:spPr>
      </p:pic>
      <p:pic>
        <p:nvPicPr>
          <p:cNvPr id="79" name="Google Shape;79;p16">
            <a:hlinkClick r:id="rId5"/>
          </p:cNvPr>
          <p:cNvPicPr preferRelativeResize="0"/>
          <p:nvPr/>
        </p:nvPicPr>
        <p:blipFill>
          <a:blip r:embed="rId6">
            <a:alphaModFix/>
          </a:blip>
          <a:stretch>
            <a:fillRect/>
          </a:stretch>
        </p:blipFill>
        <p:spPr>
          <a:xfrm>
            <a:off x="2312450" y="3477775"/>
            <a:ext cx="2498574" cy="1665724"/>
          </a:xfrm>
          <a:prstGeom prst="rect">
            <a:avLst/>
          </a:prstGeom>
          <a:noFill/>
          <a:ln>
            <a:noFill/>
          </a:ln>
        </p:spPr>
      </p:pic>
      <p:pic>
        <p:nvPicPr>
          <p:cNvPr id="80" name="Google Shape;80;p16">
            <a:hlinkClick r:id="rId7"/>
          </p:cNvPr>
          <p:cNvPicPr preferRelativeResize="0"/>
          <p:nvPr/>
        </p:nvPicPr>
        <p:blipFill>
          <a:blip r:embed="rId8">
            <a:alphaModFix/>
          </a:blip>
          <a:stretch>
            <a:fillRect/>
          </a:stretch>
        </p:blipFill>
        <p:spPr>
          <a:xfrm>
            <a:off x="-59900" y="3477775"/>
            <a:ext cx="2454650" cy="1665725"/>
          </a:xfrm>
          <a:prstGeom prst="rect">
            <a:avLst/>
          </a:prstGeom>
          <a:noFill/>
          <a:ln>
            <a:noFill/>
          </a:ln>
        </p:spPr>
      </p:pic>
      <p:pic>
        <p:nvPicPr>
          <p:cNvPr id="81" name="Google Shape;81;p16">
            <a:hlinkClick r:id="rId9"/>
          </p:cNvPr>
          <p:cNvPicPr preferRelativeResize="0"/>
          <p:nvPr/>
        </p:nvPicPr>
        <p:blipFill>
          <a:blip r:embed="rId10">
            <a:alphaModFix/>
          </a:blip>
          <a:stretch>
            <a:fillRect/>
          </a:stretch>
        </p:blipFill>
        <p:spPr>
          <a:xfrm>
            <a:off x="-59900" y="1508750"/>
            <a:ext cx="2454650" cy="19690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C2F4"/>
        </a:solidFill>
      </p:bgPr>
    </p:bg>
    <p:spTree>
      <p:nvGrpSpPr>
        <p:cNvPr id="85" name="Shape 85"/>
        <p:cNvGrpSpPr/>
        <p:nvPr/>
      </p:nvGrpSpPr>
      <p:grpSpPr>
        <a:xfrm>
          <a:off x="0" y="0"/>
          <a:ext cx="0" cy="0"/>
          <a:chOff x="0" y="0"/>
          <a:chExt cx="0" cy="0"/>
        </a:xfrm>
      </p:grpSpPr>
      <p:sp>
        <p:nvSpPr>
          <p:cNvPr id="86" name="Google Shape;86;p17"/>
          <p:cNvSpPr txBox="1"/>
          <p:nvPr>
            <p:ph type="title"/>
          </p:nvPr>
        </p:nvSpPr>
        <p:spPr>
          <a:xfrm>
            <a:off x="6140075" y="0"/>
            <a:ext cx="1280400" cy="734700"/>
          </a:xfrm>
          <a:prstGeom prst="rect">
            <a:avLst/>
          </a:prstGeom>
          <a:solidFill>
            <a:srgbClr val="FFD966"/>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4300">
                <a:solidFill>
                  <a:srgbClr val="00FF00"/>
                </a:solidFill>
                <a:latin typeface="Lobster"/>
                <a:ea typeface="Lobster"/>
                <a:cs typeface="Lobster"/>
                <a:sym typeface="Lobster"/>
              </a:rPr>
              <a:t>food</a:t>
            </a:r>
            <a:endParaRPr b="1" sz="4300">
              <a:solidFill>
                <a:srgbClr val="00FF00"/>
              </a:solidFill>
              <a:latin typeface="Lobster"/>
              <a:ea typeface="Lobster"/>
              <a:cs typeface="Lobster"/>
              <a:sym typeface="Lobster"/>
            </a:endParaRPr>
          </a:p>
        </p:txBody>
      </p:sp>
      <p:sp>
        <p:nvSpPr>
          <p:cNvPr id="87" name="Google Shape;87;p17"/>
          <p:cNvSpPr txBox="1"/>
          <p:nvPr>
            <p:ph idx="1" type="body"/>
          </p:nvPr>
        </p:nvSpPr>
        <p:spPr>
          <a:xfrm>
            <a:off x="4803725" y="919025"/>
            <a:ext cx="4027500" cy="2167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00FFFF"/>
                </a:solidFill>
                <a:latin typeface="Lobster"/>
                <a:ea typeface="Lobster"/>
                <a:cs typeface="Lobster"/>
                <a:sym typeface="Lobster"/>
              </a:rPr>
              <a:t>The</a:t>
            </a:r>
            <a:r>
              <a:rPr lang="en">
                <a:solidFill>
                  <a:srgbClr val="0000FF"/>
                </a:solidFill>
              </a:rPr>
              <a:t> </a:t>
            </a:r>
            <a:r>
              <a:rPr lang="en">
                <a:solidFill>
                  <a:srgbClr val="00FFFF"/>
                </a:solidFill>
                <a:latin typeface="Lobster"/>
                <a:ea typeface="Lobster"/>
                <a:cs typeface="Lobster"/>
                <a:sym typeface="Lobster"/>
              </a:rPr>
              <a:t>Maidu</a:t>
            </a:r>
            <a:r>
              <a:rPr lang="en">
                <a:solidFill>
                  <a:srgbClr val="0000FF"/>
                </a:solidFill>
              </a:rPr>
              <a:t> </a:t>
            </a:r>
            <a:r>
              <a:rPr lang="en">
                <a:solidFill>
                  <a:srgbClr val="00FFFF"/>
                </a:solidFill>
                <a:latin typeface="Lobster"/>
                <a:ea typeface="Lobster"/>
                <a:cs typeface="Lobster"/>
                <a:sym typeface="Lobster"/>
              </a:rPr>
              <a:t>eat</a:t>
            </a:r>
            <a:r>
              <a:rPr lang="en">
                <a:solidFill>
                  <a:srgbClr val="0000FF"/>
                </a:solidFill>
              </a:rPr>
              <a:t> </a:t>
            </a:r>
            <a:r>
              <a:rPr lang="en">
                <a:solidFill>
                  <a:srgbClr val="00FFFF"/>
                </a:solidFill>
                <a:latin typeface="Lobster"/>
                <a:ea typeface="Lobster"/>
                <a:cs typeface="Lobster"/>
                <a:sym typeface="Lobster"/>
              </a:rPr>
              <a:t>many things in nature.They used spears to catch fish.</a:t>
            </a:r>
            <a:r>
              <a:rPr lang="en">
                <a:solidFill>
                  <a:srgbClr val="0000FF"/>
                </a:solidFill>
              </a:rPr>
              <a:t> </a:t>
            </a:r>
            <a:r>
              <a:rPr lang="en">
                <a:solidFill>
                  <a:srgbClr val="00FFFF"/>
                </a:solidFill>
                <a:latin typeface="Lobster"/>
                <a:ea typeface="Lobster"/>
                <a:cs typeface="Lobster"/>
                <a:sym typeface="Lobster"/>
              </a:rPr>
              <a:t>They eat</a:t>
            </a:r>
            <a:r>
              <a:rPr lang="en">
                <a:solidFill>
                  <a:srgbClr val="0000FF"/>
                </a:solidFill>
              </a:rPr>
              <a:t> </a:t>
            </a:r>
            <a:r>
              <a:rPr lang="en">
                <a:solidFill>
                  <a:srgbClr val="00FFFF"/>
                </a:solidFill>
                <a:latin typeface="Lobster"/>
                <a:ea typeface="Lobster"/>
                <a:cs typeface="Lobster"/>
                <a:sym typeface="Lobster"/>
              </a:rPr>
              <a:t>corn</a:t>
            </a:r>
            <a:r>
              <a:rPr lang="en">
                <a:solidFill>
                  <a:srgbClr val="0000FF"/>
                </a:solidFill>
              </a:rPr>
              <a:t> </a:t>
            </a:r>
            <a:r>
              <a:rPr lang="en">
                <a:solidFill>
                  <a:srgbClr val="00FFFF"/>
                </a:solidFill>
                <a:latin typeface="Lobster"/>
                <a:ea typeface="Lobster"/>
                <a:cs typeface="Lobster"/>
                <a:sym typeface="Lobster"/>
              </a:rPr>
              <a:t>and</a:t>
            </a:r>
            <a:r>
              <a:rPr lang="en">
                <a:solidFill>
                  <a:srgbClr val="0000FF"/>
                </a:solidFill>
              </a:rPr>
              <a:t> </a:t>
            </a:r>
            <a:r>
              <a:rPr lang="en">
                <a:solidFill>
                  <a:srgbClr val="00FFFF"/>
                </a:solidFill>
                <a:latin typeface="Lobster"/>
                <a:ea typeface="Lobster"/>
                <a:cs typeface="Lobster"/>
                <a:sym typeface="Lobster"/>
              </a:rPr>
              <a:t>acorns</a:t>
            </a:r>
            <a:r>
              <a:rPr lang="en">
                <a:solidFill>
                  <a:srgbClr val="00FFFF"/>
                </a:solidFill>
              </a:rPr>
              <a:t>. </a:t>
            </a:r>
            <a:r>
              <a:rPr lang="en">
                <a:solidFill>
                  <a:srgbClr val="00FFFF"/>
                </a:solidFill>
                <a:latin typeface="Lobster"/>
                <a:ea typeface="Lobster"/>
                <a:cs typeface="Lobster"/>
                <a:sym typeface="Lobster"/>
              </a:rPr>
              <a:t>They get their corn in their garden. They make their garden by use soil and water.They eat tiny animals like baby birds, rabbits, and squirrels.</a:t>
            </a:r>
            <a:endParaRPr>
              <a:solidFill>
                <a:srgbClr val="0000FF"/>
              </a:solidFill>
            </a:endParaRPr>
          </a:p>
        </p:txBody>
      </p:sp>
      <p:pic>
        <p:nvPicPr>
          <p:cNvPr id="88" name="Google Shape;88;p17">
            <a:hlinkClick r:id="rId3"/>
          </p:cNvPr>
          <p:cNvPicPr preferRelativeResize="0"/>
          <p:nvPr/>
        </p:nvPicPr>
        <p:blipFill>
          <a:blip r:embed="rId4">
            <a:alphaModFix/>
          </a:blip>
          <a:stretch>
            <a:fillRect/>
          </a:stretch>
        </p:blipFill>
        <p:spPr>
          <a:xfrm>
            <a:off x="311814" y="3239475"/>
            <a:ext cx="2608662" cy="1728225"/>
          </a:xfrm>
          <a:prstGeom prst="rect">
            <a:avLst/>
          </a:prstGeom>
          <a:noFill/>
          <a:ln>
            <a:noFill/>
          </a:ln>
        </p:spPr>
      </p:pic>
      <p:pic>
        <p:nvPicPr>
          <p:cNvPr id="89" name="Google Shape;89;p17">
            <a:hlinkClick r:id="rId5"/>
          </p:cNvPr>
          <p:cNvPicPr preferRelativeResize="0"/>
          <p:nvPr/>
        </p:nvPicPr>
        <p:blipFill rotWithShape="1">
          <a:blip r:embed="rId6">
            <a:alphaModFix/>
          </a:blip>
          <a:srcRect b="0" l="0" r="0" t="0"/>
          <a:stretch/>
        </p:blipFill>
        <p:spPr>
          <a:xfrm>
            <a:off x="898325" y="882025"/>
            <a:ext cx="3238292" cy="1272825"/>
          </a:xfrm>
          <a:prstGeom prst="rect">
            <a:avLst/>
          </a:prstGeom>
          <a:noFill/>
          <a:ln>
            <a:noFill/>
          </a:ln>
        </p:spPr>
      </p:pic>
      <p:pic>
        <p:nvPicPr>
          <p:cNvPr id="90" name="Google Shape;90;p17">
            <a:hlinkClick r:id="rId7"/>
          </p:cNvPr>
          <p:cNvPicPr preferRelativeResize="0"/>
          <p:nvPr/>
        </p:nvPicPr>
        <p:blipFill>
          <a:blip r:embed="rId8">
            <a:alphaModFix/>
          </a:blip>
          <a:stretch>
            <a:fillRect/>
          </a:stretch>
        </p:blipFill>
        <p:spPr>
          <a:xfrm>
            <a:off x="6769775" y="3150230"/>
            <a:ext cx="2175226" cy="1906721"/>
          </a:xfrm>
          <a:prstGeom prst="rect">
            <a:avLst/>
          </a:prstGeom>
          <a:noFill/>
          <a:ln>
            <a:noFill/>
          </a:ln>
        </p:spPr>
      </p:pic>
      <p:pic>
        <p:nvPicPr>
          <p:cNvPr id="91" name="Google Shape;91;p17">
            <a:hlinkClick r:id="rId9"/>
          </p:cNvPr>
          <p:cNvPicPr preferRelativeResize="0"/>
          <p:nvPr/>
        </p:nvPicPr>
        <p:blipFill>
          <a:blip r:embed="rId10">
            <a:alphaModFix/>
          </a:blip>
          <a:stretch>
            <a:fillRect/>
          </a:stretch>
        </p:blipFill>
        <p:spPr>
          <a:xfrm>
            <a:off x="3933638" y="3239475"/>
            <a:ext cx="2021972" cy="1728223"/>
          </a:xfrm>
          <a:prstGeom prst="rect">
            <a:avLst/>
          </a:prstGeom>
          <a:noFill/>
          <a:ln>
            <a:noFill/>
          </a:ln>
        </p:spPr>
      </p:pic>
      <p:sp>
        <p:nvSpPr>
          <p:cNvPr id="92" name="Google Shape;92;p17"/>
          <p:cNvSpPr txBox="1"/>
          <p:nvPr/>
        </p:nvSpPr>
        <p:spPr>
          <a:xfrm rot="453492">
            <a:off x="-665656" y="1301023"/>
            <a:ext cx="93512" cy="17408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C2F4"/>
        </a:solidFill>
      </p:bgPr>
    </p:bg>
    <p:spTree>
      <p:nvGrpSpPr>
        <p:cNvPr id="96" name="Shape 96"/>
        <p:cNvGrpSpPr/>
        <p:nvPr/>
      </p:nvGrpSpPr>
      <p:grpSpPr>
        <a:xfrm>
          <a:off x="0" y="0"/>
          <a:ext cx="0" cy="0"/>
          <a:chOff x="0" y="0"/>
          <a:chExt cx="0" cy="0"/>
        </a:xfrm>
      </p:grpSpPr>
      <p:sp>
        <p:nvSpPr>
          <p:cNvPr id="97" name="Google Shape;97;p18"/>
          <p:cNvSpPr txBox="1"/>
          <p:nvPr>
            <p:ph type="title"/>
          </p:nvPr>
        </p:nvSpPr>
        <p:spPr>
          <a:xfrm>
            <a:off x="3254125" y="3106675"/>
            <a:ext cx="1509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Culture</a:t>
            </a:r>
            <a:endParaRPr b="1"/>
          </a:p>
        </p:txBody>
      </p:sp>
      <p:sp>
        <p:nvSpPr>
          <p:cNvPr id="98" name="Google Shape;98;p18"/>
          <p:cNvSpPr txBox="1"/>
          <p:nvPr>
            <p:ph idx="1" type="body"/>
          </p:nvPr>
        </p:nvSpPr>
        <p:spPr>
          <a:xfrm>
            <a:off x="0" y="4106075"/>
            <a:ext cx="8679300" cy="965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700">
                <a:solidFill>
                  <a:srgbClr val="00FFFF"/>
                </a:solidFill>
                <a:latin typeface="Lobster"/>
                <a:ea typeface="Lobster"/>
                <a:cs typeface="Lobster"/>
                <a:sym typeface="Lobster"/>
              </a:rPr>
              <a:t> The Maidu has different culture than other tribes. They cook food inside their baskets. They use spears  and nets to catch fish. They use hand signals to communicate. They talk with hand sign language with their hands.</a:t>
            </a:r>
            <a:endParaRPr/>
          </a:p>
        </p:txBody>
      </p:sp>
      <p:pic>
        <p:nvPicPr>
          <p:cNvPr id="99" name="Google Shape;99;p18">
            <a:hlinkClick r:id="rId3"/>
          </p:cNvPr>
          <p:cNvPicPr preferRelativeResize="0"/>
          <p:nvPr/>
        </p:nvPicPr>
        <p:blipFill>
          <a:blip r:embed="rId4">
            <a:alphaModFix/>
          </a:blip>
          <a:stretch>
            <a:fillRect/>
          </a:stretch>
        </p:blipFill>
        <p:spPr>
          <a:xfrm>
            <a:off x="329200" y="152400"/>
            <a:ext cx="3039099" cy="2112642"/>
          </a:xfrm>
          <a:prstGeom prst="rect">
            <a:avLst/>
          </a:prstGeom>
          <a:noFill/>
          <a:ln>
            <a:noFill/>
          </a:ln>
        </p:spPr>
      </p:pic>
      <p:pic>
        <p:nvPicPr>
          <p:cNvPr id="100" name="Google Shape;100;p18">
            <a:hlinkClick r:id="rId5"/>
          </p:cNvPr>
          <p:cNvPicPr preferRelativeResize="0"/>
          <p:nvPr/>
        </p:nvPicPr>
        <p:blipFill>
          <a:blip r:embed="rId6">
            <a:alphaModFix/>
          </a:blip>
          <a:stretch>
            <a:fillRect/>
          </a:stretch>
        </p:blipFill>
        <p:spPr>
          <a:xfrm>
            <a:off x="3368300" y="187650"/>
            <a:ext cx="2161854" cy="1529423"/>
          </a:xfrm>
          <a:prstGeom prst="rect">
            <a:avLst/>
          </a:prstGeom>
          <a:noFill/>
          <a:ln>
            <a:noFill/>
          </a:ln>
          <a:effectLst>
            <a:outerShdw blurRad="57150" rotWithShape="0" algn="bl" dir="5400000" dist="19050">
              <a:srgbClr val="000000">
                <a:alpha val="50000"/>
              </a:srgbClr>
            </a:outerShdw>
          </a:effectLst>
        </p:spPr>
      </p:pic>
      <p:pic>
        <p:nvPicPr>
          <p:cNvPr id="101" name="Google Shape;101;p18">
            <a:hlinkClick r:id="rId7"/>
          </p:cNvPr>
          <p:cNvPicPr preferRelativeResize="0"/>
          <p:nvPr/>
        </p:nvPicPr>
        <p:blipFill>
          <a:blip r:embed="rId8">
            <a:alphaModFix/>
          </a:blip>
          <a:stretch>
            <a:fillRect/>
          </a:stretch>
        </p:blipFill>
        <p:spPr>
          <a:xfrm>
            <a:off x="6257425" y="0"/>
            <a:ext cx="2602510" cy="2042150"/>
          </a:xfrm>
          <a:prstGeom prst="rect">
            <a:avLst/>
          </a:prstGeom>
          <a:noFill/>
          <a:ln>
            <a:noFill/>
          </a:ln>
        </p:spPr>
      </p:pic>
      <p:pic>
        <p:nvPicPr>
          <p:cNvPr id="102" name="Google Shape;102;p18">
            <a:hlinkClick r:id="rId9"/>
          </p:cNvPr>
          <p:cNvPicPr preferRelativeResize="0"/>
          <p:nvPr/>
        </p:nvPicPr>
        <p:blipFill>
          <a:blip r:embed="rId10">
            <a:alphaModFix/>
          </a:blip>
          <a:stretch>
            <a:fillRect/>
          </a:stretch>
        </p:blipFill>
        <p:spPr>
          <a:xfrm rot="-5400000">
            <a:off x="7052080" y="1544091"/>
            <a:ext cx="1918941" cy="226489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C2F4"/>
        </a:solidFill>
      </p:bgPr>
    </p:bg>
    <p:spTree>
      <p:nvGrpSpPr>
        <p:cNvPr id="106" name="Shape 106"/>
        <p:cNvGrpSpPr/>
        <p:nvPr/>
      </p:nvGrpSpPr>
      <p:grpSpPr>
        <a:xfrm>
          <a:off x="0" y="0"/>
          <a:ext cx="0" cy="0"/>
          <a:chOff x="0" y="0"/>
          <a:chExt cx="0" cy="0"/>
        </a:xfrm>
      </p:grpSpPr>
      <p:sp>
        <p:nvSpPr>
          <p:cNvPr id="107" name="Google Shape;107;p19"/>
          <p:cNvSpPr txBox="1"/>
          <p:nvPr/>
        </p:nvSpPr>
        <p:spPr>
          <a:xfrm>
            <a:off x="633550" y="3991350"/>
            <a:ext cx="6498900" cy="101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  .</a:t>
            </a:r>
            <a:endParaRPr/>
          </a:p>
        </p:txBody>
      </p:sp>
      <p:pic>
        <p:nvPicPr>
          <p:cNvPr id="108" name="Google Shape;108;p19">
            <a:hlinkClick r:id="rId3"/>
          </p:cNvPr>
          <p:cNvPicPr preferRelativeResize="0"/>
          <p:nvPr/>
        </p:nvPicPr>
        <p:blipFill>
          <a:blip r:embed="rId4">
            <a:alphaModFix/>
          </a:blip>
          <a:stretch>
            <a:fillRect/>
          </a:stretch>
        </p:blipFill>
        <p:spPr>
          <a:xfrm>
            <a:off x="0" y="0"/>
            <a:ext cx="1730924" cy="2345425"/>
          </a:xfrm>
          <a:prstGeom prst="rect">
            <a:avLst/>
          </a:prstGeom>
          <a:noFill/>
          <a:ln>
            <a:noFill/>
          </a:ln>
        </p:spPr>
      </p:pic>
      <p:pic>
        <p:nvPicPr>
          <p:cNvPr id="109" name="Google Shape;109;p19">
            <a:hlinkClick r:id="rId5"/>
          </p:cNvPr>
          <p:cNvPicPr preferRelativeResize="0"/>
          <p:nvPr/>
        </p:nvPicPr>
        <p:blipFill>
          <a:blip r:embed="rId6">
            <a:alphaModFix/>
          </a:blip>
          <a:stretch>
            <a:fillRect/>
          </a:stretch>
        </p:blipFill>
        <p:spPr>
          <a:xfrm>
            <a:off x="7305900" y="0"/>
            <a:ext cx="1838100" cy="2577075"/>
          </a:xfrm>
          <a:prstGeom prst="rect">
            <a:avLst/>
          </a:prstGeom>
          <a:noFill/>
          <a:ln>
            <a:noFill/>
          </a:ln>
        </p:spPr>
      </p:pic>
      <p:pic>
        <p:nvPicPr>
          <p:cNvPr id="110" name="Google Shape;110;p19">
            <a:hlinkClick r:id="rId7"/>
          </p:cNvPr>
          <p:cNvPicPr preferRelativeResize="0"/>
          <p:nvPr/>
        </p:nvPicPr>
        <p:blipFill>
          <a:blip r:embed="rId8">
            <a:alphaModFix/>
          </a:blip>
          <a:stretch>
            <a:fillRect/>
          </a:stretch>
        </p:blipFill>
        <p:spPr>
          <a:xfrm>
            <a:off x="7305900" y="2571750"/>
            <a:ext cx="1838100" cy="2565599"/>
          </a:xfrm>
          <a:prstGeom prst="rect">
            <a:avLst/>
          </a:prstGeom>
          <a:noFill/>
          <a:ln>
            <a:noFill/>
          </a:ln>
        </p:spPr>
      </p:pic>
      <p:pic>
        <p:nvPicPr>
          <p:cNvPr id="111" name="Google Shape;111;p19"/>
          <p:cNvPicPr preferRelativeResize="0"/>
          <p:nvPr/>
        </p:nvPicPr>
        <p:blipFill>
          <a:blip r:embed="rId9">
            <a:alphaModFix/>
          </a:blip>
          <a:stretch>
            <a:fillRect/>
          </a:stretch>
        </p:blipFill>
        <p:spPr>
          <a:xfrm rot="-5400000">
            <a:off x="4100662" y="1552741"/>
            <a:ext cx="1270725" cy="1956499"/>
          </a:xfrm>
          <a:prstGeom prst="rect">
            <a:avLst/>
          </a:prstGeom>
          <a:noFill/>
          <a:ln>
            <a:noFill/>
          </a:ln>
        </p:spPr>
      </p:pic>
      <p:pic>
        <p:nvPicPr>
          <p:cNvPr id="112" name="Google Shape;112;p19">
            <a:hlinkClick r:id="rId10"/>
          </p:cNvPr>
          <p:cNvPicPr preferRelativeResize="0"/>
          <p:nvPr/>
        </p:nvPicPr>
        <p:blipFill>
          <a:blip r:embed="rId11">
            <a:alphaModFix/>
          </a:blip>
          <a:stretch>
            <a:fillRect/>
          </a:stretch>
        </p:blipFill>
        <p:spPr>
          <a:xfrm rot="-5250715">
            <a:off x="6088170" y="25321"/>
            <a:ext cx="1192409" cy="1192409"/>
          </a:xfrm>
          <a:prstGeom prst="rect">
            <a:avLst/>
          </a:prstGeom>
          <a:noFill/>
          <a:ln>
            <a:noFill/>
          </a:ln>
        </p:spPr>
      </p:pic>
      <p:pic>
        <p:nvPicPr>
          <p:cNvPr id="113" name="Google Shape;113;p19"/>
          <p:cNvPicPr preferRelativeResize="0"/>
          <p:nvPr/>
        </p:nvPicPr>
        <p:blipFill>
          <a:blip r:embed="rId12">
            <a:alphaModFix/>
          </a:blip>
          <a:stretch>
            <a:fillRect/>
          </a:stretch>
        </p:blipFill>
        <p:spPr>
          <a:xfrm>
            <a:off x="1562396" y="-36425"/>
            <a:ext cx="1243051" cy="1315903"/>
          </a:xfrm>
          <a:prstGeom prst="rect">
            <a:avLst/>
          </a:prstGeom>
          <a:noFill/>
          <a:ln>
            <a:noFill/>
          </a:ln>
        </p:spPr>
      </p:pic>
      <p:pic>
        <p:nvPicPr>
          <p:cNvPr id="114" name="Google Shape;114;p19"/>
          <p:cNvPicPr preferRelativeResize="0"/>
          <p:nvPr/>
        </p:nvPicPr>
        <p:blipFill>
          <a:blip r:embed="rId13">
            <a:alphaModFix/>
          </a:blip>
          <a:stretch>
            <a:fillRect/>
          </a:stretch>
        </p:blipFill>
        <p:spPr>
          <a:xfrm>
            <a:off x="0" y="1816525"/>
            <a:ext cx="1780900" cy="1428925"/>
          </a:xfrm>
          <a:prstGeom prst="rect">
            <a:avLst/>
          </a:prstGeom>
          <a:noFill/>
          <a:ln>
            <a:noFill/>
          </a:ln>
        </p:spPr>
      </p:pic>
      <p:sp>
        <p:nvSpPr>
          <p:cNvPr id="115" name="Google Shape;115;p19"/>
          <p:cNvSpPr txBox="1"/>
          <p:nvPr/>
        </p:nvSpPr>
        <p:spPr>
          <a:xfrm>
            <a:off x="1358925" y="3415200"/>
            <a:ext cx="5658900" cy="87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rgbClr val="00FFFF"/>
                </a:solidFill>
                <a:latin typeface="Lobster"/>
                <a:ea typeface="Lobster"/>
                <a:cs typeface="Lobster"/>
                <a:sym typeface="Lobster"/>
              </a:rPr>
              <a:t>How they make their stuff.They use feathers to make there hats.They use brown string to make their  necklace.They use a sharp rocks and sticks to make their spears. They make their clothes out of animals skin.</a:t>
            </a:r>
            <a:endParaRPr sz="2100">
              <a:solidFill>
                <a:srgbClr val="00FFFF"/>
              </a:solidFill>
              <a:latin typeface="Lobster"/>
              <a:ea typeface="Lobster"/>
              <a:cs typeface="Lobster"/>
              <a:sym typeface="Lobster"/>
            </a:endParaRPr>
          </a:p>
        </p:txBody>
      </p:sp>
      <p:sp>
        <p:nvSpPr>
          <p:cNvPr id="116" name="Google Shape;116;p19"/>
          <p:cNvSpPr txBox="1"/>
          <p:nvPr/>
        </p:nvSpPr>
        <p:spPr>
          <a:xfrm>
            <a:off x="3228975" y="0"/>
            <a:ext cx="2771700" cy="58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rgbClr val="00FFFF"/>
                </a:solidFill>
                <a:latin typeface="Lobster"/>
                <a:ea typeface="Lobster"/>
                <a:cs typeface="Lobster"/>
                <a:sym typeface="Lobster"/>
              </a:rPr>
              <a:t>Maidu clothes and tools</a:t>
            </a:r>
            <a:endParaRPr sz="2100">
              <a:solidFill>
                <a:srgbClr val="00FFFF"/>
              </a:solidFill>
              <a:latin typeface="Lobster"/>
              <a:ea typeface="Lobster"/>
              <a:cs typeface="Lobster"/>
              <a:sym typeface="Lobster"/>
            </a:endParaRPr>
          </a:p>
        </p:txBody>
      </p:sp>
      <p:sp>
        <p:nvSpPr>
          <p:cNvPr id="117" name="Google Shape;117;p19"/>
          <p:cNvSpPr txBox="1"/>
          <p:nvPr/>
        </p:nvSpPr>
        <p:spPr>
          <a:xfrm>
            <a:off x="-713650" y="581100"/>
            <a:ext cx="256800" cy="24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C2F4"/>
        </a:solidFill>
      </p:bgPr>
    </p:bg>
    <p:spTree>
      <p:nvGrpSpPr>
        <p:cNvPr id="121" name="Shape 121"/>
        <p:cNvGrpSpPr/>
        <p:nvPr/>
      </p:nvGrpSpPr>
      <p:grpSpPr>
        <a:xfrm>
          <a:off x="0" y="0"/>
          <a:ext cx="0" cy="0"/>
          <a:chOff x="0" y="0"/>
          <a:chExt cx="0" cy="0"/>
        </a:xfrm>
      </p:grpSpPr>
      <p:sp>
        <p:nvSpPr>
          <p:cNvPr id="122" name="Google Shape;122;p20"/>
          <p:cNvSpPr txBox="1"/>
          <p:nvPr>
            <p:ph type="title"/>
          </p:nvPr>
        </p:nvSpPr>
        <p:spPr>
          <a:xfrm>
            <a:off x="334600" y="13692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FFFF"/>
                </a:solidFill>
                <a:latin typeface="Lobster"/>
                <a:ea typeface="Lobster"/>
                <a:cs typeface="Lobster"/>
                <a:sym typeface="Lobster"/>
              </a:rPr>
              <a:t>Maidu Tribe. they are different from other people</a:t>
            </a:r>
            <a:endParaRPr>
              <a:solidFill>
                <a:srgbClr val="00FFFF"/>
              </a:solidFill>
              <a:latin typeface="Lobster"/>
              <a:ea typeface="Lobster"/>
              <a:cs typeface="Lobster"/>
              <a:sym typeface="Lobster"/>
            </a:endParaRPr>
          </a:p>
        </p:txBody>
      </p:sp>
      <p:pic>
        <p:nvPicPr>
          <p:cNvPr id="123" name="Google Shape;123;p20"/>
          <p:cNvPicPr preferRelativeResize="0"/>
          <p:nvPr/>
        </p:nvPicPr>
        <p:blipFill>
          <a:blip r:embed="rId3">
            <a:alphaModFix/>
          </a:blip>
          <a:stretch>
            <a:fillRect/>
          </a:stretch>
        </p:blipFill>
        <p:spPr>
          <a:xfrm>
            <a:off x="422825" y="1230725"/>
            <a:ext cx="2696500" cy="3719749"/>
          </a:xfrm>
          <a:prstGeom prst="rect">
            <a:avLst/>
          </a:prstGeom>
          <a:noFill/>
          <a:ln>
            <a:noFill/>
          </a:ln>
        </p:spPr>
      </p:pic>
      <p:pic>
        <p:nvPicPr>
          <p:cNvPr id="124" name="Google Shape;124;p20"/>
          <p:cNvPicPr preferRelativeResize="0"/>
          <p:nvPr/>
        </p:nvPicPr>
        <p:blipFill>
          <a:blip r:embed="rId4">
            <a:alphaModFix/>
          </a:blip>
          <a:stretch>
            <a:fillRect/>
          </a:stretch>
        </p:blipFill>
        <p:spPr>
          <a:xfrm>
            <a:off x="6197000" y="1230725"/>
            <a:ext cx="2745176" cy="3719750"/>
          </a:xfrm>
          <a:prstGeom prst="rect">
            <a:avLst/>
          </a:prstGeom>
          <a:noFill/>
          <a:ln>
            <a:noFill/>
          </a:ln>
        </p:spPr>
      </p:pic>
      <p:pic>
        <p:nvPicPr>
          <p:cNvPr id="125" name="Google Shape;125;p20"/>
          <p:cNvPicPr preferRelativeResize="0"/>
          <p:nvPr/>
        </p:nvPicPr>
        <p:blipFill>
          <a:blip r:embed="rId5">
            <a:alphaModFix/>
          </a:blip>
          <a:stretch>
            <a:fillRect/>
          </a:stretch>
        </p:blipFill>
        <p:spPr>
          <a:xfrm>
            <a:off x="3119325" y="1230725"/>
            <a:ext cx="3077675" cy="37197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