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6E9A5-C373-15AB-503F-1B92F9F29D4B}" v="12" dt="2023-01-25T22:09:21.870"/>
    <p1510:client id="{476E37E6-F4BA-90AD-FFAA-EF4A84FD9809}" v="30" dt="2023-01-20T19:39:24.661"/>
    <p1510:client id="{4DB90D41-67F6-D6E3-A1DC-AB4E93301267}" v="259" dt="2023-01-18T19:40:53.362"/>
    <p1510:client id="{742C5AEF-8DA1-47BE-9372-503550F6BB55}" v="37" dt="2023-01-10T17:36:24.092"/>
    <p1510:client id="{778A9903-F4BF-9D9E-3964-2C6FB5BDFEA9}" v="1" dt="2023-01-19T16:54:55.943"/>
    <p1510:client id="{99118B2C-DCA1-5BEE-9CFA-3412C4DB3C05}" v="306" dt="2023-01-12T17:52:37.612"/>
    <p1510:client id="{9A1413A7-CEA5-2AC7-6C88-C31FB5D21A55}" v="449" dt="2023-01-20T19:07:00.718"/>
    <p1510:client id="{D3C7245D-E412-8A86-EC0A-E4115C661B5A}" v="287" dt="2023-01-18T19:01:33.382"/>
    <p1510:client id="{DF019A1A-341B-C4F1-9222-64FEDA25A645}" v="354" dt="2023-01-20T17:49:12.913"/>
    <p1510:client id="{E8E67A67-7301-2F49-BFB6-E4157311AF12}" v="17" dt="2023-01-13T19:42:43.9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29449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59962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4124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0368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27656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07764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06361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80273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57004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95933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23583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4/20/2023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0949450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amilysearch.org/wiki/en/Concow_Indians"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familysearch.org/wiki/en/Maidu_Indians" TargetMode="External"/><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iki.conworlds.org/wiki/Cessnock_Provincial_Forest"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commons.wikimedia.org/wiki/File:Yurok_plankhouse02.jpg"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woodswalksandwildlife.blogspot.com/2013/02/mallards-and-geese.html"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Category:Native_American_baskets_in_the_Oakland_Museum_of_California"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s://commons.wikimedia.org/wiki/File:Basket_plate,_Mollie_Foreman,_Maidu,_c._1910_-_Oakland_Museum_of_California_-_DSC05039.JPG"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Basket_plate,_Mollie_Foreman,_Maidu,_c._1910_-_Oakland_Museum_of_California_-_DSC05039.JPG"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64614" y="1783959"/>
            <a:ext cx="4087306" cy="2889114"/>
          </a:xfrm>
        </p:spPr>
        <p:txBody>
          <a:bodyPr anchor="b">
            <a:normAutofit/>
          </a:bodyPr>
          <a:lstStyle/>
          <a:p>
            <a:pPr algn="l"/>
            <a:r>
              <a:rPr lang="en-US" sz="5400">
                <a:cs typeface="Calibri Light"/>
              </a:rPr>
              <a:t>Maidu tribe</a:t>
            </a:r>
            <a:endParaRPr lang="en-US" sz="5400"/>
          </a:p>
        </p:txBody>
      </p:sp>
      <p:sp>
        <p:nvSpPr>
          <p:cNvPr id="3" name="Subtitle 2"/>
          <p:cNvSpPr>
            <a:spLocks noGrp="1"/>
          </p:cNvSpPr>
          <p:nvPr>
            <p:ph type="subTitle" idx="1"/>
          </p:nvPr>
        </p:nvSpPr>
        <p:spPr>
          <a:xfrm>
            <a:off x="7464612" y="4750893"/>
            <a:ext cx="4087305" cy="1147863"/>
          </a:xfrm>
        </p:spPr>
        <p:txBody>
          <a:bodyPr vert="horz" lIns="68580" tIns="34290" rIns="68580" bIns="34290" rtlCol="0" anchor="t">
            <a:normAutofit/>
          </a:bodyPr>
          <a:lstStyle/>
          <a:p>
            <a:pPr algn="l"/>
            <a:r>
              <a:rPr lang="en-US" sz="2000">
                <a:cs typeface="Calibri"/>
              </a:rPr>
              <a:t>By Noah Port and Mathew Serna</a:t>
            </a:r>
          </a:p>
        </p:txBody>
      </p:sp>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 name="Picture 17">
            <a:extLst>
              <a:ext uri="{FF2B5EF4-FFF2-40B4-BE49-F238E27FC236}">
                <a16:creationId xmlns:a16="http://schemas.microsoft.com/office/drawing/2014/main" id="{1E5EF1F9-E9AA-B6CF-3CE4-599AC3054A8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2762" r="12082"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18" name="TextBox 17">
            <a:extLst>
              <a:ext uri="{FF2B5EF4-FFF2-40B4-BE49-F238E27FC236}">
                <a16:creationId xmlns:a16="http://schemas.microsoft.com/office/drawing/2014/main" id="{1E084970-BEE1-4273-CA7E-0B3F7FDBCF67}"/>
              </a:ext>
            </a:extLst>
          </p:cNvPr>
          <p:cNvSpPr txBox="1"/>
          <p:nvPr/>
        </p:nvSpPr>
        <p:spPr>
          <a:xfrm>
            <a:off x="-221411" y="7109664"/>
            <a:ext cx="2743200" cy="317500"/>
          </a:xfrm>
          <a:prstGeom prst="rect">
            <a:avLst/>
          </a:prstGeom>
        </p:spPr>
        <p:txBody>
          <a:bodyPr lIns="91440" tIns="45720" rIns="91440" bIns="45720" anchor="t">
            <a:normAutofit fontScale="92500" lnSpcReduction="20000"/>
          </a:bodyPr>
          <a:lstStyle/>
          <a:p>
            <a:endParaRPr lang="en-US" dirty="0">
              <a:cs typeface="Calibri"/>
            </a:endParaRP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3"/>
                                        </p:tgtEl>
                                        <p:attrNameLst>
                                          <p:attrName>style.visibility</p:attrName>
                                        </p:attrNameLst>
                                      </p:cBhvr>
                                      <p:to>
                                        <p:strVal val="visible"/>
                                      </p:to>
                                    </p:set>
                                  </p:childTnLst>
                                </p:cTn>
                              </p:par>
                              <p:par>
                                <p:cTn id="7" presetID="2" presetClass="entr" presetSubtype="4" fill="hold" grpId="0" nodeType="withEffect">
                                  <p:stCondLst>
                                    <p:cond delay="100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500" fill="hold"/>
                                        <p:tgtEl>
                                          <p:spTgt spid="2"/>
                                        </p:tgtEl>
                                        <p:attrNameLst>
                                          <p:attrName>ppt_x</p:attrName>
                                        </p:attrNameLst>
                                      </p:cBhvr>
                                      <p:tavLst>
                                        <p:tav tm="0">
                                          <p:val>
                                            <p:strVal val="#ppt_x"/>
                                          </p:val>
                                        </p:tav>
                                        <p:tav tm="100000">
                                          <p:val>
                                            <p:strVal val="#ppt_x"/>
                                          </p:val>
                                        </p:tav>
                                      </p:tavLst>
                                    </p:anim>
                                    <p:anim calcmode="lin" valueType="num">
                                      <p:cBhvr additive="base">
                                        <p:cTn id="1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7" name="Picture 7" descr="Map&#10;&#10;Description automatically generated">
            <a:extLst>
              <a:ext uri="{FF2B5EF4-FFF2-40B4-BE49-F238E27FC236}">
                <a16:creationId xmlns:a16="http://schemas.microsoft.com/office/drawing/2014/main" id="{66122EB6-B5D3-807B-57FD-19ADD213C90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1" b="6528"/>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18" name="Freeform: Shape 17">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0" name="Freeform: Shape 19">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587D19B-9A86-D268-66CB-0DE1E5F561A1}"/>
              </a:ext>
            </a:extLst>
          </p:cNvPr>
          <p:cNvSpPr>
            <a:spLocks noGrp="1"/>
          </p:cNvSpPr>
          <p:nvPr>
            <p:ph type="title"/>
          </p:nvPr>
        </p:nvSpPr>
        <p:spPr>
          <a:xfrm>
            <a:off x="804673" y="1396289"/>
            <a:ext cx="4782458" cy="1325563"/>
          </a:xfrm>
        </p:spPr>
        <p:txBody>
          <a:bodyPr>
            <a:normAutofit/>
          </a:bodyPr>
          <a:lstStyle/>
          <a:p>
            <a:r>
              <a:rPr lang="en-US" b="1">
                <a:cs typeface="Calibri Light"/>
              </a:rPr>
              <a:t>Location</a:t>
            </a:r>
          </a:p>
        </p:txBody>
      </p:sp>
      <p:sp>
        <p:nvSpPr>
          <p:cNvPr id="3" name="Content Placeholder 2">
            <a:extLst>
              <a:ext uri="{FF2B5EF4-FFF2-40B4-BE49-F238E27FC236}">
                <a16:creationId xmlns:a16="http://schemas.microsoft.com/office/drawing/2014/main" id="{05AD3068-A19A-5019-4444-E69A776B0EC6}"/>
              </a:ext>
            </a:extLst>
          </p:cNvPr>
          <p:cNvSpPr>
            <a:spLocks noGrp="1"/>
          </p:cNvSpPr>
          <p:nvPr>
            <p:ph idx="1"/>
          </p:nvPr>
        </p:nvSpPr>
        <p:spPr>
          <a:xfrm>
            <a:off x="804672" y="2871982"/>
            <a:ext cx="4782458" cy="3181684"/>
          </a:xfrm>
        </p:spPr>
        <p:txBody>
          <a:bodyPr vert="horz" lIns="68580" tIns="34290" rIns="68580" bIns="34290" rtlCol="0" anchor="t">
            <a:normAutofit/>
          </a:bodyPr>
          <a:lstStyle/>
          <a:p>
            <a:pPr marL="0" indent="0">
              <a:buNone/>
            </a:pPr>
            <a:r>
              <a:rPr lang="en-US" sz="1800">
                <a:cs typeface="Calibri"/>
              </a:rPr>
              <a:t>The Maidu are Native American Tribe of California their geographical location shelter food and culture are valley to their tribe. The Maidu lived in the central valley and mountain part of California they live on a hilltop near the river and valleys. The climate  it was never to hot  or cold.</a:t>
            </a:r>
          </a:p>
          <a:p>
            <a:endParaRPr lang="en-US" sz="1800">
              <a:cs typeface="Calibri"/>
            </a:endParaRPr>
          </a:p>
        </p:txBody>
      </p:sp>
    </p:spTree>
    <p:extLst>
      <p:ext uri="{BB962C8B-B14F-4D97-AF65-F5344CB8AC3E}">
        <p14:creationId xmlns:p14="http://schemas.microsoft.com/office/powerpoint/2010/main" val="26277952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outdoor, grass, ground, roof&#10;&#10;Description automatically generated">
            <a:extLst>
              <a:ext uri="{FF2B5EF4-FFF2-40B4-BE49-F238E27FC236}">
                <a16:creationId xmlns:a16="http://schemas.microsoft.com/office/drawing/2014/main" id="{F829E811-FB44-D885-93D6-95D3C0BC86B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6188" r="-2" b="-2"/>
          <a:stretch/>
        </p:blipFill>
        <p:spPr>
          <a:xfrm>
            <a:off x="6015107" y="-1"/>
            <a:ext cx="6176895" cy="2937954"/>
          </a:xfrm>
          <a:prstGeom prst="rect">
            <a:avLst/>
          </a:prstGeom>
        </p:spPr>
      </p:pic>
      <p:pic>
        <p:nvPicPr>
          <p:cNvPr id="7" name="Picture 7" descr="A picture containing outdoor, tree, sky, building&#10;&#10;Description automatically generated">
            <a:extLst>
              <a:ext uri="{FF2B5EF4-FFF2-40B4-BE49-F238E27FC236}">
                <a16:creationId xmlns:a16="http://schemas.microsoft.com/office/drawing/2014/main" id="{94D3F8BA-283A-5261-0808-88341916BD36}"/>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4049" r="1" b="24574"/>
          <a:stretch/>
        </p:blipFill>
        <p:spPr>
          <a:xfrm>
            <a:off x="4203638" y="2937953"/>
            <a:ext cx="7988360" cy="3920047"/>
          </a:xfrm>
          <a:prstGeom prst="rect">
            <a:avLst/>
          </a:prstGeom>
        </p:spPr>
      </p:pic>
      <p:sp>
        <p:nvSpPr>
          <p:cNvPr id="12" name="Freeform: Shape 11">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FAEBED-8994-F745-F199-31FEF19DB66A}"/>
              </a:ext>
            </a:extLst>
          </p:cNvPr>
          <p:cNvSpPr>
            <a:spLocks noGrp="1"/>
          </p:cNvSpPr>
          <p:nvPr>
            <p:ph type="title"/>
          </p:nvPr>
        </p:nvSpPr>
        <p:spPr>
          <a:xfrm>
            <a:off x="804672" y="365125"/>
            <a:ext cx="5266155" cy="1325563"/>
          </a:xfrm>
        </p:spPr>
        <p:txBody>
          <a:bodyPr>
            <a:normAutofit/>
          </a:bodyPr>
          <a:lstStyle/>
          <a:p>
            <a:r>
              <a:rPr lang="en-US">
                <a:cs typeface="Calibri Light"/>
              </a:rPr>
              <a:t>Shelter</a:t>
            </a:r>
            <a:endParaRPr lang="en-US"/>
          </a:p>
        </p:txBody>
      </p:sp>
      <p:sp>
        <p:nvSpPr>
          <p:cNvPr id="3" name="Content Placeholder 2">
            <a:extLst>
              <a:ext uri="{FF2B5EF4-FFF2-40B4-BE49-F238E27FC236}">
                <a16:creationId xmlns:a16="http://schemas.microsoft.com/office/drawing/2014/main" id="{53886F8E-D775-6203-47AC-9ED7482013A9}"/>
              </a:ext>
            </a:extLst>
          </p:cNvPr>
          <p:cNvSpPr>
            <a:spLocks noGrp="1"/>
          </p:cNvSpPr>
          <p:nvPr>
            <p:ph idx="1"/>
          </p:nvPr>
        </p:nvSpPr>
        <p:spPr>
          <a:xfrm>
            <a:off x="804672" y="2022601"/>
            <a:ext cx="3941499" cy="4154361"/>
          </a:xfrm>
        </p:spPr>
        <p:txBody>
          <a:bodyPr vert="horz" lIns="91440" tIns="45720" rIns="91440" bIns="45720" rtlCol="0" anchor="t">
            <a:normAutofit/>
          </a:bodyPr>
          <a:lstStyle/>
          <a:p>
            <a:r>
              <a:rPr lang="en-US" sz="2000" dirty="0">
                <a:cs typeface="Calibri"/>
              </a:rPr>
              <a:t>The Maidu tribe used their shelters to survive the seasons. </a:t>
            </a:r>
          </a:p>
          <a:p>
            <a:r>
              <a:rPr lang="en-US" sz="2000" dirty="0">
                <a:cs typeface="Calibri"/>
              </a:rPr>
              <a:t>Homes were made of tree bark.</a:t>
            </a:r>
          </a:p>
          <a:p>
            <a:endParaRPr lang="en-US" sz="2000">
              <a:cs typeface="Calibri"/>
            </a:endParaRPr>
          </a:p>
          <a:p>
            <a:r>
              <a:rPr lang="en-US" sz="2000" dirty="0">
                <a:cs typeface="Calibri"/>
              </a:rPr>
              <a:t> Houses were underground about 4 feet deep during the winter.</a:t>
            </a:r>
          </a:p>
          <a:p>
            <a:endParaRPr lang="en-US" sz="2000">
              <a:cs typeface="Calibri"/>
            </a:endParaRPr>
          </a:p>
        </p:txBody>
      </p:sp>
      <p:sp>
        <p:nvSpPr>
          <p:cNvPr id="5" name="TextBox 4">
            <a:extLst>
              <a:ext uri="{FF2B5EF4-FFF2-40B4-BE49-F238E27FC236}">
                <a16:creationId xmlns:a16="http://schemas.microsoft.com/office/drawing/2014/main" id="{C6E9FD6A-3C75-F106-5B1C-DC9C82259DE0}"/>
              </a:ext>
            </a:extLst>
          </p:cNvPr>
          <p:cNvSpPr txBox="1"/>
          <p:nvPr/>
        </p:nvSpPr>
        <p:spPr>
          <a:xfrm>
            <a:off x="13882777" y="5488048"/>
            <a:ext cx="2743200" cy="317500"/>
          </a:xfrm>
          <a:prstGeom prst="rect">
            <a:avLst/>
          </a:prstGeom>
        </p:spPr>
        <p:txBody>
          <a:bodyPr lIns="91440" tIns="45720" rIns="91440" bIns="45720" anchor="t">
            <a:normAutofit/>
          </a:bodyPr>
          <a:lstStyle/>
          <a:p>
            <a:pPr>
              <a:lnSpc>
                <a:spcPct val="90000"/>
              </a:lnSpc>
              <a:spcAft>
                <a:spcPts val="600"/>
              </a:spcAft>
            </a:pPr>
            <a:r>
              <a:rPr lang="en-US" sz="1700"/>
              <a:t>.</a:t>
            </a:r>
          </a:p>
        </p:txBody>
      </p:sp>
    </p:spTree>
    <p:extLst>
      <p:ext uri="{BB962C8B-B14F-4D97-AF65-F5344CB8AC3E}">
        <p14:creationId xmlns:p14="http://schemas.microsoft.com/office/powerpoint/2010/main" val="27831809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Ducks Head Closeup Free Stock Photo - Public Domain Pictures">
            <a:extLst>
              <a:ext uri="{FF2B5EF4-FFF2-40B4-BE49-F238E27FC236}">
                <a16:creationId xmlns:a16="http://schemas.microsoft.com/office/drawing/2014/main" id="{ED16AF87-67AC-21A1-77B4-EDAEB6231470}"/>
              </a:ext>
            </a:extLst>
          </p:cNvPr>
          <p:cNvPicPr>
            <a:picLocks noChangeAspect="1"/>
          </p:cNvPicPr>
          <p:nvPr/>
        </p:nvPicPr>
        <p:blipFill rotWithShape="1">
          <a:blip r:embed="rId2"/>
          <a:srcRect l="10393" r="11271" b="-2"/>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5" name="Picture 5" descr="Brown Deer Photo · Free Stock Photo">
            <a:extLst>
              <a:ext uri="{FF2B5EF4-FFF2-40B4-BE49-F238E27FC236}">
                <a16:creationId xmlns:a16="http://schemas.microsoft.com/office/drawing/2014/main" id="{9C14A552-492D-3352-4C28-FAC37A48E297}"/>
              </a:ext>
            </a:extLst>
          </p:cNvPr>
          <p:cNvPicPr>
            <a:picLocks noChangeAspect="1"/>
          </p:cNvPicPr>
          <p:nvPr/>
        </p:nvPicPr>
        <p:blipFill rotWithShape="1">
          <a:blip r:embed="rId3"/>
          <a:srcRect l="10097" r="9093" b="1"/>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6" name="Picture 6" descr="A picture containing bird, outdoor, aquatic bird, water&#10;&#10;Description automatically generated">
            <a:extLst>
              <a:ext uri="{FF2B5EF4-FFF2-40B4-BE49-F238E27FC236}">
                <a16:creationId xmlns:a16="http://schemas.microsoft.com/office/drawing/2014/main" id="{A84001E4-8757-5C58-669D-D05AB71E053E}"/>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3337" r="-1" b="11323"/>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14" name="Freeform: Shape 13">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6CBCBFB-851B-D85A-3D36-C578190208D4}"/>
              </a:ext>
            </a:extLst>
          </p:cNvPr>
          <p:cNvSpPr>
            <a:spLocks noGrp="1"/>
          </p:cNvSpPr>
          <p:nvPr>
            <p:ph type="title"/>
          </p:nvPr>
        </p:nvSpPr>
        <p:spPr>
          <a:xfrm>
            <a:off x="448056" y="685800"/>
            <a:ext cx="4922338" cy="1325563"/>
          </a:xfrm>
        </p:spPr>
        <p:txBody>
          <a:bodyPr>
            <a:normAutofit/>
          </a:bodyPr>
          <a:lstStyle/>
          <a:p>
            <a:r>
              <a:rPr lang="en-US" sz="3400">
                <a:cs typeface="Calibri Light"/>
              </a:rPr>
              <a:t>Food</a:t>
            </a:r>
            <a:endParaRPr lang="en-US" sz="3400"/>
          </a:p>
        </p:txBody>
      </p:sp>
      <p:sp>
        <p:nvSpPr>
          <p:cNvPr id="18" name="Rectangle 17">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9A3D8A0-0C32-8FD3-C66D-117F2DA3D817}"/>
              </a:ext>
            </a:extLst>
          </p:cNvPr>
          <p:cNvSpPr>
            <a:spLocks noGrp="1"/>
          </p:cNvSpPr>
          <p:nvPr>
            <p:ph idx="1"/>
          </p:nvPr>
        </p:nvSpPr>
        <p:spPr>
          <a:xfrm>
            <a:off x="448056" y="2514600"/>
            <a:ext cx="4922338" cy="3666744"/>
          </a:xfrm>
        </p:spPr>
        <p:txBody>
          <a:bodyPr vert="horz" lIns="91440" tIns="45720" rIns="91440" bIns="45720" rtlCol="0" anchor="t">
            <a:normAutofit/>
          </a:bodyPr>
          <a:lstStyle/>
          <a:p>
            <a:r>
              <a:rPr lang="en-US" sz="2000">
                <a:cs typeface="Calibri"/>
              </a:rPr>
              <a:t>They hunted ducks, elk, deer, geese, quails, and squirrels.</a:t>
            </a:r>
          </a:p>
          <a:p>
            <a:r>
              <a:rPr lang="en-US" sz="2000">
                <a:cs typeface="Calibri"/>
              </a:rPr>
              <a:t>They gathered acorns, nuts,  and seeds.</a:t>
            </a:r>
          </a:p>
          <a:p>
            <a:endParaRPr lang="en-US" sz="2000">
              <a:cs typeface="Calibri"/>
            </a:endParaRPr>
          </a:p>
        </p:txBody>
      </p:sp>
      <p:sp>
        <p:nvSpPr>
          <p:cNvPr id="7" name="TextBox 6">
            <a:extLst>
              <a:ext uri="{FF2B5EF4-FFF2-40B4-BE49-F238E27FC236}">
                <a16:creationId xmlns:a16="http://schemas.microsoft.com/office/drawing/2014/main" id="{EB04308A-7345-F7A0-5212-887F47EDF68C}"/>
              </a:ext>
            </a:extLst>
          </p:cNvPr>
          <p:cNvSpPr txBox="1"/>
          <p:nvPr/>
        </p:nvSpPr>
        <p:spPr>
          <a:xfrm>
            <a:off x="13149532" y="4178120"/>
            <a:ext cx="2743200" cy="317500"/>
          </a:xfrm>
          <a:prstGeom prst="rect">
            <a:avLst/>
          </a:prstGeom>
        </p:spPr>
        <p:txBody>
          <a:bodyPr lIns="91440" tIns="45720" rIns="91440" bIns="45720" anchor="t">
            <a:normAutofit fontScale="92500" lnSpcReduction="20000"/>
          </a:bodyPr>
          <a:lstStyle/>
          <a:p>
            <a:endParaRPr lang="en-US">
              <a:cs typeface="Calibri"/>
            </a:endParaRPr>
          </a:p>
        </p:txBody>
      </p:sp>
    </p:spTree>
    <p:extLst>
      <p:ext uri="{BB962C8B-B14F-4D97-AF65-F5344CB8AC3E}">
        <p14:creationId xmlns:p14="http://schemas.microsoft.com/office/powerpoint/2010/main" val="3643638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0" nodeType="clickEffect">
                                  <p:stCondLst>
                                    <p:cond delay="0"/>
                                  </p:stCondLst>
                                  <p:childTnLst>
                                    <p:animRot by="21600000">
                                      <p:cBhvr>
                                        <p:cTn id="12" dur="2000" fill="hold"/>
                                        <p:tgtEl>
                                          <p:spTgt spid="3"/>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FEC01-0760-ADDF-9588-9E7D93801889}"/>
              </a:ext>
            </a:extLst>
          </p:cNvPr>
          <p:cNvSpPr>
            <a:spLocks noGrp="1"/>
          </p:cNvSpPr>
          <p:nvPr>
            <p:ph type="title"/>
          </p:nvPr>
        </p:nvSpPr>
        <p:spPr>
          <a:xfrm>
            <a:off x="801099" y="1396289"/>
            <a:ext cx="4249006" cy="1325563"/>
          </a:xfrm>
        </p:spPr>
        <p:txBody>
          <a:bodyPr>
            <a:normAutofit/>
          </a:bodyPr>
          <a:lstStyle/>
          <a:p>
            <a:r>
              <a:rPr lang="en-US">
                <a:cs typeface="Calibri Light"/>
              </a:rPr>
              <a:t>Culture</a:t>
            </a:r>
            <a:endParaRPr lang="en-US"/>
          </a:p>
        </p:txBody>
      </p:sp>
      <p:sp>
        <p:nvSpPr>
          <p:cNvPr id="3" name="Content Placeholder 2">
            <a:extLst>
              <a:ext uri="{FF2B5EF4-FFF2-40B4-BE49-F238E27FC236}">
                <a16:creationId xmlns:a16="http://schemas.microsoft.com/office/drawing/2014/main" id="{C886FA92-C2BA-A5B1-FA21-90995A0BCDAF}"/>
              </a:ext>
            </a:extLst>
          </p:cNvPr>
          <p:cNvSpPr>
            <a:spLocks noGrp="1"/>
          </p:cNvSpPr>
          <p:nvPr>
            <p:ph idx="1"/>
          </p:nvPr>
        </p:nvSpPr>
        <p:spPr>
          <a:xfrm>
            <a:off x="805544" y="2871982"/>
            <a:ext cx="4245428" cy="3181684"/>
          </a:xfrm>
        </p:spPr>
        <p:txBody>
          <a:bodyPr vert="horz" lIns="91440" tIns="45720" rIns="91440" bIns="45720" rtlCol="0" anchor="t">
            <a:noAutofit/>
          </a:bodyPr>
          <a:lstStyle/>
          <a:p>
            <a:r>
              <a:rPr lang="en-US" dirty="0">
                <a:cs typeface="Calibri"/>
              </a:rPr>
              <a:t>The culture of the Maidu tribe was unique and interesting. Their language was called Pen </a:t>
            </a:r>
            <a:r>
              <a:rPr lang="en-US" dirty="0" err="1">
                <a:cs typeface="Calibri"/>
              </a:rPr>
              <a:t>utian</a:t>
            </a:r>
            <a:r>
              <a:rPr lang="en-US" dirty="0">
                <a:cs typeface="Calibri"/>
              </a:rPr>
              <a:t>. They held many dances for special cere monies and for fun. They make baskets and bowls.</a:t>
            </a:r>
          </a:p>
        </p:txBody>
      </p:sp>
      <p:sp>
        <p:nvSpPr>
          <p:cNvPr id="13" name="Freeform: Shape 12">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7" descr="A picture containing basket, indoor, container&#10;&#10;Description automatically generated">
            <a:extLst>
              <a:ext uri="{FF2B5EF4-FFF2-40B4-BE49-F238E27FC236}">
                <a16:creationId xmlns:a16="http://schemas.microsoft.com/office/drawing/2014/main" id="{F2AE0380-53B8-7824-895E-A50199B16F1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5289" r="-1" b="14525"/>
          <a:stretch/>
        </p:blipFill>
        <p:spPr>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15" name="Freeform: Shape 14">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picture containing text, device, fan&#10;&#10;Description automatically generated">
            <a:extLst>
              <a:ext uri="{FF2B5EF4-FFF2-40B4-BE49-F238E27FC236}">
                <a16:creationId xmlns:a16="http://schemas.microsoft.com/office/drawing/2014/main" id="{623E6CB7-9101-DB3E-3878-99C958C1A63F}"/>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13643" r="4" b="10194"/>
          <a:stretch/>
        </p:blipFill>
        <p:spPr>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
        <p:nvSpPr>
          <p:cNvPr id="5" name="TextBox 4">
            <a:extLst>
              <a:ext uri="{FF2B5EF4-FFF2-40B4-BE49-F238E27FC236}">
                <a16:creationId xmlns:a16="http://schemas.microsoft.com/office/drawing/2014/main" id="{CB25772F-5C2B-6B41-10B9-A63C0D5DAFC7}"/>
              </a:ext>
            </a:extLst>
          </p:cNvPr>
          <p:cNvSpPr txBox="1"/>
          <p:nvPr/>
        </p:nvSpPr>
        <p:spPr>
          <a:xfrm>
            <a:off x="14112815" y="5780028"/>
            <a:ext cx="2743200" cy="317500"/>
          </a:xfrm>
          <a:prstGeom prst="rect">
            <a:avLst/>
          </a:prstGeom>
        </p:spPr>
        <p:txBody>
          <a:bodyPr lIns="91440" tIns="45720" rIns="91440" bIns="45720" anchor="t">
            <a:normAutofit fontScale="92500" lnSpcReduction="20000"/>
          </a:bodyPr>
          <a:lstStyle/>
          <a:p>
            <a:endParaRPr lang="en-US" dirty="0">
              <a:cs typeface="Calibri"/>
            </a:endParaRPr>
          </a:p>
        </p:txBody>
      </p:sp>
      <p:sp>
        <p:nvSpPr>
          <p:cNvPr id="8" name="TextBox 7">
            <a:extLst>
              <a:ext uri="{FF2B5EF4-FFF2-40B4-BE49-F238E27FC236}">
                <a16:creationId xmlns:a16="http://schemas.microsoft.com/office/drawing/2014/main" id="{45E2D4B4-05F5-B887-4B70-F73CEBC1E190}"/>
              </a:ext>
            </a:extLst>
          </p:cNvPr>
          <p:cNvSpPr txBox="1"/>
          <p:nvPr/>
        </p:nvSpPr>
        <p:spPr>
          <a:xfrm>
            <a:off x="13877716" y="4084248"/>
            <a:ext cx="1587500" cy="317500"/>
          </a:xfrm>
          <a:prstGeom prst="rect">
            <a:avLst/>
          </a:prstGeom>
        </p:spPr>
        <p:txBody>
          <a:bodyPr lIns="91440" tIns="45720" rIns="91440" bIns="45720" anchor="t">
            <a:normAutofit fontScale="92500" lnSpcReduction="20000"/>
          </a:bodyPr>
          <a:lstStyle/>
          <a:p>
            <a:endParaRPr lang="en-US" dirty="0">
              <a:cs typeface="Calibri"/>
            </a:endParaRPr>
          </a:p>
        </p:txBody>
      </p:sp>
    </p:spTree>
    <p:extLst>
      <p:ext uri="{BB962C8B-B14F-4D97-AF65-F5344CB8AC3E}">
        <p14:creationId xmlns:p14="http://schemas.microsoft.com/office/powerpoint/2010/main" val="16544135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9">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device, fan&#10;&#10;Description automatically generated">
            <a:extLst>
              <a:ext uri="{FF2B5EF4-FFF2-40B4-BE49-F238E27FC236}">
                <a16:creationId xmlns:a16="http://schemas.microsoft.com/office/drawing/2014/main" id="{F58317F0-1710-6ED1-E953-BCE804F2F28B}"/>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5192" r="2" b="1934"/>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2" name="Title 1">
            <a:extLst>
              <a:ext uri="{FF2B5EF4-FFF2-40B4-BE49-F238E27FC236}">
                <a16:creationId xmlns:a16="http://schemas.microsoft.com/office/drawing/2014/main" id="{E6798C24-A607-6B91-BC5B-44A40C9C6FA8}"/>
              </a:ext>
            </a:extLst>
          </p:cNvPr>
          <p:cNvSpPr>
            <a:spLocks noGrp="1"/>
          </p:cNvSpPr>
          <p:nvPr>
            <p:ph type="title"/>
          </p:nvPr>
        </p:nvSpPr>
        <p:spPr>
          <a:xfrm>
            <a:off x="6343650" y="3962400"/>
            <a:ext cx="5505814" cy="1690409"/>
          </a:xfrm>
        </p:spPr>
        <p:txBody>
          <a:bodyPr vert="horz" lIns="91440" tIns="45720" rIns="91440" bIns="45720" rtlCol="0" anchor="b">
            <a:normAutofit/>
          </a:bodyPr>
          <a:lstStyle/>
          <a:p>
            <a:endParaRPr lang="en-US" kern="1200" dirty="0">
              <a:latin typeface="+mj-lt"/>
              <a:cs typeface="Calibri Light"/>
            </a:endParaRPr>
          </a:p>
        </p:txBody>
      </p:sp>
      <p:pic>
        <p:nvPicPr>
          <p:cNvPr id="3" name="Picture 5" descr="White Spotted Deer Lying on Green Grass · Free Stock Photo">
            <a:extLst>
              <a:ext uri="{FF2B5EF4-FFF2-40B4-BE49-F238E27FC236}">
                <a16:creationId xmlns:a16="http://schemas.microsoft.com/office/drawing/2014/main" id="{6528AB82-FD75-EBC9-AC7F-4D48C6103293}"/>
              </a:ext>
            </a:extLst>
          </p:cNvPr>
          <p:cNvPicPr>
            <a:picLocks noChangeAspect="1"/>
          </p:cNvPicPr>
          <p:nvPr/>
        </p:nvPicPr>
        <p:blipFill rotWithShape="1">
          <a:blip r:embed="rId4"/>
          <a:srcRect l="13063" r="8806" b="3"/>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
        <p:nvSpPr>
          <p:cNvPr id="5" name="TextBox 4">
            <a:extLst>
              <a:ext uri="{FF2B5EF4-FFF2-40B4-BE49-F238E27FC236}">
                <a16:creationId xmlns:a16="http://schemas.microsoft.com/office/drawing/2014/main" id="{CB00BC38-4058-345F-1A5F-0E96190D1977}"/>
              </a:ext>
            </a:extLst>
          </p:cNvPr>
          <p:cNvSpPr txBox="1"/>
          <p:nvPr/>
        </p:nvSpPr>
        <p:spPr>
          <a:xfrm>
            <a:off x="13004711" y="3660925"/>
            <a:ext cx="4441825" cy="317500"/>
          </a:xfrm>
          <a:prstGeom prst="rect">
            <a:avLst/>
          </a:prstGeom>
        </p:spPr>
        <p:txBody>
          <a:bodyPr lIns="91440" tIns="45720" rIns="91440" bIns="45720" anchor="t">
            <a:normAutofit fontScale="92500" lnSpcReduction="20000"/>
          </a:bodyPr>
          <a:lstStyle/>
          <a:p>
            <a:endParaRPr lang="en-US" dirty="0">
              <a:cs typeface="Calibri"/>
            </a:endParaRPr>
          </a:p>
        </p:txBody>
      </p:sp>
    </p:spTree>
    <p:extLst>
      <p:ext uri="{BB962C8B-B14F-4D97-AF65-F5344CB8AC3E}">
        <p14:creationId xmlns:p14="http://schemas.microsoft.com/office/powerpoint/2010/main" val="1810136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Maidu tribe</vt:lpstr>
      <vt:lpstr>Location</vt:lpstr>
      <vt:lpstr>Shelter</vt:lpstr>
      <vt:lpstr>Food</vt:lpstr>
      <vt:lpstr>Culture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309</cp:revision>
  <dcterms:created xsi:type="dcterms:W3CDTF">2023-01-10T17:30:33Z</dcterms:created>
  <dcterms:modified xsi:type="dcterms:W3CDTF">2023-04-20T21:33:35Z</dcterms:modified>
</cp:coreProperties>
</file>