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59" r:id="rId5"/>
    <p:sldId id="261" r:id="rId6"/>
    <p:sldId id="263" r:id="rId7"/>
    <p:sldId id="264" r:id="rId8"/>
    <p:sldId id="265" r:id="rId9"/>
    <p:sldId id="267"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0" d="100"/>
          <a:sy n="40" d="100"/>
        </p:scale>
        <p:origin x="138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2d6f6171bbbacf5b" providerId="LiveId" clId="{9AD1DB88-7B30-4D20-B25E-C48952452197}"/>
    <pc:docChg chg="custSel modSld">
      <pc:chgData name="" userId="2d6f6171bbbacf5b" providerId="LiveId" clId="{9AD1DB88-7B30-4D20-B25E-C48952452197}" dt="2017-11-29T15:29:33.019" v="126" actId="20577"/>
      <pc:docMkLst>
        <pc:docMk/>
      </pc:docMkLst>
      <pc:sldChg chg="modSp">
        <pc:chgData name="" userId="2d6f6171bbbacf5b" providerId="LiveId" clId="{9AD1DB88-7B30-4D20-B25E-C48952452197}" dt="2017-11-29T15:29:33.019" v="126" actId="20577"/>
        <pc:sldMkLst>
          <pc:docMk/>
          <pc:sldMk cId="0" sldId="258"/>
        </pc:sldMkLst>
        <pc:spChg chg="mod">
          <ac:chgData name="" userId="2d6f6171bbbacf5b" providerId="LiveId" clId="{9AD1DB88-7B30-4D20-B25E-C48952452197}" dt="2017-11-29T15:29:33.019" v="126" actId="20577"/>
          <ac:spMkLst>
            <pc:docMk/>
            <pc:sldMk cId="0" sldId="258"/>
            <ac:spMk id="409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33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032D145-7541-4079-B22A-AD4358E1AE66}" type="slidenum">
              <a:rPr lang="en-US" altLang="en-US"/>
              <a:pPr/>
              <a:t>‹#›</a:t>
            </a:fld>
            <a:endParaRPr lang="en-US" altLang="en-US"/>
          </a:p>
        </p:txBody>
      </p:sp>
    </p:spTree>
    <p:extLst>
      <p:ext uri="{BB962C8B-B14F-4D97-AF65-F5344CB8AC3E}">
        <p14:creationId xmlns:p14="http://schemas.microsoft.com/office/powerpoint/2010/main" val="27977639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08C20C-5731-4D4E-BD94-AC0C5C5E553C}" type="slidenum">
              <a:rPr lang="en-US" altLang="en-US"/>
              <a:pPr/>
              <a:t>2</a:t>
            </a:fld>
            <a:endParaRPr lang="en-US" alt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r>
              <a:rPr lang="en-US" altLang="en-US"/>
              <a:t>http://blog.kir.com/archives/jurybox.GIF</a:t>
            </a:r>
          </a:p>
          <a:p>
            <a:r>
              <a:rPr lang="en-US" altLang="en-US"/>
              <a:t>http://cmi-d.spiralfx.com/pics/documents/iStock_handcuffed%20boy.jpg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DB92C7-EF68-4C53-B7CA-1EF9520C07FF}" type="slidenum">
              <a:rPr lang="en-US" altLang="en-US"/>
              <a:pPr/>
              <a:t>4</a:t>
            </a:fld>
            <a:endParaRPr lang="en-US" alt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US" altLang="en-US"/>
              <a:t>http://www1.istockphoto.com/file_thumbview_approve/1352384/2/istockphoto_1352384_peels_banana.jpg</a:t>
            </a:r>
          </a:p>
          <a:p>
            <a:r>
              <a:rPr lang="en-US" altLang="en-US"/>
              <a:t>http://www.cit.uscourts.gov/images/uscit1.jpg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12B11D-87BA-4B11-AB07-4D3859773A3A}" type="slidenum">
              <a:rPr lang="en-US" altLang="en-US"/>
              <a:pPr/>
              <a:t>5</a:t>
            </a:fld>
            <a:endParaRPr lang="en-US" alt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n-US" altLang="en-US"/>
              <a:t>http://www.myworkoutroutines.com/images/workout-routines-bg1.jpg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A1110-7D3A-4ECC-9BE7-DC7ED26E106E}" type="slidenum">
              <a:rPr lang="en-US" altLang="en-US"/>
              <a:pPr/>
              <a:t>6</a:t>
            </a:fld>
            <a:endParaRPr lang="en-US" alt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altLang="en-US" dirty="0"/>
              <a:t>http://wwwimage.cbsnews.com/images/2009/05/26/image5039517x.jpg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519CFD-7D7F-4352-A114-7710F2275A07}" type="slidenum">
              <a:rPr lang="en-US" altLang="en-US"/>
              <a:pPr/>
              <a:t>7</a:t>
            </a:fld>
            <a:endParaRPr lang="en-US" alt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altLang="en-US"/>
              <a:t>http://www.cargal.org/images/gallery/albums/album54/calvin_hobbes_640_480.sized.jpg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AD96F5-1AD3-464A-8D69-93E316C88EE9}" type="slidenum">
              <a:rPr lang="en-US" altLang="en-US"/>
              <a:pPr/>
              <a:t>8</a:t>
            </a:fld>
            <a:endParaRPr lang="en-US" alt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US" altLang="en-US"/>
              <a:t>http://img.photobucket.com/albums/v677/jdonahue62/judge_judy_image.jpg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BD9CC1B-25F0-4AD1-9CF2-A22A807CB936}" type="slidenum">
              <a:rPr lang="en-US" altLang="en-US" smtClean="0"/>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D614F6A-7F77-4B3D-B4CD-63E87B9B9092}" type="slidenum">
              <a:rPr lang="en-US" altLang="en-US" smtClean="0"/>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E2A9147-101A-4E17-B666-9731D4911BFC}" type="slidenum">
              <a:rPr lang="en-US" altLang="en-US" smtClean="0"/>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85CCE0F-9F20-40A4-ADCB-8573B548F1D5}" type="slidenum">
              <a:rPr lang="en-US" altLang="en-US" smtClean="0"/>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171217B-AA51-418A-9389-131C8D36C617}" type="slidenum">
              <a:rPr lang="en-US" altLang="en-US" smtClean="0"/>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0B90A84-57E9-4BA4-84B2-FD3080D6FBD3}" type="slidenum">
              <a:rPr lang="en-US" altLang="en-US" smtClean="0"/>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F21C872A-50A9-49E0-A690-55E616CF154D}" type="slidenum">
              <a:rPr lang="en-US" altLang="en-US" smtClean="0"/>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9C82DE4C-3A9A-49B5-94CC-87DEB3A4BBF1}" type="slidenum">
              <a:rPr lang="en-US" altLang="en-US" smtClean="0"/>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15BABB7C-74AA-4B00-9B04-3F4B60AEF034}" type="slidenum">
              <a:rPr lang="en-US" altLang="en-US" smtClean="0"/>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E9386F77-15D5-4542-B147-05FAB9CCAA21}" type="slidenum">
              <a:rPr lang="en-US" altLang="en-US" smtClean="0"/>
              <a:pPr/>
              <a:t>‹#›</a:t>
            </a:fld>
            <a:endParaRPr lang="en-US" alt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endParaRPr lang="en-US" altLang="en-US"/>
          </a:p>
        </p:txBody>
      </p:sp>
      <p:sp>
        <p:nvSpPr>
          <p:cNvPr id="9" name="Slide Number Placeholder 8"/>
          <p:cNvSpPr>
            <a:spLocks noGrp="1"/>
          </p:cNvSpPr>
          <p:nvPr>
            <p:ph type="sldNum" sz="quarter" idx="11"/>
          </p:nvPr>
        </p:nvSpPr>
        <p:spPr/>
        <p:txBody>
          <a:bodyPr/>
          <a:lstStyle/>
          <a:p>
            <a:fld id="{F68E7CBB-15D5-4C34-A8E9-856285638557}" type="slidenum">
              <a:rPr lang="en-US" altLang="en-US" smtClean="0"/>
              <a:pPr/>
              <a:t>‹#›</a:t>
            </a:fld>
            <a:endParaRPr lang="en-US" altLang="en-US"/>
          </a:p>
        </p:txBody>
      </p:sp>
      <p:sp>
        <p:nvSpPr>
          <p:cNvPr id="10" name="Footer Placeholder 9"/>
          <p:cNvSpPr>
            <a:spLocks noGrp="1"/>
          </p:cNvSpPr>
          <p:nvPr>
            <p:ph type="ftr" sz="quarter" idx="12"/>
          </p:nvPr>
        </p:nvSpPr>
        <p:spPr/>
        <p:txBody>
          <a:bodyPr/>
          <a:lstStyle/>
          <a:p>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215E686A-1402-43F7-8FF6-BCE4C6F140A1}" type="slidenum">
              <a:rPr lang="en-US" altLang="en-US" smtClean="0"/>
              <a:pPr/>
              <a:t>‹#›</a:t>
            </a:fld>
            <a:endParaRPr lang="en-US" alt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lt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1.wav"/><Relationship Id="rId7"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5.wav"/><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nmid.uscourts.gov/courtroom_lg.jpg" TargetMode="External"/></Relationships>
</file>

<file path=ppt/slides/_rels/slide4.xml.rels><?xml version="1.0" encoding="UTF-8" standalone="yes"?>
<Relationships xmlns="http://schemas.openxmlformats.org/package/2006/relationships"><Relationship Id="rId3" Type="http://schemas.openxmlformats.org/officeDocument/2006/relationships/audio" Target="../media/audio7.wav"/><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audio" Target="../media/audio9.wav"/><Relationship Id="rId4" Type="http://schemas.openxmlformats.org/officeDocument/2006/relationships/audio" Target="../media/audio8.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audio" Target="../media/audio11.wav"/><Relationship Id="rId4" Type="http://schemas.openxmlformats.org/officeDocument/2006/relationships/audio" Target="../media/audio10.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audio" Target="../media/audio13.wav"/><Relationship Id="rId4" Type="http://schemas.openxmlformats.org/officeDocument/2006/relationships/audio" Target="../media/audio12.wav"/></Relationships>
</file>

<file path=ppt/slides/_rels/slide7.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audio" Target="../media/audio15.wav"/></Relationships>
</file>

<file path=ppt/slides/_rels/slide8.xml.rels><?xml version="1.0" encoding="UTF-8" standalone="yes"?>
<Relationships xmlns="http://schemas.openxmlformats.org/package/2006/relationships"><Relationship Id="rId3" Type="http://schemas.openxmlformats.org/officeDocument/2006/relationships/audio" Target="../media/audio16.wav"/><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audio" Target="../media/audio18.wav"/><Relationship Id="rId4" Type="http://schemas.openxmlformats.org/officeDocument/2006/relationships/audio" Target="../media/audio17.wav"/></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a:t>The Lower Courts</a:t>
            </a:r>
          </a:p>
        </p:txBody>
      </p:sp>
      <p:sp>
        <p:nvSpPr>
          <p:cNvPr id="2051" name="Rectangle 3"/>
          <p:cNvSpPr>
            <a:spLocks noGrp="1" noChangeArrowheads="1"/>
          </p:cNvSpPr>
          <p:nvPr>
            <p:ph type="subTitle" idx="1"/>
          </p:nvPr>
        </p:nvSpPr>
        <p:spPr/>
        <p:txBody>
          <a:bodyPr/>
          <a:lstStyle/>
          <a:p>
            <a:r>
              <a:rPr lang="en-US" altLang="en-US"/>
              <a:t>Ch 11 sec 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I.  Constitutional Courts</a:t>
            </a:r>
          </a:p>
        </p:txBody>
      </p:sp>
      <p:sp>
        <p:nvSpPr>
          <p:cNvPr id="3075" name="Rectangle 3"/>
          <p:cNvSpPr>
            <a:spLocks noGrp="1" noChangeArrowheads="1"/>
          </p:cNvSpPr>
          <p:nvPr>
            <p:ph idx="1"/>
          </p:nvPr>
        </p:nvSpPr>
        <p:spPr>
          <a:xfrm>
            <a:off x="0" y="1600200"/>
            <a:ext cx="5334000" cy="4953000"/>
          </a:xfrm>
        </p:spPr>
        <p:txBody>
          <a:bodyPr/>
          <a:lstStyle/>
          <a:p>
            <a:pPr marL="609600" indent="-609600">
              <a:lnSpc>
                <a:spcPct val="80000"/>
              </a:lnSpc>
              <a:buFontTx/>
              <a:buAutoNum type="alphaUcPeriod"/>
            </a:pPr>
            <a:r>
              <a:rPr lang="en-US" altLang="en-US" sz="2800"/>
              <a:t>The federal district courts were created by Congress as trial courts for both civil and criminal cases.</a:t>
            </a:r>
          </a:p>
          <a:p>
            <a:pPr marL="609600" indent="-609600">
              <a:lnSpc>
                <a:spcPct val="80000"/>
              </a:lnSpc>
              <a:buFontTx/>
              <a:buAutoNum type="alphaUcPeriod"/>
            </a:pPr>
            <a:r>
              <a:rPr lang="en-US" altLang="en-US" sz="2800"/>
              <a:t>In criminal cases, there are two types of juries.</a:t>
            </a:r>
          </a:p>
          <a:p>
            <a:pPr marL="609600" indent="-609600">
              <a:lnSpc>
                <a:spcPct val="80000"/>
              </a:lnSpc>
              <a:buFontTx/>
              <a:buAutoNum type="alphaUcPeriod"/>
            </a:pPr>
            <a:r>
              <a:rPr lang="en-US" altLang="en-US" sz="2800"/>
              <a:t>A grand jury, which hears charges against a person accused of a crime.</a:t>
            </a:r>
          </a:p>
          <a:p>
            <a:pPr marL="609600" indent="-609600">
              <a:lnSpc>
                <a:spcPct val="80000"/>
              </a:lnSpc>
              <a:buFontTx/>
              <a:buAutoNum type="alphaUcPeriod"/>
            </a:pPr>
            <a:r>
              <a:rPr lang="en-US" altLang="en-US" sz="2800"/>
              <a:t>A petit jury, or trial jury, which weighs the evidence presented at trial.</a:t>
            </a:r>
          </a:p>
        </p:txBody>
      </p:sp>
      <p:pic>
        <p:nvPicPr>
          <p:cNvPr id="3077" name="Picture 5" descr="iStock_handcuffed%2520bo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1905000"/>
            <a:ext cx="3352800" cy="2516188"/>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jurybo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4419600"/>
            <a:ext cx="3733800" cy="2019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from="(-#ppt_w/2)" to="(#ppt_x)" calcmode="lin" valueType="num">
                                      <p:cBhvr>
                                        <p:cTn id="7" dur="600" fill="hold">
                                          <p:stCondLst>
                                            <p:cond delay="0"/>
                                          </p:stCondLst>
                                        </p:cTn>
                                        <p:tgtEl>
                                          <p:spTgt spid="3074"/>
                                        </p:tgtEl>
                                        <p:attrNameLst>
                                          <p:attrName>ppt_x</p:attrName>
                                        </p:attrNameLst>
                                      </p:cBhvr>
                                    </p:anim>
                                    <p:anim from="0" to="-1.0" calcmode="lin" valueType="num">
                                      <p:cBhvr>
                                        <p:cTn id="8" dur="200" decel="50000" autoRev="1" fill="hold">
                                          <p:stCondLst>
                                            <p:cond delay="600"/>
                                          </p:stCondLst>
                                        </p:cTn>
                                        <p:tgtEl>
                                          <p:spTgt spid="3074"/>
                                        </p:tgtEl>
                                        <p:attrNameLst>
                                          <p:attrName>xshear</p:attrName>
                                        </p:attrNameLst>
                                      </p:cBhvr>
                                    </p:anim>
                                    <p:animScale>
                                      <p:cBhvr>
                                        <p:cTn id="9" dur="200" decel="100000" autoRev="1" fill="hold">
                                          <p:stCondLst>
                                            <p:cond delay="600"/>
                                          </p:stCondLst>
                                        </p:cTn>
                                        <p:tgtEl>
                                          <p:spTgt spid="3074"/>
                                        </p:tgtEl>
                                      </p:cBhvr>
                                      <p:from x="100000" y="100000"/>
                                      <p:to x="80000" y="100000"/>
                                    </p:animScale>
                                    <p:anim by="(#ppt_h/3+#ppt_w*0.1)" calcmode="lin" valueType="num">
                                      <p:cBhvr additive="sum">
                                        <p:cTn id="10" dur="200" decel="100000" autoRev="1" fill="hold">
                                          <p:stCondLst>
                                            <p:cond delay="600"/>
                                          </p:stCondLst>
                                        </p:cTn>
                                        <p:tgtEl>
                                          <p:spTgt spid="3074"/>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3075">
                                            <p:txEl>
                                              <p:pRg st="0" end="0"/>
                                            </p:txEl>
                                          </p:spTgt>
                                        </p:tgtEl>
                                        <p:attrNameLst>
                                          <p:attrName>style.visibility</p:attrName>
                                        </p:attrNameLst>
                                      </p:cBhvr>
                                      <p:to>
                                        <p:strVal val="visible"/>
                                      </p:to>
                                    </p:set>
                                    <p:animEffect transition="in" filter="fade">
                                      <p:cBhvr>
                                        <p:cTn id="15" dur="1000"/>
                                        <p:tgtEl>
                                          <p:spTgt spid="3075">
                                            <p:txEl>
                                              <p:pRg st="0" end="0"/>
                                            </p:txEl>
                                          </p:spTgt>
                                        </p:tgtEl>
                                      </p:cBhvr>
                                    </p:animEffect>
                                    <p:anim calcmode="lin" valueType="num">
                                      <p:cBhvr>
                                        <p:cTn id="16" dur="1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075">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clock.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3075">
                                            <p:txEl>
                                              <p:pRg st="1" end="1"/>
                                            </p:txEl>
                                          </p:spTgt>
                                        </p:tgtEl>
                                        <p:attrNameLst>
                                          <p:attrName>style.visibility</p:attrName>
                                        </p:attrNameLst>
                                      </p:cBhvr>
                                      <p:to>
                                        <p:strVal val="visible"/>
                                      </p:to>
                                    </p:set>
                                    <p:animEffect transition="in" filter="fade">
                                      <p:cBhvr>
                                        <p:cTn id="22" dur="1000"/>
                                        <p:tgtEl>
                                          <p:spTgt spid="3075">
                                            <p:txEl>
                                              <p:pRg st="1" end="1"/>
                                            </p:txEl>
                                          </p:spTgt>
                                        </p:tgtEl>
                                      </p:cBhvr>
                                    </p:animEffect>
                                    <p:anim calcmode="lin" valueType="num">
                                      <p:cBhvr>
                                        <p:cTn id="23" dur="1000" fill="hold"/>
                                        <p:tgtEl>
                                          <p:spTgt spid="3075">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075">
                                            <p:txEl>
                                              <p:pRg st="1" end="1"/>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clock.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3077"/>
                                        </p:tgtEl>
                                        <p:attrNameLst>
                                          <p:attrName>style.visibility</p:attrName>
                                        </p:attrNameLst>
                                      </p:cBhvr>
                                      <p:to>
                                        <p:strVal val="visible"/>
                                      </p:to>
                                    </p:set>
                                    <p:animEffect transition="in" filter="fade">
                                      <p:cBhvr>
                                        <p:cTn id="29" dur="1000"/>
                                        <p:tgtEl>
                                          <p:spTgt spid="3077"/>
                                        </p:tgtEl>
                                      </p:cBhvr>
                                    </p:animEffect>
                                    <p:anim calcmode="lin" valueType="num">
                                      <p:cBhvr>
                                        <p:cTn id="30" dur="1000" fill="hold"/>
                                        <p:tgtEl>
                                          <p:spTgt spid="3077"/>
                                        </p:tgtEl>
                                        <p:attrNameLst>
                                          <p:attrName>ppt_x</p:attrName>
                                        </p:attrNameLst>
                                      </p:cBhvr>
                                      <p:tavLst>
                                        <p:tav tm="0">
                                          <p:val>
                                            <p:strVal val="#ppt_x"/>
                                          </p:val>
                                        </p:tav>
                                        <p:tav tm="100000">
                                          <p:val>
                                            <p:strVal val="#ppt_x"/>
                                          </p:val>
                                        </p:tav>
                                      </p:tavLst>
                                    </p:anim>
                                    <p:anim calcmode="lin" valueType="num">
                                      <p:cBhvr>
                                        <p:cTn id="31" dur="900" decel="100000" fill="hold"/>
                                        <p:tgtEl>
                                          <p:spTgt spid="3077"/>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07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geekboy.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3075">
                                            <p:txEl>
                                              <p:pRg st="2" end="2"/>
                                            </p:txEl>
                                          </p:spTgt>
                                        </p:tgtEl>
                                        <p:attrNameLst>
                                          <p:attrName>style.visibility</p:attrName>
                                        </p:attrNameLst>
                                      </p:cBhvr>
                                      <p:to>
                                        <p:strVal val="visible"/>
                                      </p:to>
                                    </p:set>
                                    <p:animEffect transition="in" filter="fade">
                                      <p:cBhvr>
                                        <p:cTn id="37" dur="1000"/>
                                        <p:tgtEl>
                                          <p:spTgt spid="3075">
                                            <p:txEl>
                                              <p:pRg st="2" end="2"/>
                                            </p:txEl>
                                          </p:spTgt>
                                        </p:tgtEl>
                                      </p:cBhvr>
                                    </p:animEffect>
                                    <p:anim calcmode="lin" valueType="num">
                                      <p:cBhvr>
                                        <p:cTn id="38" dur="10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3075">
                                            <p:txEl>
                                              <p:pRg st="2" end="2"/>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clock.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3075">
                                            <p:txEl>
                                              <p:pRg st="3" end="3"/>
                                            </p:txEl>
                                          </p:spTgt>
                                        </p:tgtEl>
                                        <p:attrNameLst>
                                          <p:attrName>style.visibility</p:attrName>
                                        </p:attrNameLst>
                                      </p:cBhvr>
                                      <p:to>
                                        <p:strVal val="visible"/>
                                      </p:to>
                                    </p:set>
                                    <p:animEffect transition="in" filter="fade">
                                      <p:cBhvr>
                                        <p:cTn id="44" dur="1000"/>
                                        <p:tgtEl>
                                          <p:spTgt spid="3075">
                                            <p:txEl>
                                              <p:pRg st="3" end="3"/>
                                            </p:txEl>
                                          </p:spTgt>
                                        </p:tgtEl>
                                      </p:cBhvr>
                                    </p:animEffect>
                                    <p:anim calcmode="lin" valueType="num">
                                      <p:cBhvr>
                                        <p:cTn id="45" dur="1000" fill="hold"/>
                                        <p:tgtEl>
                                          <p:spTgt spid="3075">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3075">
                                            <p:txEl>
                                              <p:pRg st="3" end="3"/>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clock.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30" presetClass="entr" presetSubtype="0" fill="hold" nodeType="clickEffect">
                                  <p:stCondLst>
                                    <p:cond delay="0"/>
                                  </p:stCondLst>
                                  <p:childTnLst>
                                    <p:set>
                                      <p:cBhvr>
                                        <p:cTn id="50" dur="1" fill="hold">
                                          <p:stCondLst>
                                            <p:cond delay="0"/>
                                          </p:stCondLst>
                                        </p:cTn>
                                        <p:tgtEl>
                                          <p:spTgt spid="3079"/>
                                        </p:tgtEl>
                                        <p:attrNameLst>
                                          <p:attrName>style.visibility</p:attrName>
                                        </p:attrNameLst>
                                      </p:cBhvr>
                                      <p:to>
                                        <p:strVal val="visible"/>
                                      </p:to>
                                    </p:set>
                                    <p:animEffect transition="in" filter="fade">
                                      <p:cBhvr>
                                        <p:cTn id="51" dur="800" decel="100000"/>
                                        <p:tgtEl>
                                          <p:spTgt spid="3079"/>
                                        </p:tgtEl>
                                      </p:cBhvr>
                                    </p:animEffect>
                                    <p:anim calcmode="lin" valueType="num">
                                      <p:cBhvr>
                                        <p:cTn id="52" dur="800" decel="100000" fill="hold"/>
                                        <p:tgtEl>
                                          <p:spTgt spid="3079"/>
                                        </p:tgtEl>
                                        <p:attrNameLst>
                                          <p:attrName>style.rotation</p:attrName>
                                        </p:attrNameLst>
                                      </p:cBhvr>
                                      <p:tavLst>
                                        <p:tav tm="0">
                                          <p:val>
                                            <p:fltVal val="-90"/>
                                          </p:val>
                                        </p:tav>
                                        <p:tav tm="100000">
                                          <p:val>
                                            <p:fltVal val="0"/>
                                          </p:val>
                                        </p:tav>
                                      </p:tavLst>
                                    </p:anim>
                                    <p:anim calcmode="lin" valueType="num">
                                      <p:cBhvr>
                                        <p:cTn id="53" dur="800" decel="100000" fill="hold"/>
                                        <p:tgtEl>
                                          <p:spTgt spid="3079"/>
                                        </p:tgtEl>
                                        <p:attrNameLst>
                                          <p:attrName>ppt_x</p:attrName>
                                        </p:attrNameLst>
                                      </p:cBhvr>
                                      <p:tavLst>
                                        <p:tav tm="0">
                                          <p:val>
                                            <p:strVal val="#ppt_x+0.4"/>
                                          </p:val>
                                        </p:tav>
                                        <p:tav tm="100000">
                                          <p:val>
                                            <p:strVal val="#ppt_x-0.05"/>
                                          </p:val>
                                        </p:tav>
                                      </p:tavLst>
                                    </p:anim>
                                    <p:anim calcmode="lin" valueType="num">
                                      <p:cBhvr>
                                        <p:cTn id="54" dur="800" decel="100000" fill="hold"/>
                                        <p:tgtEl>
                                          <p:spTgt spid="3079"/>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3079"/>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3079"/>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6" name="bunchofpansi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I.  Constitutional Courts</a:t>
            </a:r>
          </a:p>
        </p:txBody>
      </p:sp>
      <p:sp>
        <p:nvSpPr>
          <p:cNvPr id="4099" name="Rectangle 3"/>
          <p:cNvSpPr>
            <a:spLocks noGrp="1" noChangeArrowheads="1"/>
          </p:cNvSpPr>
          <p:nvPr>
            <p:ph idx="1"/>
          </p:nvPr>
        </p:nvSpPr>
        <p:spPr>
          <a:xfrm>
            <a:off x="0" y="1600200"/>
            <a:ext cx="5257800" cy="5257800"/>
          </a:xfrm>
        </p:spPr>
        <p:txBody>
          <a:bodyPr>
            <a:normAutofit lnSpcReduction="10000"/>
          </a:bodyPr>
          <a:lstStyle/>
          <a:p>
            <a:pPr marL="609600" indent="-609600">
              <a:lnSpc>
                <a:spcPct val="90000"/>
              </a:lnSpc>
              <a:buFontTx/>
              <a:buAutoNum type="alphaUcPeriod" startAt="5"/>
            </a:pPr>
            <a:r>
              <a:rPr lang="en-US" altLang="en-US" sz="2800" dirty="0"/>
              <a:t>District courts carry the main burden in federal cases.</a:t>
            </a:r>
          </a:p>
          <a:p>
            <a:pPr marL="609600" indent="-609600">
              <a:lnSpc>
                <a:spcPct val="90000"/>
              </a:lnSpc>
              <a:buFontTx/>
              <a:buAutoNum type="alphaUcPeriod" startAt="5"/>
            </a:pPr>
            <a:r>
              <a:rPr lang="en-US" altLang="en-US" sz="2800" dirty="0"/>
              <a:t>In the vast majority of cases, district courts render the final decision.</a:t>
            </a:r>
          </a:p>
          <a:p>
            <a:pPr marL="609600" indent="-609600">
              <a:lnSpc>
                <a:spcPct val="90000"/>
              </a:lnSpc>
              <a:buFontTx/>
              <a:buAutoNum type="alphaUcPeriod" startAt="5"/>
            </a:pPr>
            <a:r>
              <a:rPr lang="en-US" altLang="en-US" sz="2800" dirty="0"/>
              <a:t>Since their decisions are usually not appealed, the district courts have a huge influence on the interpretation of laws.</a:t>
            </a:r>
          </a:p>
          <a:p>
            <a:pPr marL="609600" indent="-609600">
              <a:lnSpc>
                <a:spcPct val="90000"/>
              </a:lnSpc>
              <a:buFontTx/>
              <a:buAutoNum type="alphaUcPeriod" startAt="5"/>
            </a:pPr>
            <a:r>
              <a:rPr lang="en-US" altLang="en-US" sz="2800" dirty="0"/>
              <a:t>The 12 courts of appeals ease the appellate workload of the Supreme Court.</a:t>
            </a:r>
          </a:p>
        </p:txBody>
      </p:sp>
      <p:pic>
        <p:nvPicPr>
          <p:cNvPr id="4101" name="Picture 5" descr="Courtroom">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362200"/>
            <a:ext cx="3733800" cy="2800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plus(in)">
                                      <p:cBhvr>
                                        <p:cTn id="7" dur="1000"/>
                                        <p:tgtEl>
                                          <p:spTgt spid="409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drugsarebad.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fade">
                                      <p:cBhvr>
                                        <p:cTn id="12" dur="2000"/>
                                        <p:tgtEl>
                                          <p:spTgt spid="4101"/>
                                        </p:tgtEl>
                                      </p:cBhvr>
                                    </p:animEffect>
                                  </p:childTnLst>
                                  <p:subTnLst>
                                    <p:audio>
                                      <p:cMediaNode>
                                        <p:cTn display="0" masterRel="sameClick">
                                          <p:stCondLst>
                                            <p:cond evt="begin" delay="0">
                                              <p:tn val="10"/>
                                            </p:cond>
                                          </p:stCondLst>
                                          <p:endCondLst>
                                            <p:cond evt="onStopAudio" delay="0">
                                              <p:tgtEl>
                                                <p:sldTgt/>
                                              </p:tgtEl>
                                            </p:cond>
                                          </p:endCondLst>
                                        </p:cTn>
                                        <p:tgtEl>
                                          <p:sndTgt r:embed="rId3" name="ohbetter.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4099">
                                            <p:txEl>
                                              <p:pRg st="1" end="1"/>
                                            </p:txEl>
                                          </p:spTgt>
                                        </p:tgtEl>
                                        <p:attrNameLst>
                                          <p:attrName>style.visibility</p:attrName>
                                        </p:attrNameLst>
                                      </p:cBhvr>
                                      <p:to>
                                        <p:strVal val="visible"/>
                                      </p:to>
                                    </p:set>
                                    <p:animEffect transition="in" filter="plus(in)">
                                      <p:cBhvr>
                                        <p:cTn id="17" dur="1000"/>
                                        <p:tgtEl>
                                          <p:spTgt spid="4099">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drugsarebad.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4099">
                                            <p:txEl>
                                              <p:pRg st="2" end="2"/>
                                            </p:txEl>
                                          </p:spTgt>
                                        </p:tgtEl>
                                        <p:attrNameLst>
                                          <p:attrName>style.visibility</p:attrName>
                                        </p:attrNameLst>
                                      </p:cBhvr>
                                      <p:to>
                                        <p:strVal val="visible"/>
                                      </p:to>
                                    </p:set>
                                    <p:animEffect transition="in" filter="plus(in)">
                                      <p:cBhvr>
                                        <p:cTn id="22" dur="1000"/>
                                        <p:tgtEl>
                                          <p:spTgt spid="4099">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drugsarebad.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4099">
                                            <p:txEl>
                                              <p:pRg st="3" end="3"/>
                                            </p:txEl>
                                          </p:spTgt>
                                        </p:tgtEl>
                                        <p:attrNameLst>
                                          <p:attrName>style.visibility</p:attrName>
                                        </p:attrNameLst>
                                      </p:cBhvr>
                                      <p:to>
                                        <p:strVal val="visible"/>
                                      </p:to>
                                    </p:set>
                                    <p:animEffect transition="in" filter="plus(in)">
                                      <p:cBhvr>
                                        <p:cTn id="27" dur="1000"/>
                                        <p:tgtEl>
                                          <p:spTgt spid="4099">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drugsareba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I.  Constitutional Courts</a:t>
            </a:r>
          </a:p>
        </p:txBody>
      </p:sp>
      <p:sp>
        <p:nvSpPr>
          <p:cNvPr id="5123" name="Rectangle 3"/>
          <p:cNvSpPr>
            <a:spLocks noGrp="1" noChangeArrowheads="1"/>
          </p:cNvSpPr>
          <p:nvPr>
            <p:ph idx="1"/>
          </p:nvPr>
        </p:nvSpPr>
        <p:spPr>
          <a:xfrm>
            <a:off x="228600" y="1600200"/>
            <a:ext cx="4419600" cy="5029200"/>
          </a:xfrm>
        </p:spPr>
        <p:txBody>
          <a:bodyPr/>
          <a:lstStyle/>
          <a:p>
            <a:pPr marL="609600" indent="-609600">
              <a:buFontTx/>
              <a:buAutoNum type="alphaUcPeriod" startAt="9"/>
            </a:pPr>
            <a:r>
              <a:rPr lang="en-US" altLang="en-US" sz="2800"/>
              <a:t>The courts of appeals may decide to uphold the original decision, reverse the decision, or send the case back to the original court to be tried again.</a:t>
            </a:r>
          </a:p>
          <a:p>
            <a:pPr marL="609600" indent="-609600">
              <a:buFontTx/>
              <a:buAutoNum type="alphaUcPeriod" startAt="9"/>
            </a:pPr>
            <a:r>
              <a:rPr lang="en-US" altLang="en-US" sz="2800"/>
              <a:t>The Court of International Trade hears cases dealing with tariffs.</a:t>
            </a:r>
          </a:p>
        </p:txBody>
      </p:sp>
      <p:pic>
        <p:nvPicPr>
          <p:cNvPr id="5125" name="Picture 5" descr="istockphoto_1352384_peels_banan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752600"/>
            <a:ext cx="3619500" cy="2409825"/>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United States Court of International Trad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3733800"/>
            <a:ext cx="4048125" cy="2695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randombar(horizontal)">
                                      <p:cBhvr>
                                        <p:cTn id="7" dur="500"/>
                                        <p:tgtEl>
                                          <p:spTgt spid="512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kirk02.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5125"/>
                                        </p:tgtEl>
                                        <p:attrNameLst>
                                          <p:attrName>style.visibility</p:attrName>
                                        </p:attrNameLst>
                                      </p:cBhvr>
                                      <p:to>
                                        <p:strVal val="visible"/>
                                      </p:to>
                                    </p:set>
                                    <p:anim calcmode="lin" valueType="num">
                                      <p:cBhvr>
                                        <p:cTn id="12" dur="500" fill="hold"/>
                                        <p:tgtEl>
                                          <p:spTgt spid="5125"/>
                                        </p:tgtEl>
                                        <p:attrNameLst>
                                          <p:attrName>ppt_w</p:attrName>
                                        </p:attrNameLst>
                                      </p:cBhvr>
                                      <p:tavLst>
                                        <p:tav tm="0">
                                          <p:val>
                                            <p:fltVal val="0"/>
                                          </p:val>
                                        </p:tav>
                                        <p:tav tm="100000">
                                          <p:val>
                                            <p:strVal val="#ppt_w"/>
                                          </p:val>
                                        </p:tav>
                                      </p:tavLst>
                                    </p:anim>
                                    <p:anim calcmode="lin" valueType="num">
                                      <p:cBhvr>
                                        <p:cTn id="13" dur="500" fill="hold"/>
                                        <p:tgtEl>
                                          <p:spTgt spid="5125"/>
                                        </p:tgtEl>
                                        <p:attrNameLst>
                                          <p:attrName>ppt_h</p:attrName>
                                        </p:attrNameLst>
                                      </p:cBhvr>
                                      <p:tavLst>
                                        <p:tav tm="0">
                                          <p:val>
                                            <p:fltVal val="0"/>
                                          </p:val>
                                        </p:tav>
                                        <p:tav tm="100000">
                                          <p:val>
                                            <p:strVal val="#ppt_h"/>
                                          </p:val>
                                        </p:tav>
                                      </p:tavLst>
                                    </p:anim>
                                    <p:anim calcmode="lin" valueType="num">
                                      <p:cBhvr>
                                        <p:cTn id="14" dur="500" fill="hold"/>
                                        <p:tgtEl>
                                          <p:spTgt spid="5125"/>
                                        </p:tgtEl>
                                        <p:attrNameLst>
                                          <p:attrName>style.rotation</p:attrName>
                                        </p:attrNameLst>
                                      </p:cBhvr>
                                      <p:tavLst>
                                        <p:tav tm="0">
                                          <p:val>
                                            <p:fltVal val="360"/>
                                          </p:val>
                                        </p:tav>
                                        <p:tav tm="100000">
                                          <p:val>
                                            <p:fltVal val="0"/>
                                          </p:val>
                                        </p:tav>
                                      </p:tavLst>
                                    </p:anim>
                                    <p:animEffect transition="in" filter="fade">
                                      <p:cBhvr>
                                        <p:cTn id="15" dur="500"/>
                                        <p:tgtEl>
                                          <p:spTgt spid="5125"/>
                                        </p:tgtEl>
                                      </p:cBhvr>
                                    </p:animEffect>
                                  </p:childTnLst>
                                  <p:subTnLst>
                                    <p:audio>
                                      <p:cMediaNode>
                                        <p:cTn display="0" masterRel="sameClick">
                                          <p:stCondLst>
                                            <p:cond evt="begin" delay="0">
                                              <p:tn val="10"/>
                                            </p:cond>
                                          </p:stCondLst>
                                          <p:endCondLst>
                                            <p:cond evt="onStopAudio" delay="0">
                                              <p:tgtEl>
                                                <p:sldTgt/>
                                              </p:tgtEl>
                                            </p:cond>
                                          </p:endCondLst>
                                        </p:cTn>
                                        <p:tgtEl>
                                          <p:sndTgt r:embed="rId4" name="horse1a.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123">
                                            <p:txEl>
                                              <p:pRg st="1" end="1"/>
                                            </p:txEl>
                                          </p:spTgt>
                                        </p:tgtEl>
                                        <p:attrNameLst>
                                          <p:attrName>style.visibility</p:attrName>
                                        </p:attrNameLst>
                                      </p:cBhvr>
                                      <p:to>
                                        <p:strVal val="visible"/>
                                      </p:to>
                                    </p:set>
                                    <p:animEffect transition="in" filter="randombar(horizontal)">
                                      <p:cBhvr>
                                        <p:cTn id="20" dur="500"/>
                                        <p:tgtEl>
                                          <p:spTgt spid="5123">
                                            <p:txEl>
                                              <p:pRg st="1" end="1"/>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3" name="kirk02.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47" presetClass="entr" presetSubtype="0" fill="hold" nodeType="clickEffect">
                                  <p:stCondLst>
                                    <p:cond delay="0"/>
                                  </p:stCondLst>
                                  <p:childTnLst>
                                    <p:set>
                                      <p:cBhvr>
                                        <p:cTn id="24" dur="1" fill="hold">
                                          <p:stCondLst>
                                            <p:cond delay="0"/>
                                          </p:stCondLst>
                                        </p:cTn>
                                        <p:tgtEl>
                                          <p:spTgt spid="5127"/>
                                        </p:tgtEl>
                                        <p:attrNameLst>
                                          <p:attrName>style.visibility</p:attrName>
                                        </p:attrNameLst>
                                      </p:cBhvr>
                                      <p:to>
                                        <p:strVal val="visible"/>
                                      </p:to>
                                    </p:set>
                                    <p:animEffect transition="in" filter="fade">
                                      <p:cBhvr>
                                        <p:cTn id="25" dur="1000"/>
                                        <p:tgtEl>
                                          <p:spTgt spid="5127"/>
                                        </p:tgtEl>
                                      </p:cBhvr>
                                    </p:animEffect>
                                    <p:anim calcmode="lin" valueType="num">
                                      <p:cBhvr>
                                        <p:cTn id="26" dur="1000" fill="hold"/>
                                        <p:tgtEl>
                                          <p:spTgt spid="5127"/>
                                        </p:tgtEl>
                                        <p:attrNameLst>
                                          <p:attrName>ppt_x</p:attrName>
                                        </p:attrNameLst>
                                      </p:cBhvr>
                                      <p:tavLst>
                                        <p:tav tm="0">
                                          <p:val>
                                            <p:strVal val="#ppt_x"/>
                                          </p:val>
                                        </p:tav>
                                        <p:tav tm="100000">
                                          <p:val>
                                            <p:strVal val="#ppt_x"/>
                                          </p:val>
                                        </p:tav>
                                      </p:tavLst>
                                    </p:anim>
                                    <p:anim calcmode="lin" valueType="num">
                                      <p:cBhvr>
                                        <p:cTn id="27" dur="1000" fill="hold"/>
                                        <p:tgtEl>
                                          <p:spTgt spid="512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boing_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II.  Legislative Courts</a:t>
            </a:r>
          </a:p>
        </p:txBody>
      </p:sp>
      <p:sp>
        <p:nvSpPr>
          <p:cNvPr id="7171" name="Rectangle 3"/>
          <p:cNvSpPr>
            <a:spLocks noGrp="1" noChangeArrowheads="1"/>
          </p:cNvSpPr>
          <p:nvPr>
            <p:ph idx="1"/>
          </p:nvPr>
        </p:nvSpPr>
        <p:spPr>
          <a:xfrm>
            <a:off x="457200" y="1600200"/>
            <a:ext cx="4648200" cy="4525963"/>
          </a:xfrm>
        </p:spPr>
        <p:txBody>
          <a:bodyPr/>
          <a:lstStyle/>
          <a:p>
            <a:pPr marL="609600" indent="-609600">
              <a:buFontTx/>
              <a:buAutoNum type="alphaUcPeriod"/>
            </a:pPr>
            <a:r>
              <a:rPr lang="en-US" altLang="en-US" dirty="0"/>
              <a:t>Congress has created a series of legislative courts to help Congress exercise its powers.</a:t>
            </a:r>
          </a:p>
          <a:p>
            <a:pPr marL="609600" indent="-609600">
              <a:buFontTx/>
              <a:buAutoNum type="alphaUcPeriod"/>
            </a:pPr>
            <a:r>
              <a:rPr lang="en-US" altLang="en-US" dirty="0"/>
              <a:t>The legislative courts established by Congress include the United States Claims Court, the United States Tax Court, the Court of Military Appeals, territorial courts, courts of the District of Columbia, and the United States Court of Veterans’ Appeals.</a:t>
            </a:r>
          </a:p>
          <a:p>
            <a:pPr marL="609600" indent="-609600">
              <a:buFontTx/>
              <a:buAutoNum type="alphaUcPeriod"/>
            </a:pPr>
            <a:endParaRPr lang="en-US" altLang="en-US" dirty="0"/>
          </a:p>
        </p:txBody>
      </p:sp>
      <p:pic>
        <p:nvPicPr>
          <p:cNvPr id="7173" name="Picture 5" descr="workout-routines-bg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1905000"/>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from="(-#ppt_w/2)" to="(#ppt_x)" calcmode="lin" valueType="num">
                                      <p:cBhvr>
                                        <p:cTn id="7" dur="600" fill="hold">
                                          <p:stCondLst>
                                            <p:cond delay="0"/>
                                          </p:stCondLst>
                                        </p:cTn>
                                        <p:tgtEl>
                                          <p:spTgt spid="7170"/>
                                        </p:tgtEl>
                                        <p:attrNameLst>
                                          <p:attrName>ppt_x</p:attrName>
                                        </p:attrNameLst>
                                      </p:cBhvr>
                                    </p:anim>
                                    <p:anim from="0" to="-1.0" calcmode="lin" valueType="num">
                                      <p:cBhvr>
                                        <p:cTn id="8" dur="200" decel="50000" autoRev="1" fill="hold">
                                          <p:stCondLst>
                                            <p:cond delay="600"/>
                                          </p:stCondLst>
                                        </p:cTn>
                                        <p:tgtEl>
                                          <p:spTgt spid="7170"/>
                                        </p:tgtEl>
                                        <p:attrNameLst>
                                          <p:attrName>xshear</p:attrName>
                                        </p:attrNameLst>
                                      </p:cBhvr>
                                    </p:anim>
                                    <p:animScale>
                                      <p:cBhvr>
                                        <p:cTn id="9" dur="200" decel="100000" autoRev="1" fill="hold">
                                          <p:stCondLst>
                                            <p:cond delay="600"/>
                                          </p:stCondLst>
                                        </p:cTn>
                                        <p:tgtEl>
                                          <p:spTgt spid="7170"/>
                                        </p:tgtEl>
                                      </p:cBhvr>
                                      <p:from x="100000" y="100000"/>
                                      <p:to x="80000" y="100000"/>
                                    </p:animScale>
                                    <p:anim by="(#ppt_h/3+#ppt_w*0.1)" calcmode="lin" valueType="num">
                                      <p:cBhvr additive="sum">
                                        <p:cTn id="10" dur="200" decel="100000" autoRev="1" fill="hold">
                                          <p:stCondLst>
                                            <p:cond delay="600"/>
                                          </p:stCondLst>
                                        </p:cTn>
                                        <p:tgtEl>
                                          <p:spTgt spid="7170"/>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grpId="0" nodeType="clickEffect">
                                  <p:stCondLst>
                                    <p:cond delay="0"/>
                                  </p:stCondLst>
                                  <p:childTnLst>
                                    <p:set>
                                      <p:cBhvr>
                                        <p:cTn id="14" dur="1" fill="hold">
                                          <p:stCondLst>
                                            <p:cond delay="0"/>
                                          </p:stCondLst>
                                        </p:cTn>
                                        <p:tgtEl>
                                          <p:spTgt spid="7171">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7171">
                                            <p:txEl>
                                              <p:pRg st="0" end="0"/>
                                            </p:txEl>
                                          </p:spTgt>
                                        </p:tgtEl>
                                        <p:attrNameLst>
                                          <p:attrName>ppt_w</p:attrName>
                                        </p:attrNameLst>
                                      </p:cBhvr>
                                    </p:anim>
                                    <p:anim by="(#ppt_w*0.50)" calcmode="lin" valueType="num">
                                      <p:cBhvr>
                                        <p:cTn id="16" dur="500" decel="50000" autoRev="1" fill="hold">
                                          <p:stCondLst>
                                            <p:cond delay="0"/>
                                          </p:stCondLst>
                                        </p:cTn>
                                        <p:tgtEl>
                                          <p:spTgt spid="7171">
                                            <p:txEl>
                                              <p:pRg st="0" end="0"/>
                                            </p:txEl>
                                          </p:spTgt>
                                        </p:tgtEl>
                                        <p:attrNameLst>
                                          <p:attrName>ppt_x</p:attrName>
                                        </p:attrNameLst>
                                      </p:cBhvr>
                                    </p:anim>
                                    <p:anim from="(-#ppt_h/2)" to="(#ppt_y)" calcmode="lin" valueType="num">
                                      <p:cBhvr>
                                        <p:cTn id="17" dur="1000" fill="hold">
                                          <p:stCondLst>
                                            <p:cond delay="0"/>
                                          </p:stCondLst>
                                        </p:cTn>
                                        <p:tgtEl>
                                          <p:spTgt spid="7171">
                                            <p:txEl>
                                              <p:pRg st="0" end="0"/>
                                            </p:txEl>
                                          </p:spTgt>
                                        </p:tgtEl>
                                        <p:attrNameLst>
                                          <p:attrName>ppt_y</p:attrName>
                                        </p:attrNameLst>
                                      </p:cBhvr>
                                    </p:anim>
                                    <p:animRot by="21600000">
                                      <p:cBhvr>
                                        <p:cTn id="18" dur="1000" fill="hold">
                                          <p:stCondLst>
                                            <p:cond delay="0"/>
                                          </p:stCondLst>
                                        </p:cTn>
                                        <p:tgtEl>
                                          <p:spTgt spid="7171">
                                            <p:txEl>
                                              <p:pRg st="0" end="0"/>
                                            </p:txEl>
                                          </p:spTgt>
                                        </p:tgtEl>
                                        <p:attrNameLst>
                                          <p:attrName>r</p:attrName>
                                        </p:attrNameLst>
                                      </p:cBhvr>
                                    </p:animRot>
                                  </p:childTnLst>
                                  <p:subTnLst>
                                    <p:audio>
                                      <p:cMediaNode>
                                        <p:cTn display="0" masterRel="sameClick">
                                          <p:stCondLst>
                                            <p:cond evt="begin" delay="0">
                                              <p:tn val="13"/>
                                            </p:cond>
                                          </p:stCondLst>
                                          <p:endCondLst>
                                            <p:cond evt="onStopAudio" delay="0">
                                              <p:tgtEl>
                                                <p:sldTgt/>
                                              </p:tgtEl>
                                            </p:cond>
                                          </p:endCondLst>
                                        </p:cTn>
                                        <p:tgtEl>
                                          <p:sndTgt r:embed="rId4" name="pantsnow.wav"/>
                                        </p:tgtEl>
                                      </p:cMediaNode>
                                    </p:audio>
                                  </p:subTnLst>
                                </p:cTn>
                              </p:par>
                            </p:childTnLst>
                          </p:cTn>
                        </p:par>
                      </p:childTnLst>
                    </p:cTn>
                  </p:par>
                  <p:par>
                    <p:cTn id="19" fill="hold">
                      <p:stCondLst>
                        <p:cond delay="indefinite"/>
                      </p:stCondLst>
                      <p:childTnLst>
                        <p:par>
                          <p:cTn id="20" fill="hold">
                            <p:stCondLst>
                              <p:cond delay="0"/>
                            </p:stCondLst>
                            <p:childTnLst>
                              <p:par>
                                <p:cTn id="21" presetID="52" presetClass="entr" presetSubtype="0" fill="hold" nodeType="clickEffect">
                                  <p:stCondLst>
                                    <p:cond delay="0"/>
                                  </p:stCondLst>
                                  <p:childTnLst>
                                    <p:set>
                                      <p:cBhvr>
                                        <p:cTn id="22" dur="1" fill="hold">
                                          <p:stCondLst>
                                            <p:cond delay="0"/>
                                          </p:stCondLst>
                                        </p:cTn>
                                        <p:tgtEl>
                                          <p:spTgt spid="7173"/>
                                        </p:tgtEl>
                                        <p:attrNameLst>
                                          <p:attrName>style.visibility</p:attrName>
                                        </p:attrNameLst>
                                      </p:cBhvr>
                                      <p:to>
                                        <p:strVal val="visible"/>
                                      </p:to>
                                    </p:set>
                                    <p:animScale>
                                      <p:cBhvr>
                                        <p:cTn id="23" dur="1000" decel="50000" fill="hold">
                                          <p:stCondLst>
                                            <p:cond delay="0"/>
                                          </p:stCondLst>
                                        </p:cTn>
                                        <p:tgtEl>
                                          <p:spTgt spid="71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7173"/>
                                        </p:tgtEl>
                                        <p:attrNameLst>
                                          <p:attrName>ppt_x</p:attrName>
                                          <p:attrName>ppt_y</p:attrName>
                                        </p:attrNameLst>
                                      </p:cBhvr>
                                    </p:animMotion>
                                    <p:animEffect transition="in" filter="fade">
                                      <p:cBhvr>
                                        <p:cTn id="25" dur="1000"/>
                                        <p:tgtEl>
                                          <p:spTgt spid="7173"/>
                                        </p:tgtEl>
                                      </p:cBhvr>
                                    </p:animEffect>
                                  </p:childTnLst>
                                  <p:subTnLst>
                                    <p:audio>
                                      <p:cMediaNode>
                                        <p:cTn display="0" masterRel="sameClick">
                                          <p:stCondLst>
                                            <p:cond evt="begin" delay="0">
                                              <p:tn val="21"/>
                                            </p:cond>
                                          </p:stCondLst>
                                          <p:endCondLst>
                                            <p:cond evt="onStopAudio" delay="0">
                                              <p:tgtEl>
                                                <p:sldTgt/>
                                              </p:tgtEl>
                                            </p:cond>
                                          </p:endCondLst>
                                        </p:cTn>
                                        <p:tgtEl>
                                          <p:sndTgt r:embed="rId5" name="manlymen.wav"/>
                                        </p:tgtEl>
                                      </p:cMediaNode>
                                    </p:audio>
                                  </p:subTnLst>
                                </p:cTn>
                              </p:par>
                            </p:childTnLst>
                          </p:cTn>
                        </p:par>
                      </p:childTnLst>
                    </p:cTn>
                  </p:par>
                  <p:par>
                    <p:cTn id="26" fill="hold">
                      <p:stCondLst>
                        <p:cond delay="indefinite"/>
                      </p:stCondLst>
                      <p:childTnLst>
                        <p:par>
                          <p:cTn id="27" fill="hold">
                            <p:stCondLst>
                              <p:cond delay="0"/>
                            </p:stCondLst>
                            <p:childTnLst>
                              <p:par>
                                <p:cTn id="28" presetID="56" presetClass="entr" presetSubtype="0" fill="hold" grpId="0" nodeType="clickEffect">
                                  <p:stCondLst>
                                    <p:cond delay="0"/>
                                  </p:stCondLst>
                                  <p:childTnLst>
                                    <p:set>
                                      <p:cBhvr>
                                        <p:cTn id="29" dur="1" fill="hold">
                                          <p:stCondLst>
                                            <p:cond delay="0"/>
                                          </p:stCondLst>
                                        </p:cTn>
                                        <p:tgtEl>
                                          <p:spTgt spid="7171">
                                            <p:txEl>
                                              <p:pRg st="1" end="1"/>
                                            </p:txEl>
                                          </p:spTgt>
                                        </p:tgtEl>
                                        <p:attrNameLst>
                                          <p:attrName>style.visibility</p:attrName>
                                        </p:attrNameLst>
                                      </p:cBhvr>
                                      <p:to>
                                        <p:strVal val="visible"/>
                                      </p:to>
                                    </p:set>
                                    <p:anim by="(-#ppt_w*2)" calcmode="lin" valueType="num">
                                      <p:cBhvr rctx="PPT">
                                        <p:cTn id="30" dur="500" autoRev="1" fill="hold">
                                          <p:stCondLst>
                                            <p:cond delay="0"/>
                                          </p:stCondLst>
                                        </p:cTn>
                                        <p:tgtEl>
                                          <p:spTgt spid="7171">
                                            <p:txEl>
                                              <p:pRg st="1" end="1"/>
                                            </p:txEl>
                                          </p:spTgt>
                                        </p:tgtEl>
                                        <p:attrNameLst>
                                          <p:attrName>ppt_w</p:attrName>
                                        </p:attrNameLst>
                                      </p:cBhvr>
                                    </p:anim>
                                    <p:anim by="(#ppt_w*0.50)" calcmode="lin" valueType="num">
                                      <p:cBhvr>
                                        <p:cTn id="31" dur="500" decel="50000" autoRev="1" fill="hold">
                                          <p:stCondLst>
                                            <p:cond delay="0"/>
                                          </p:stCondLst>
                                        </p:cTn>
                                        <p:tgtEl>
                                          <p:spTgt spid="7171">
                                            <p:txEl>
                                              <p:pRg st="1" end="1"/>
                                            </p:txEl>
                                          </p:spTgt>
                                        </p:tgtEl>
                                        <p:attrNameLst>
                                          <p:attrName>ppt_x</p:attrName>
                                        </p:attrNameLst>
                                      </p:cBhvr>
                                    </p:anim>
                                    <p:anim from="(-#ppt_h/2)" to="(#ppt_y)" calcmode="lin" valueType="num">
                                      <p:cBhvr>
                                        <p:cTn id="32" dur="1000" fill="hold">
                                          <p:stCondLst>
                                            <p:cond delay="0"/>
                                          </p:stCondLst>
                                        </p:cTn>
                                        <p:tgtEl>
                                          <p:spTgt spid="7171">
                                            <p:txEl>
                                              <p:pRg st="1" end="1"/>
                                            </p:txEl>
                                          </p:spTgt>
                                        </p:tgtEl>
                                        <p:attrNameLst>
                                          <p:attrName>ppt_y</p:attrName>
                                        </p:attrNameLst>
                                      </p:cBhvr>
                                    </p:anim>
                                    <p:animRot by="21600000">
                                      <p:cBhvr>
                                        <p:cTn id="33" dur="1000" fill="hold">
                                          <p:stCondLst>
                                            <p:cond delay="0"/>
                                          </p:stCondLst>
                                        </p:cTn>
                                        <p:tgtEl>
                                          <p:spTgt spid="7171">
                                            <p:txEl>
                                              <p:pRg st="1" end="1"/>
                                            </p:txEl>
                                          </p:spTgt>
                                        </p:tgtEl>
                                        <p:attrNameLst>
                                          <p:attrName>r</p:attrName>
                                        </p:attrNameLst>
                                      </p:cBhvr>
                                    </p:animRot>
                                  </p:childTnLst>
                                  <p:subTnLst>
                                    <p:audio>
                                      <p:cMediaNode>
                                        <p:cTn display="0" masterRel="sameClick">
                                          <p:stCondLst>
                                            <p:cond evt="begin" delay="0">
                                              <p:tn val="28"/>
                                            </p:cond>
                                          </p:stCondLst>
                                          <p:endCondLst>
                                            <p:cond evt="onStopAudio" delay="0">
                                              <p:tgtEl>
                                                <p:sldTgt/>
                                              </p:tgtEl>
                                            </p:cond>
                                          </p:endCondLst>
                                        </p:cTn>
                                        <p:tgtEl>
                                          <p:sndTgt r:embed="rId4" name="pantsn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III.  Selection of Federal Judges</a:t>
            </a:r>
          </a:p>
        </p:txBody>
      </p:sp>
      <p:sp>
        <p:nvSpPr>
          <p:cNvPr id="9219" name="Rectangle 3"/>
          <p:cNvSpPr>
            <a:spLocks noGrp="1" noChangeArrowheads="1"/>
          </p:cNvSpPr>
          <p:nvPr>
            <p:ph idx="1"/>
          </p:nvPr>
        </p:nvSpPr>
        <p:spPr>
          <a:xfrm>
            <a:off x="0" y="1600200"/>
            <a:ext cx="4343400" cy="4525963"/>
          </a:xfrm>
        </p:spPr>
        <p:txBody>
          <a:bodyPr/>
          <a:lstStyle/>
          <a:p>
            <a:pPr marL="609600" indent="-609600">
              <a:lnSpc>
                <a:spcPct val="90000"/>
              </a:lnSpc>
              <a:buFontTx/>
              <a:buAutoNum type="alphaUcPeriod"/>
            </a:pPr>
            <a:r>
              <a:rPr lang="en-US" altLang="en-US" sz="2800"/>
              <a:t>According to the Constitution, the president has the power to appoint all federal judges, with the approval of the Senate.</a:t>
            </a:r>
          </a:p>
          <a:p>
            <a:pPr marL="609600" indent="-609600">
              <a:lnSpc>
                <a:spcPct val="90000"/>
              </a:lnSpc>
              <a:buFontTx/>
              <a:buAutoNum type="alphaUcPeriod"/>
            </a:pPr>
            <a:r>
              <a:rPr lang="en-US" altLang="en-US" sz="2800"/>
              <a:t>Presidents often appoint judges from their own political party.</a:t>
            </a:r>
          </a:p>
        </p:txBody>
      </p:sp>
      <p:pic>
        <p:nvPicPr>
          <p:cNvPr id="1026" name="Picture 2" descr="http://wwwimage.cbsnews.com/images/2009/05/26/image5039517x.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2286000"/>
            <a:ext cx="3524250" cy="26479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from="(-#ppt_w/2)" to="(#ppt_x)" calcmode="lin" valueType="num">
                                      <p:cBhvr>
                                        <p:cTn id="7" dur="600" fill="hold">
                                          <p:stCondLst>
                                            <p:cond delay="0"/>
                                          </p:stCondLst>
                                        </p:cTn>
                                        <p:tgtEl>
                                          <p:spTgt spid="9218"/>
                                        </p:tgtEl>
                                        <p:attrNameLst>
                                          <p:attrName>ppt_x</p:attrName>
                                        </p:attrNameLst>
                                      </p:cBhvr>
                                    </p:anim>
                                    <p:anim from="0" to="-1.0" calcmode="lin" valueType="num">
                                      <p:cBhvr>
                                        <p:cTn id="8" dur="200" decel="50000" autoRev="1" fill="hold">
                                          <p:stCondLst>
                                            <p:cond delay="600"/>
                                          </p:stCondLst>
                                        </p:cTn>
                                        <p:tgtEl>
                                          <p:spTgt spid="9218"/>
                                        </p:tgtEl>
                                        <p:attrNameLst>
                                          <p:attrName>xshear</p:attrName>
                                        </p:attrNameLst>
                                      </p:cBhvr>
                                    </p:anim>
                                    <p:animScale>
                                      <p:cBhvr>
                                        <p:cTn id="9" dur="200" decel="100000" autoRev="1" fill="hold">
                                          <p:stCondLst>
                                            <p:cond delay="600"/>
                                          </p:stCondLst>
                                        </p:cTn>
                                        <p:tgtEl>
                                          <p:spTgt spid="9218"/>
                                        </p:tgtEl>
                                      </p:cBhvr>
                                      <p:from x="100000" y="100000"/>
                                      <p:to x="80000" y="100000"/>
                                    </p:animScale>
                                    <p:anim by="(#ppt_h/3+#ppt_w*0.1)" calcmode="lin" valueType="num">
                                      <p:cBhvr additive="sum">
                                        <p:cTn id="10" dur="200" decel="100000" autoRev="1" fill="hold">
                                          <p:stCondLst>
                                            <p:cond delay="600"/>
                                          </p:stCondLst>
                                        </p:cTn>
                                        <p:tgtEl>
                                          <p:spTgt spid="9218"/>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anim calcmode="lin" valueType="num">
                                      <p:cBhvr>
                                        <p:cTn id="15" dur="1000" fill="hold"/>
                                        <p:tgtEl>
                                          <p:spTgt spid="9219">
                                            <p:txEl>
                                              <p:pRg st="0" end="0"/>
                                            </p:txEl>
                                          </p:spTgt>
                                        </p:tgtEl>
                                        <p:attrNameLst>
                                          <p:attrName>ppt_x</p:attrName>
                                        </p:attrNameLst>
                                      </p:cBhvr>
                                      <p:tavLst>
                                        <p:tav tm="0">
                                          <p:val>
                                            <p:strVal val="#ppt_x-.2"/>
                                          </p:val>
                                        </p:tav>
                                        <p:tav tm="100000">
                                          <p:val>
                                            <p:strVal val="#ppt_x"/>
                                          </p:val>
                                        </p:tav>
                                      </p:tavLst>
                                    </p:anim>
                                    <p:anim calcmode="lin" valueType="num">
                                      <p:cBhvr>
                                        <p:cTn id="16" dur="1000" fill="hold"/>
                                        <p:tgtEl>
                                          <p:spTgt spid="921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7" dur="1000"/>
                                        <p:tgtEl>
                                          <p:spTgt spid="9219">
                                            <p:txEl>
                                              <p:pRg st="0" end="0"/>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4" name="disappointment.wav"/>
                                        </p:tgtEl>
                                      </p:cMediaNode>
                                    </p:audio>
                                  </p:sub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9219">
                                            <p:txEl>
                                              <p:pRg st="1" end="1"/>
                                            </p:txEl>
                                          </p:spTgt>
                                        </p:tgtEl>
                                        <p:attrNameLst>
                                          <p:attrName>style.visibility</p:attrName>
                                        </p:attrNameLst>
                                      </p:cBhvr>
                                      <p:to>
                                        <p:strVal val="visible"/>
                                      </p:to>
                                    </p:set>
                                    <p:anim calcmode="lin" valueType="num">
                                      <p:cBhvr>
                                        <p:cTn id="22" dur="1000" fill="hold"/>
                                        <p:tgtEl>
                                          <p:spTgt spid="9219">
                                            <p:txEl>
                                              <p:pRg st="1" end="1"/>
                                            </p:txEl>
                                          </p:spTgt>
                                        </p:tgtEl>
                                        <p:attrNameLst>
                                          <p:attrName>ppt_x</p:attrName>
                                        </p:attrNameLst>
                                      </p:cBhvr>
                                      <p:tavLst>
                                        <p:tav tm="0">
                                          <p:val>
                                            <p:strVal val="#ppt_x-.2"/>
                                          </p:val>
                                        </p:tav>
                                        <p:tav tm="100000">
                                          <p:val>
                                            <p:strVal val="#ppt_x"/>
                                          </p:val>
                                        </p:tav>
                                      </p:tavLst>
                                    </p:anim>
                                    <p:anim calcmode="lin" valueType="num">
                                      <p:cBhvr>
                                        <p:cTn id="23" dur="1000" fill="hold"/>
                                        <p:tgtEl>
                                          <p:spTgt spid="921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9219">
                                            <p:txEl>
                                              <p:pRg st="1" end="1"/>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disappointment.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wipe(down)">
                                      <p:cBhvr>
                                        <p:cTn id="29" dur="500"/>
                                        <p:tgtEl>
                                          <p:spTgt spid="1026"/>
                                        </p:tgtEl>
                                      </p:cBhvr>
                                    </p:animEffect>
                                  </p:childTnLst>
                                  <p:subTnLst>
                                    <p:audio>
                                      <p:cMediaNode>
                                        <p:cTn display="0" masterRel="sameClick">
                                          <p:stCondLst>
                                            <p:cond evt="begin" delay="0">
                                              <p:tn val="27"/>
                                            </p:cond>
                                          </p:stCondLst>
                                          <p:endCondLst>
                                            <p:cond evt="onStopAudio" delay="0">
                                              <p:tgtEl>
                                                <p:sldTgt/>
                                              </p:tgtEl>
                                            </p:cond>
                                          </p:endCondLst>
                                        </p:cTn>
                                        <p:tgtEl>
                                          <p:sndTgt r:embed="rId5" name="aallright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III.  Selection of Federal Judges</a:t>
            </a:r>
          </a:p>
        </p:txBody>
      </p:sp>
      <p:sp>
        <p:nvSpPr>
          <p:cNvPr id="10243" name="Rectangle 3"/>
          <p:cNvSpPr>
            <a:spLocks noGrp="1" noChangeArrowheads="1"/>
          </p:cNvSpPr>
          <p:nvPr>
            <p:ph idx="1"/>
          </p:nvPr>
        </p:nvSpPr>
        <p:spPr>
          <a:xfrm>
            <a:off x="0" y="1600200"/>
            <a:ext cx="4800600" cy="4525963"/>
          </a:xfrm>
        </p:spPr>
        <p:txBody>
          <a:bodyPr/>
          <a:lstStyle/>
          <a:p>
            <a:pPr marL="609600" indent="-609600">
              <a:lnSpc>
                <a:spcPct val="90000"/>
              </a:lnSpc>
              <a:buFontTx/>
              <a:buAutoNum type="alphaUcPeriod" startAt="3"/>
            </a:pPr>
            <a:r>
              <a:rPr lang="en-US" altLang="en-US"/>
              <a:t>Presidents often appoint judges who share their own points of view on key issues.</a:t>
            </a:r>
          </a:p>
          <a:p>
            <a:pPr marL="609600" indent="-609600">
              <a:lnSpc>
                <a:spcPct val="90000"/>
              </a:lnSpc>
              <a:buFontTx/>
              <a:buAutoNum type="alphaUcPeriod" startAt="3"/>
            </a:pPr>
            <a:r>
              <a:rPr lang="en-US" altLang="en-US"/>
              <a:t>In selecting judges for district and other trial courts, presidents follow the practice of senatorial courtesy.</a:t>
            </a:r>
          </a:p>
        </p:txBody>
      </p:sp>
      <p:pic>
        <p:nvPicPr>
          <p:cNvPr id="10247" name="Picture 7" descr="calvin_hobbes_640_4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4900" y="2133600"/>
            <a:ext cx="4229100" cy="3171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500" decel="50000" fill="hold">
                                          <p:stCondLst>
                                            <p:cond delay="0"/>
                                          </p:stCondLst>
                                        </p:cTn>
                                        <p:tgtEl>
                                          <p:spTgt spid="1024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24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24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024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24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24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24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24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pizzasens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0243">
                                            <p:txEl>
                                              <p:pRg st="1" end="1"/>
                                            </p:txEl>
                                          </p:spTgt>
                                        </p:tgtEl>
                                        <p:attrNameLst>
                                          <p:attrName>style.visibility</p:attrName>
                                        </p:attrNameLst>
                                      </p:cBhvr>
                                      <p:to>
                                        <p:strVal val="visible"/>
                                      </p:to>
                                    </p:set>
                                    <p:anim calcmode="lin" valueType="num">
                                      <p:cBhvr>
                                        <p:cTn id="19" dur="500" decel="50000" fill="hold">
                                          <p:stCondLst>
                                            <p:cond delay="0"/>
                                          </p:stCondLst>
                                        </p:cTn>
                                        <p:tgtEl>
                                          <p:spTgt spid="1024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024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024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1024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024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024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024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0243">
                                            <p:txEl>
                                              <p:pRg st="1" end="1"/>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3" name="pizzasens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entr" presetSubtype="0" fill="hold" nodeType="clickEffect">
                                  <p:stCondLst>
                                    <p:cond delay="0"/>
                                  </p:stCondLst>
                                  <p:childTnLst>
                                    <p:set>
                                      <p:cBhvr>
                                        <p:cTn id="30" dur="1" fill="hold">
                                          <p:stCondLst>
                                            <p:cond delay="0"/>
                                          </p:stCondLst>
                                        </p:cTn>
                                        <p:tgtEl>
                                          <p:spTgt spid="10247"/>
                                        </p:tgtEl>
                                        <p:attrNameLst>
                                          <p:attrName>style.visibility</p:attrName>
                                        </p:attrNameLst>
                                      </p:cBhvr>
                                      <p:to>
                                        <p:strVal val="visible"/>
                                      </p:to>
                                    </p:set>
                                    <p:animEffect transition="in" filter="fade">
                                      <p:cBhvr>
                                        <p:cTn id="31" dur="2000"/>
                                        <p:tgtEl>
                                          <p:spTgt spid="10247"/>
                                        </p:tgtEl>
                                      </p:cBhvr>
                                    </p:animEffect>
                                    <p:anim calcmode="lin" valueType="num">
                                      <p:cBhvr>
                                        <p:cTn id="32" dur="2000" fill="hold"/>
                                        <p:tgtEl>
                                          <p:spTgt spid="10247"/>
                                        </p:tgtEl>
                                        <p:attrNameLst>
                                          <p:attrName>style.rotation</p:attrName>
                                        </p:attrNameLst>
                                      </p:cBhvr>
                                      <p:tavLst>
                                        <p:tav tm="0">
                                          <p:val>
                                            <p:fltVal val="720"/>
                                          </p:val>
                                        </p:tav>
                                        <p:tav tm="100000">
                                          <p:val>
                                            <p:fltVal val="0"/>
                                          </p:val>
                                        </p:tav>
                                      </p:tavLst>
                                    </p:anim>
                                    <p:anim calcmode="lin" valueType="num">
                                      <p:cBhvr>
                                        <p:cTn id="33" dur="2000" fill="hold"/>
                                        <p:tgtEl>
                                          <p:spTgt spid="10247"/>
                                        </p:tgtEl>
                                        <p:attrNameLst>
                                          <p:attrName>ppt_h</p:attrName>
                                        </p:attrNameLst>
                                      </p:cBhvr>
                                      <p:tavLst>
                                        <p:tav tm="0">
                                          <p:val>
                                            <p:fltVal val="0"/>
                                          </p:val>
                                        </p:tav>
                                        <p:tav tm="100000">
                                          <p:val>
                                            <p:strVal val="#ppt_h"/>
                                          </p:val>
                                        </p:tav>
                                      </p:tavLst>
                                    </p:anim>
                                    <p:anim calcmode="lin" valueType="num">
                                      <p:cBhvr>
                                        <p:cTn id="34" dur="2000" fill="hold"/>
                                        <p:tgtEl>
                                          <p:spTgt spid="1024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29"/>
                                            </p:cond>
                                          </p:stCondLst>
                                          <p:endCondLst>
                                            <p:cond evt="onStopAudio" delay="0">
                                              <p:tgtEl>
                                                <p:sldTgt/>
                                              </p:tgtEl>
                                            </p:cond>
                                          </p:endCondLst>
                                        </p:cTn>
                                        <p:tgtEl>
                                          <p:sndTgt r:embed="rId4" name="toilet_flush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III.  Selection of Federal Judges</a:t>
            </a:r>
          </a:p>
        </p:txBody>
      </p:sp>
      <p:sp>
        <p:nvSpPr>
          <p:cNvPr id="11267" name="Rectangle 3"/>
          <p:cNvSpPr>
            <a:spLocks noGrp="1" noChangeArrowheads="1"/>
          </p:cNvSpPr>
          <p:nvPr>
            <p:ph idx="1"/>
          </p:nvPr>
        </p:nvSpPr>
        <p:spPr>
          <a:xfrm>
            <a:off x="152400" y="1600200"/>
            <a:ext cx="5029200" cy="4953000"/>
          </a:xfrm>
        </p:spPr>
        <p:txBody>
          <a:bodyPr/>
          <a:lstStyle/>
          <a:p>
            <a:pPr marL="609600" indent="-609600">
              <a:lnSpc>
                <a:spcPct val="90000"/>
              </a:lnSpc>
              <a:buFontTx/>
              <a:buAutoNum type="alphaUcPeriod" startAt="5"/>
            </a:pPr>
            <a:r>
              <a:rPr lang="en-US" altLang="en-US"/>
              <a:t>Most federal judges have had legal training; many have served as state court judges.</a:t>
            </a:r>
          </a:p>
          <a:p>
            <a:pPr marL="609600" indent="-609600">
              <a:lnSpc>
                <a:spcPct val="90000"/>
              </a:lnSpc>
              <a:buFontTx/>
              <a:buAutoNum type="alphaUcPeriod" startAt="5"/>
            </a:pPr>
            <a:r>
              <a:rPr lang="en-US" altLang="en-US"/>
              <a:t>Women and minorities have been appointed as judges in federal courts in increasing numbers since the 1980s.</a:t>
            </a:r>
          </a:p>
        </p:txBody>
      </p:sp>
      <p:pic>
        <p:nvPicPr>
          <p:cNvPr id="11269" name="Picture 5" descr="photo of  Classro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1524000"/>
            <a:ext cx="3962400" cy="2976563"/>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descr="judge_judy_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2743200"/>
            <a:ext cx="3552825"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1000"/>
                                        <p:tgtEl>
                                          <p:spTgt spid="11267">
                                            <p:txEl>
                                              <p:pRg st="0" end="0"/>
                                            </p:txEl>
                                          </p:spTgt>
                                        </p:tgtEl>
                                      </p:cBhvr>
                                    </p:animEffect>
                                    <p:anim calcmode="lin" valueType="num">
                                      <p:cBhvr>
                                        <p:cTn id="8" dur="1000" fill="hold"/>
                                        <p:tgtEl>
                                          <p:spTgt spid="11267">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1126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lesssense.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1269"/>
                                        </p:tgtEl>
                                        <p:attrNameLst>
                                          <p:attrName>style.visibility</p:attrName>
                                        </p:attrNameLst>
                                      </p:cBhvr>
                                      <p:to>
                                        <p:strVal val="visible"/>
                                      </p:to>
                                    </p:set>
                                    <p:anim calcmode="lin" valueType="num">
                                      <p:cBhvr>
                                        <p:cTn id="14" dur="1000" fill="hold"/>
                                        <p:tgtEl>
                                          <p:spTgt spid="11269"/>
                                        </p:tgtEl>
                                        <p:attrNameLst>
                                          <p:attrName>ppt_x</p:attrName>
                                        </p:attrNameLst>
                                      </p:cBhvr>
                                      <p:tavLst>
                                        <p:tav tm="0">
                                          <p:val>
                                            <p:strVal val="#ppt_x-.2"/>
                                          </p:val>
                                        </p:tav>
                                        <p:tav tm="100000">
                                          <p:val>
                                            <p:strVal val="#ppt_x"/>
                                          </p:val>
                                        </p:tav>
                                      </p:tavLst>
                                    </p:anim>
                                    <p:anim calcmode="lin" valueType="num">
                                      <p:cBhvr>
                                        <p:cTn id="15"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1269"/>
                                        </p:tgtEl>
                                      </p:cBhvr>
                                    </p:animEffect>
                                  </p:childTnLst>
                                  <p:subTnLst>
                                    <p:audio>
                                      <p:cMediaNode>
                                        <p:cTn display="0" masterRel="sameClick">
                                          <p:stCondLst>
                                            <p:cond evt="begin" delay="0">
                                              <p:tn val="12"/>
                                            </p:cond>
                                          </p:stCondLst>
                                          <p:endCondLst>
                                            <p:cond evt="onStopAudio" delay="0">
                                              <p:tgtEl>
                                                <p:sldTgt/>
                                              </p:tgtEl>
                                            </p:cond>
                                          </p:endCondLst>
                                        </p:cTn>
                                        <p:tgtEl>
                                          <p:sndTgt r:embed="rId4" name="metal_clang.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grpId="0" nodeType="clickEffect">
                                  <p:stCondLst>
                                    <p:cond delay="0"/>
                                  </p:stCondLst>
                                  <p:childTnLst>
                                    <p:set>
                                      <p:cBhvr>
                                        <p:cTn id="20" dur="1" fill="hold">
                                          <p:stCondLst>
                                            <p:cond delay="0"/>
                                          </p:stCondLst>
                                        </p:cTn>
                                        <p:tgtEl>
                                          <p:spTgt spid="11267">
                                            <p:txEl>
                                              <p:pRg st="1" end="1"/>
                                            </p:txEl>
                                          </p:spTgt>
                                        </p:tgtEl>
                                        <p:attrNameLst>
                                          <p:attrName>style.visibility</p:attrName>
                                        </p:attrNameLst>
                                      </p:cBhvr>
                                      <p:to>
                                        <p:strVal val="visible"/>
                                      </p:to>
                                    </p:set>
                                    <p:animEffect transition="in" filter="fade">
                                      <p:cBhvr>
                                        <p:cTn id="21" dur="1000"/>
                                        <p:tgtEl>
                                          <p:spTgt spid="11267">
                                            <p:txEl>
                                              <p:pRg st="1" end="1"/>
                                            </p:txEl>
                                          </p:spTgt>
                                        </p:tgtEl>
                                      </p:cBhvr>
                                    </p:animEffect>
                                    <p:anim calcmode="lin" valueType="num">
                                      <p:cBhvr>
                                        <p:cTn id="22" dur="1000" fill="hold"/>
                                        <p:tgtEl>
                                          <p:spTgt spid="11267">
                                            <p:txEl>
                                              <p:pRg st="1" end="1"/>
                                            </p:txEl>
                                          </p:spTgt>
                                        </p:tgtEl>
                                        <p:attrNameLst>
                                          <p:attrName>ppt_x</p:attrName>
                                        </p:attrNameLst>
                                      </p:cBhvr>
                                      <p:tavLst>
                                        <p:tav tm="0">
                                          <p:val>
                                            <p:strVal val="#ppt_x-.1"/>
                                          </p:val>
                                        </p:tav>
                                        <p:tav tm="100000">
                                          <p:val>
                                            <p:strVal val="#ppt_x"/>
                                          </p:val>
                                        </p:tav>
                                      </p:tavLst>
                                    </p:anim>
                                    <p:anim calcmode="lin" valueType="num">
                                      <p:cBhvr>
                                        <p:cTn id="23" dur="1000" fill="hold"/>
                                        <p:tgtEl>
                                          <p:spTgt spid="1126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lesssense.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nodeType="clickEffect">
                                  <p:stCondLst>
                                    <p:cond delay="0"/>
                                  </p:stCondLst>
                                  <p:childTnLst>
                                    <p:set>
                                      <p:cBhvr>
                                        <p:cTn id="27" dur="1" fill="hold">
                                          <p:stCondLst>
                                            <p:cond delay="0"/>
                                          </p:stCondLst>
                                        </p:cTn>
                                        <p:tgtEl>
                                          <p:spTgt spid="11271"/>
                                        </p:tgtEl>
                                        <p:attrNameLst>
                                          <p:attrName>style.visibility</p:attrName>
                                        </p:attrNameLst>
                                      </p:cBhvr>
                                      <p:to>
                                        <p:strVal val="visible"/>
                                      </p:to>
                                    </p:set>
                                    <p:animScale>
                                      <p:cBhvr>
                                        <p:cTn id="28" dur="1000" decel="50000" fill="hold">
                                          <p:stCondLst>
                                            <p:cond delay="0"/>
                                          </p:stCondLst>
                                        </p:cTn>
                                        <p:tgtEl>
                                          <p:spTgt spid="112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1271"/>
                                        </p:tgtEl>
                                        <p:attrNameLst>
                                          <p:attrName>ppt_x</p:attrName>
                                          <p:attrName>ppt_y</p:attrName>
                                        </p:attrNameLst>
                                      </p:cBhvr>
                                    </p:animMotion>
                                    <p:animEffect transition="in" filter="fade">
                                      <p:cBhvr>
                                        <p:cTn id="30" dur="1000"/>
                                        <p:tgtEl>
                                          <p:spTgt spid="11271"/>
                                        </p:tgtEl>
                                      </p:cBhvr>
                                    </p:animEffect>
                                  </p:childTnLst>
                                  <p:subTnLst>
                                    <p:audio>
                                      <p:cMediaNode>
                                        <p:cTn display="0" masterRel="sameClick">
                                          <p:stCondLst>
                                            <p:cond evt="begin" delay="0">
                                              <p:tn val="26"/>
                                            </p:cond>
                                          </p:stCondLst>
                                          <p:endCondLst>
                                            <p:cond evt="onStopAudio" delay="0">
                                              <p:tgtEl>
                                                <p:sldTgt/>
                                              </p:tgtEl>
                                            </p:cond>
                                          </p:endCondLst>
                                        </p:cTn>
                                        <p:tgtEl>
                                          <p:sndTgt r:embed="rId5" name="bonehea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Assignment </a:t>
            </a:r>
          </a:p>
        </p:txBody>
      </p:sp>
      <p:sp>
        <p:nvSpPr>
          <p:cNvPr id="21507" name="Rectangle 3"/>
          <p:cNvSpPr>
            <a:spLocks noGrp="1" noChangeArrowheads="1"/>
          </p:cNvSpPr>
          <p:nvPr>
            <p:ph idx="1"/>
          </p:nvPr>
        </p:nvSpPr>
        <p:spPr/>
        <p:txBody>
          <a:bodyPr/>
          <a:lstStyle/>
          <a:p>
            <a:r>
              <a:rPr lang="en-US" altLang="en-US" dirty="0"/>
              <a:t>Draw a poster that shows the responsibilities of each of the legislative courts discussed in section 2.</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1043</TotalTime>
  <Words>532</Words>
  <Application>Microsoft Office PowerPoint</Application>
  <PresentationFormat>On-screen Show (4:3)</PresentationFormat>
  <Paragraphs>43</Paragraphs>
  <Slides>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Cambria</vt:lpstr>
      <vt:lpstr>Adjacency</vt:lpstr>
      <vt:lpstr>The Lower Courts</vt:lpstr>
      <vt:lpstr>I.  Constitutional Courts</vt:lpstr>
      <vt:lpstr>I.  Constitutional Courts</vt:lpstr>
      <vt:lpstr>I.  Constitutional Courts</vt:lpstr>
      <vt:lpstr>II.  Legislative Courts</vt:lpstr>
      <vt:lpstr>III.  Selection of Federal Judges</vt:lpstr>
      <vt:lpstr>III.  Selection of Federal Judges</vt:lpstr>
      <vt:lpstr>III.  Selection of Federal Judges</vt:lpstr>
      <vt:lpstr>Assignment </vt:lpstr>
    </vt:vector>
  </TitlesOfParts>
  <Company>Chino Hills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dc:creator>
  <cp:lastModifiedBy>Eric Myers</cp:lastModifiedBy>
  <cp:revision>12</cp:revision>
  <dcterms:created xsi:type="dcterms:W3CDTF">2007-02-01T03:50:36Z</dcterms:created>
  <dcterms:modified xsi:type="dcterms:W3CDTF">2017-11-29T15:29:38Z</dcterms:modified>
</cp:coreProperties>
</file>