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0" r:id="rId4"/>
    <p:sldId id="261" r:id="rId5"/>
    <p:sldId id="259"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D4811-E4B5-B812-AF62-DAB23C73C8B3}" v="94" dt="2023-01-19T18:13:40.552"/>
    <p1510:client id="{0FB479D8-0D99-FAB1-C476-D4DCED41F811}" v="503" dt="2023-01-20T18:57:38.717"/>
    <p1510:client id="{2F32605E-6191-8CC2-928E-A750B2E8D26A}" v="158" dt="2023-01-18T19:41:33.934"/>
    <p1510:client id="{47C765EB-9E14-4305-8DD1-4CFA9D03D14C}" v="163" dt="2023-01-13T19:42:13.539"/>
    <p1510:client id="{5A9D4209-580C-A9BB-4CE7-081E4BBDE727}" v="9" dt="2023-01-18T19:27:10.239"/>
    <p1510:client id="{71B6838D-653C-4AF6-2EB8-28DDB718381E}" v="133" dt="2023-01-18T17:35:23.122"/>
    <p1510:client id="{EDBF8BB3-C8F3-3A3F-B855-0B92457E3D04}" v="177" dt="2023-01-18T19:25:22.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milysearch.org/wiki/en/Concow_Indians"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familysearch.org/wiki/en/Maidu_Indians" TargetMode="External"/><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Basket_weaving"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Basket_weavin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flickr.com/photos/chascar/553953825/" TargetMode="External"/><Relationship Id="rId3" Type="http://schemas.openxmlformats.org/officeDocument/2006/relationships/hyperlink" Target="https://chopshopstuk.deviantart.com/art/Red-Deer-Close-Up-195109092" TargetMode="External"/><Relationship Id="rId7"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snowaddiction.org/2016/11/russian-photographer-captures-the-cutest-squirrel-photo-session-ever.html" TargetMode="External"/><Relationship Id="rId4" Type="http://schemas.openxmlformats.org/officeDocument/2006/relationships/image" Target="../media/image5.jpeg"/><Relationship Id="rId9"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rtds/4853746902"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en.wikisource.org/wiki/Popular_Science_Monthly/Volume_63/October_1903/The_Decorative_Art_of_the_North_American_Indians"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Maidu_Headmen_with_Treaty_Commissioners.png"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5881" y="2587614"/>
            <a:ext cx="4524973" cy="2076333"/>
          </a:xfrm>
        </p:spPr>
        <p:txBody>
          <a:bodyPr anchor="t">
            <a:normAutofit/>
          </a:bodyPr>
          <a:lstStyle/>
          <a:p>
            <a:pPr algn="l"/>
            <a:r>
              <a:rPr lang="en-US" sz="4800" dirty="0">
                <a:latin typeface="Georgia Pro"/>
                <a:cs typeface="Calibri Light"/>
              </a:rPr>
              <a:t>The Maidu tribe</a:t>
            </a:r>
            <a:endParaRPr lang="en-US" sz="4800" dirty="0">
              <a:latin typeface="Georgia Pro"/>
            </a:endParaRPr>
          </a:p>
        </p:txBody>
      </p:sp>
      <p:sp>
        <p:nvSpPr>
          <p:cNvPr id="3" name="Subtitle 2"/>
          <p:cNvSpPr>
            <a:spLocks noGrp="1"/>
          </p:cNvSpPr>
          <p:nvPr>
            <p:ph type="subTitle" idx="1"/>
          </p:nvPr>
        </p:nvSpPr>
        <p:spPr>
          <a:xfrm>
            <a:off x="632144" y="4361510"/>
            <a:ext cx="4524973" cy="972180"/>
          </a:xfrm>
        </p:spPr>
        <p:txBody>
          <a:bodyPr vert="horz" lIns="91440" tIns="45720" rIns="91440" bIns="45720" rtlCol="0" anchor="b">
            <a:noAutofit/>
          </a:bodyPr>
          <a:lstStyle/>
          <a:p>
            <a:pPr algn="l"/>
            <a:r>
              <a:rPr lang="en-US" dirty="0">
                <a:solidFill>
                  <a:srgbClr val="FFFFFF"/>
                </a:solidFill>
                <a:latin typeface="Georgia Pro"/>
                <a:cs typeface="Calibri"/>
              </a:rPr>
              <a:t>By:</a:t>
            </a:r>
          </a:p>
          <a:p>
            <a:pPr algn="l"/>
            <a:endParaRPr lang="en-US" dirty="0">
              <a:solidFill>
                <a:srgbClr val="FFFFFF"/>
              </a:solidFill>
              <a:latin typeface="Georgia Pro"/>
              <a:cs typeface="Calibri"/>
            </a:endParaRPr>
          </a:p>
          <a:p>
            <a:pPr algn="l"/>
            <a:r>
              <a:rPr lang="en-US" dirty="0">
                <a:solidFill>
                  <a:srgbClr val="FFFFFF"/>
                </a:solidFill>
                <a:latin typeface="Georgia Pro"/>
                <a:cs typeface="Calibri"/>
              </a:rPr>
              <a:t>Lailani Nomura</a:t>
            </a:r>
          </a:p>
        </p:txBody>
      </p:sp>
      <p:sp>
        <p:nvSpPr>
          <p:cNvPr id="43" name="Freeform: Shape 34">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19BD1844-505A-4047-C21D-176492192BA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4501" r="13818" b="-2"/>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5" name="TextBox 4">
            <a:extLst>
              <a:ext uri="{FF2B5EF4-FFF2-40B4-BE49-F238E27FC236}">
                <a16:creationId xmlns:a16="http://schemas.microsoft.com/office/drawing/2014/main" id="{BD07572B-C414-401A-ED04-711F2BCD9FEB}"/>
              </a:ext>
            </a:extLst>
          </p:cNvPr>
          <p:cNvSpPr txBox="1"/>
          <p:nvPr/>
        </p:nvSpPr>
        <p:spPr>
          <a:xfrm>
            <a:off x="987053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childTnLst>
                                </p:cTn>
                              </p:par>
                              <p:par>
                                <p:cTn id="7" presetID="12" presetClass="entr" presetSubtype="4" fill="hold" grpId="0" nodeType="withEffect">
                                  <p:stCondLst>
                                    <p:cond delay="100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p:tgtEl>
                                          <p:spTgt spid="2"/>
                                        </p:tgtEl>
                                        <p:attrNameLst>
                                          <p:attrName>ppt_y</p:attrName>
                                        </p:attrNameLst>
                                      </p:cBhvr>
                                      <p:tavLst>
                                        <p:tav tm="0">
                                          <p:val>
                                            <p:strVal val="#ppt_y+#ppt_h*1.125000"/>
                                          </p:val>
                                        </p:tav>
                                        <p:tav tm="100000">
                                          <p:val>
                                            <p:strVal val="#ppt_y"/>
                                          </p:val>
                                        </p:tav>
                                      </p:tavLst>
                                    </p:anim>
                                    <p:animEffect transition="in" filter="wipe(up)">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53CD-33EC-DB4A-76DB-CB7ED5C909E5}"/>
              </a:ext>
            </a:extLst>
          </p:cNvPr>
          <p:cNvSpPr>
            <a:spLocks noGrp="1"/>
          </p:cNvSpPr>
          <p:nvPr>
            <p:ph type="title"/>
          </p:nvPr>
        </p:nvSpPr>
        <p:spPr>
          <a:xfrm>
            <a:off x="384156" y="1166251"/>
            <a:ext cx="4906281" cy="1325563"/>
          </a:xfrm>
        </p:spPr>
        <p:txBody>
          <a:bodyPr>
            <a:normAutofit/>
          </a:bodyPr>
          <a:lstStyle/>
          <a:p>
            <a:r>
              <a:rPr lang="en-US" sz="4000" dirty="0">
                <a:latin typeface="Georgia Pro"/>
                <a:cs typeface="Calibri Light"/>
              </a:rPr>
              <a:t>Location</a:t>
            </a:r>
            <a:r>
              <a:rPr lang="en-US" dirty="0">
                <a:latin typeface="Georgia Pro"/>
                <a:cs typeface="Calibri Light"/>
              </a:rPr>
              <a:t> </a:t>
            </a:r>
            <a:endParaRPr lang="en-US" dirty="0">
              <a:latin typeface="Georgia Pro"/>
            </a:endParaRPr>
          </a:p>
        </p:txBody>
      </p:sp>
      <p:sp>
        <p:nvSpPr>
          <p:cNvPr id="3" name="Content Placeholder 2">
            <a:extLst>
              <a:ext uri="{FF2B5EF4-FFF2-40B4-BE49-F238E27FC236}">
                <a16:creationId xmlns:a16="http://schemas.microsoft.com/office/drawing/2014/main" id="{E50728C9-0274-512C-9728-712429D163D3}"/>
              </a:ext>
            </a:extLst>
          </p:cNvPr>
          <p:cNvSpPr>
            <a:spLocks noGrp="1"/>
          </p:cNvSpPr>
          <p:nvPr>
            <p:ph idx="1"/>
          </p:nvPr>
        </p:nvSpPr>
        <p:spPr>
          <a:xfrm>
            <a:off x="287958" y="2483793"/>
            <a:ext cx="5006336" cy="3181684"/>
          </a:xfrm>
        </p:spPr>
        <p:txBody>
          <a:bodyPr vert="horz" lIns="91440" tIns="45720" rIns="91440" bIns="45720" rtlCol="0" anchor="t">
            <a:normAutofit lnSpcReduction="10000"/>
          </a:bodyPr>
          <a:lstStyle/>
          <a:p>
            <a:r>
              <a:rPr lang="en-US" dirty="0">
                <a:latin typeface="Georgia Pro"/>
                <a:cs typeface="Calibri"/>
              </a:rPr>
              <a:t>The Maidu lived in the central part of California. They lived near mountains, rivers, and streams. The weather was cold in the winter and warm in the summer. They lived near Sierra Navada west to where Sacramento is today</a:t>
            </a:r>
            <a:r>
              <a:rPr lang="en-US" dirty="0">
                <a:cs typeface="Calibri"/>
              </a:rPr>
              <a:t>.</a:t>
            </a:r>
          </a:p>
        </p:txBody>
      </p:sp>
      <p:sp>
        <p:nvSpPr>
          <p:cNvPr id="31" name="Freeform: Shape 3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846"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7" descr="Map&#10;&#10;Description automatically generated">
            <a:extLst>
              <a:ext uri="{FF2B5EF4-FFF2-40B4-BE49-F238E27FC236}">
                <a16:creationId xmlns:a16="http://schemas.microsoft.com/office/drawing/2014/main" id="{156FD972-58B0-F848-A180-58571DEE50D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7" b="683"/>
          <a:stretch/>
        </p:blipFill>
        <p:spPr>
          <a:xfrm>
            <a:off x="7800975" y="562500"/>
            <a:ext cx="4105275" cy="4267207"/>
          </a:xfrm>
          <a:prstGeom prst="rect">
            <a:avLst/>
          </a:prstGeom>
        </p:spPr>
      </p:pic>
      <p:pic>
        <p:nvPicPr>
          <p:cNvPr id="4" name="Picture 4" descr="A picture containing text, outdoor, tree, tepee&#10;&#10;Description automatically generated">
            <a:extLst>
              <a:ext uri="{FF2B5EF4-FFF2-40B4-BE49-F238E27FC236}">
                <a16:creationId xmlns:a16="http://schemas.microsoft.com/office/drawing/2014/main" id="{D57EA857-8E96-52ED-1F6B-D83FBE4269AD}"/>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20027" r="-2" b="1460"/>
          <a:stretch/>
        </p:blipFill>
        <p:spPr>
          <a:xfrm>
            <a:off x="14283174" y="5003331"/>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5996A2CC-CBC2-2B1B-009F-A43AE9A867EF}"/>
              </a:ext>
            </a:extLst>
          </p:cNvPr>
          <p:cNvSpPr txBox="1"/>
          <p:nvPr/>
        </p:nvSpPr>
        <p:spPr>
          <a:xfrm>
            <a:off x="9870531" y="6657945"/>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8" name="TextBox 7">
            <a:extLst>
              <a:ext uri="{FF2B5EF4-FFF2-40B4-BE49-F238E27FC236}">
                <a16:creationId xmlns:a16="http://schemas.microsoft.com/office/drawing/2014/main" id="{E869D73E-D82A-3D4F-D2BF-8ECF40BE4AA5}"/>
              </a:ext>
            </a:extLst>
          </p:cNvPr>
          <p:cNvSpPr txBox="1"/>
          <p:nvPr/>
        </p:nvSpPr>
        <p:spPr>
          <a:xfrm>
            <a:off x="9584782" y="4629652"/>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6753667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3C690-9D00-BA69-2414-52B7E66D1323}"/>
              </a:ext>
            </a:extLst>
          </p:cNvPr>
          <p:cNvSpPr>
            <a:spLocks noGrp="1"/>
          </p:cNvSpPr>
          <p:nvPr>
            <p:ph type="title"/>
          </p:nvPr>
        </p:nvSpPr>
        <p:spPr>
          <a:xfrm>
            <a:off x="762001" y="803325"/>
            <a:ext cx="5314536" cy="1325563"/>
          </a:xfrm>
        </p:spPr>
        <p:txBody>
          <a:bodyPr>
            <a:normAutofit/>
          </a:bodyPr>
          <a:lstStyle/>
          <a:p>
            <a:r>
              <a:rPr lang="en-US">
                <a:cs typeface="Calibri Light"/>
              </a:rPr>
              <a:t>Shelter</a:t>
            </a:r>
            <a:endParaRPr lang="en-US"/>
          </a:p>
        </p:txBody>
      </p:sp>
      <p:sp>
        <p:nvSpPr>
          <p:cNvPr id="3" name="Content Placeholder 2">
            <a:extLst>
              <a:ext uri="{FF2B5EF4-FFF2-40B4-BE49-F238E27FC236}">
                <a16:creationId xmlns:a16="http://schemas.microsoft.com/office/drawing/2014/main" id="{33FE6DAC-22D3-2547-AF7F-E4C72D73AF86}"/>
              </a:ext>
            </a:extLst>
          </p:cNvPr>
          <p:cNvSpPr>
            <a:spLocks noGrp="1"/>
          </p:cNvSpPr>
          <p:nvPr>
            <p:ph idx="1"/>
          </p:nvPr>
        </p:nvSpPr>
        <p:spPr>
          <a:xfrm>
            <a:off x="0" y="2120867"/>
            <a:ext cx="5314543" cy="3375920"/>
          </a:xfrm>
        </p:spPr>
        <p:txBody>
          <a:bodyPr vert="horz" lIns="91440" tIns="45720" rIns="91440" bIns="45720" rtlCol="0" anchor="t">
            <a:noAutofit/>
          </a:bodyPr>
          <a:lstStyle/>
          <a:p>
            <a:r>
              <a:rPr lang="en-US" dirty="0">
                <a:latin typeface="Georgia Pro"/>
                <a:cs typeface="Calibri"/>
              </a:rPr>
              <a:t>Their homes were located on the mountain so they can see when strangers are coming.</a:t>
            </a:r>
          </a:p>
          <a:p>
            <a:r>
              <a:rPr lang="en-US" dirty="0">
                <a:latin typeface="Georgia Pro"/>
                <a:cs typeface="Calibri"/>
              </a:rPr>
              <a:t>The homes looked like a big, round mound of earth with a hole in the top.</a:t>
            </a:r>
          </a:p>
          <a:p>
            <a:r>
              <a:rPr lang="en-US" dirty="0">
                <a:latin typeface="Georgia Pro"/>
                <a:cs typeface="Calibri"/>
              </a:rPr>
              <a:t>The hole was the doorway.</a:t>
            </a:r>
          </a:p>
        </p:txBody>
      </p:sp>
      <p:sp>
        <p:nvSpPr>
          <p:cNvPr id="17" name="Freeform: Shape 16">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text, outdoor, tree, tepee&#10;&#10;Description automatically generated">
            <a:extLst>
              <a:ext uri="{FF2B5EF4-FFF2-40B4-BE49-F238E27FC236}">
                <a16:creationId xmlns:a16="http://schemas.microsoft.com/office/drawing/2014/main" id="{6B74AD8C-0030-AD91-4031-4DA301BA47F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8166" r="1"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5" name="TextBox 4">
            <a:extLst>
              <a:ext uri="{FF2B5EF4-FFF2-40B4-BE49-F238E27FC236}">
                <a16:creationId xmlns:a16="http://schemas.microsoft.com/office/drawing/2014/main" id="{2A9F9F6D-5197-30CE-0DD5-9E7D37893F5F}"/>
              </a:ext>
            </a:extLst>
          </p:cNvPr>
          <p:cNvSpPr txBox="1"/>
          <p:nvPr/>
        </p:nvSpPr>
        <p:spPr>
          <a:xfrm>
            <a:off x="9870531" y="6657945"/>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6713019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ADED-A2CD-C439-7269-CF7AA6491104}"/>
              </a:ext>
            </a:extLst>
          </p:cNvPr>
          <p:cNvSpPr>
            <a:spLocks noGrp="1"/>
          </p:cNvSpPr>
          <p:nvPr>
            <p:ph type="title"/>
          </p:nvPr>
        </p:nvSpPr>
        <p:spPr>
          <a:xfrm>
            <a:off x="6979314" y="1396289"/>
            <a:ext cx="4375586" cy="1325563"/>
          </a:xfrm>
        </p:spPr>
        <p:txBody>
          <a:bodyPr>
            <a:normAutofit/>
          </a:bodyPr>
          <a:lstStyle/>
          <a:p>
            <a:r>
              <a:rPr lang="en-US" sz="4000" dirty="0">
                <a:cs typeface="Calibri Light"/>
              </a:rPr>
              <a:t>Food</a:t>
            </a:r>
          </a:p>
        </p:txBody>
      </p:sp>
      <p:sp>
        <p:nvSpPr>
          <p:cNvPr id="27" name="Freeform: Shape 18">
            <a:extLst>
              <a:ext uri="{FF2B5EF4-FFF2-40B4-BE49-F238E27FC236}">
                <a16:creationId xmlns:a16="http://schemas.microsoft.com/office/drawing/2014/main" id="{0ED52484-C939-4951-85D6-79046BBC6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67397" cy="3481744"/>
          </a:xfrm>
          <a:custGeom>
            <a:avLst/>
            <a:gdLst>
              <a:gd name="connsiteX0" fmla="*/ 0 w 4067397"/>
              <a:gd name="connsiteY0" fmla="*/ 0 h 3481744"/>
              <a:gd name="connsiteX1" fmla="*/ 3741230 w 4067397"/>
              <a:gd name="connsiteY1" fmla="*/ 0 h 3481744"/>
              <a:gd name="connsiteX2" fmla="*/ 3789282 w 4067397"/>
              <a:gd name="connsiteY2" fmla="*/ 79096 h 3481744"/>
              <a:gd name="connsiteX3" fmla="*/ 4067397 w 4067397"/>
              <a:gd name="connsiteY3" fmla="*/ 1177456 h 3481744"/>
              <a:gd name="connsiteX4" fmla="*/ 1763109 w 4067397"/>
              <a:gd name="connsiteY4" fmla="*/ 3481744 h 3481744"/>
              <a:gd name="connsiteX5" fmla="*/ 133731 w 4067397"/>
              <a:gd name="connsiteY5" fmla="*/ 2806834 h 3481744"/>
              <a:gd name="connsiteX6" fmla="*/ 0 w 4067397"/>
              <a:gd name="connsiteY6" fmla="*/ 2659692 h 348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0">
            <a:extLst>
              <a:ext uri="{FF2B5EF4-FFF2-40B4-BE49-F238E27FC236}">
                <a16:creationId xmlns:a16="http://schemas.microsoft.com/office/drawing/2014/main" id="{123AC743-1CAC-4594-8F81-8E5C1E45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5804" y="452999"/>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a:extLst>
              <a:ext uri="{FF2B5EF4-FFF2-40B4-BE49-F238E27FC236}">
                <a16:creationId xmlns:a16="http://schemas.microsoft.com/office/drawing/2014/main" id="{BAD950A0-034D-CF14-9570-E9B0ED94CEA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8323" r="-1" b="24676"/>
          <a:stretch/>
        </p:blipFill>
        <p:spPr>
          <a:xfrm>
            <a:off x="4700396" y="617591"/>
            <a:ext cx="1691640" cy="1691640"/>
          </a:xfrm>
          <a:custGeom>
            <a:avLst/>
            <a:gdLst/>
            <a:ahLst/>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p:spPr>
      </p:pic>
      <p:sp>
        <p:nvSpPr>
          <p:cNvPr id="29" name="Freeform: Shape 22">
            <a:extLst>
              <a:ext uri="{FF2B5EF4-FFF2-40B4-BE49-F238E27FC236}">
                <a16:creationId xmlns:a16="http://schemas.microsoft.com/office/drawing/2014/main" id="{3DF8EA8C-4EAB-49EE-BBAB-78BE910D2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041056"/>
            <a:ext cx="3216344" cy="2816945"/>
          </a:xfrm>
          <a:custGeom>
            <a:avLst/>
            <a:gdLst>
              <a:gd name="connsiteX0" fmla="*/ 1360112 w 3216344"/>
              <a:gd name="connsiteY0" fmla="*/ 0 h 2816945"/>
              <a:gd name="connsiteX1" fmla="*/ 3216344 w 3216344"/>
              <a:gd name="connsiteY1" fmla="*/ 1856232 h 2816945"/>
              <a:gd name="connsiteX2" fmla="*/ 2992307 w 3216344"/>
              <a:gd name="connsiteY2" fmla="*/ 2741023 h 2816945"/>
              <a:gd name="connsiteX3" fmla="*/ 2946183 w 3216344"/>
              <a:gd name="connsiteY3" fmla="*/ 2816945 h 2816945"/>
              <a:gd name="connsiteX4" fmla="*/ 0 w 3216344"/>
              <a:gd name="connsiteY4" fmla="*/ 2816945 h 2816945"/>
              <a:gd name="connsiteX5" fmla="*/ 0 w 3216344"/>
              <a:gd name="connsiteY5" fmla="*/ 596005 h 2816945"/>
              <a:gd name="connsiteX6" fmla="*/ 47558 w 3216344"/>
              <a:gd name="connsiteY6" fmla="*/ 543678 h 2816945"/>
              <a:gd name="connsiteX7" fmla="*/ 1360112 w 3216344"/>
              <a:gd name="connsiteY7" fmla="*/ 0 h 28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4">
            <a:extLst>
              <a:ext uri="{FF2B5EF4-FFF2-40B4-BE49-F238E27FC236}">
                <a16:creationId xmlns:a16="http://schemas.microsoft.com/office/drawing/2014/main" id="{9973AF05-1CBD-4B57-BB0F-EAEF9F8FB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0935" y="2871982"/>
            <a:ext cx="2834640" cy="28346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1">
            <a:extLst>
              <a:ext uri="{FF2B5EF4-FFF2-40B4-BE49-F238E27FC236}">
                <a16:creationId xmlns:a16="http://schemas.microsoft.com/office/drawing/2014/main" id="{9A1484E4-1FC2-9119-E717-4BD19C30C915}"/>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500" r="-2" b="-2"/>
          <a:stretch/>
        </p:blipFill>
        <p:spPr>
          <a:xfrm>
            <a:off x="3545527" y="3036574"/>
            <a:ext cx="2505456" cy="2505456"/>
          </a:xfrm>
          <a:custGeom>
            <a:avLst/>
            <a:gdLst/>
            <a:ahLst/>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p:spPr>
      </p:pic>
      <p:pic>
        <p:nvPicPr>
          <p:cNvPr id="14" name="Picture 14" descr="White Rabbit on Green Grass · Free Stock Photo">
            <a:extLst>
              <a:ext uri="{FF2B5EF4-FFF2-40B4-BE49-F238E27FC236}">
                <a16:creationId xmlns:a16="http://schemas.microsoft.com/office/drawing/2014/main" id="{07CB0677-9295-7C11-C109-60168C1E693A}"/>
              </a:ext>
            </a:extLst>
          </p:cNvPr>
          <p:cNvPicPr>
            <a:picLocks noChangeAspect="1"/>
          </p:cNvPicPr>
          <p:nvPr/>
        </p:nvPicPr>
        <p:blipFill rotWithShape="1">
          <a:blip r:embed="rId6"/>
          <a:srcRect l="10830" r="10641" b="-1"/>
          <a:stretch/>
        </p:blipFill>
        <p:spPr>
          <a:xfrm>
            <a:off x="20" y="10"/>
            <a:ext cx="3904480" cy="3318836"/>
          </a:xfrm>
          <a:custGeom>
            <a:avLst/>
            <a:gdLst/>
            <a:ahLst/>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p:spPr>
      </p:pic>
      <p:pic>
        <p:nvPicPr>
          <p:cNvPr id="5" name="Picture 5">
            <a:extLst>
              <a:ext uri="{FF2B5EF4-FFF2-40B4-BE49-F238E27FC236}">
                <a16:creationId xmlns:a16="http://schemas.microsoft.com/office/drawing/2014/main" id="{FD0A8B9D-63CB-E1D7-A81C-D891FA9830B4}"/>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t="1607" b="17240"/>
          <a:stretch/>
        </p:blipFill>
        <p:spPr>
          <a:xfrm>
            <a:off x="1" y="4207014"/>
            <a:ext cx="3050387" cy="2654675"/>
          </a:xfrm>
          <a:custGeom>
            <a:avLst/>
            <a:gdLst/>
            <a:ahLst/>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p:spPr>
      </p:pic>
      <p:sp>
        <p:nvSpPr>
          <p:cNvPr id="3" name="Content Placeholder 2">
            <a:extLst>
              <a:ext uri="{FF2B5EF4-FFF2-40B4-BE49-F238E27FC236}">
                <a16:creationId xmlns:a16="http://schemas.microsoft.com/office/drawing/2014/main" id="{618CD882-56BD-91F6-29AD-206054C1457A}"/>
              </a:ext>
            </a:extLst>
          </p:cNvPr>
          <p:cNvSpPr>
            <a:spLocks noGrp="1"/>
          </p:cNvSpPr>
          <p:nvPr>
            <p:ph idx="1"/>
          </p:nvPr>
        </p:nvSpPr>
        <p:spPr>
          <a:xfrm>
            <a:off x="6979313" y="2871982"/>
            <a:ext cx="4375579" cy="3100193"/>
          </a:xfrm>
        </p:spPr>
        <p:txBody>
          <a:bodyPr vert="horz" lIns="91440" tIns="45720" rIns="91440" bIns="45720" rtlCol="0" anchor="t">
            <a:normAutofit/>
          </a:bodyPr>
          <a:lstStyle/>
          <a:p>
            <a:pPr marL="0" indent="0">
              <a:buNone/>
            </a:pPr>
            <a:r>
              <a:rPr lang="en-US" dirty="0">
                <a:latin typeface="Georgia Pro"/>
                <a:cs typeface="Calibri"/>
              </a:rPr>
              <a:t>They gathered seeds, roots, leaves, stems. They hunted deer, elk, squirrel, and rabbits. From the sea they ate salmon,  trout, and eel.</a:t>
            </a:r>
            <a:endParaRPr lang="en-US"/>
          </a:p>
        </p:txBody>
      </p:sp>
      <p:sp>
        <p:nvSpPr>
          <p:cNvPr id="6" name="TextBox 5">
            <a:extLst>
              <a:ext uri="{FF2B5EF4-FFF2-40B4-BE49-F238E27FC236}">
                <a16:creationId xmlns:a16="http://schemas.microsoft.com/office/drawing/2014/main" id="{FBE3B80E-DFA8-DC7F-94FB-E0C61B780E69}"/>
              </a:ext>
            </a:extLst>
          </p:cNvPr>
          <p:cNvSpPr txBox="1"/>
          <p:nvPr/>
        </p:nvSpPr>
        <p:spPr>
          <a:xfrm>
            <a:off x="9990756" y="6870700"/>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a:t>
            </a:r>
            <a:r>
              <a:rPr lang="en-US" sz="700">
                <a:solidFill>
                  <a:srgbClr val="FFFFFF"/>
                </a:solidFill>
              </a:rPr>
              <a:t>.</a:t>
            </a:r>
          </a:p>
        </p:txBody>
      </p:sp>
      <p:sp>
        <p:nvSpPr>
          <p:cNvPr id="9" name="TextBox 8">
            <a:extLst>
              <a:ext uri="{FF2B5EF4-FFF2-40B4-BE49-F238E27FC236}">
                <a16:creationId xmlns:a16="http://schemas.microsoft.com/office/drawing/2014/main" id="{4CD4D919-4908-9CDE-44BF-54B10E5C2585}"/>
              </a:ext>
            </a:extLst>
          </p:cNvPr>
          <p:cNvSpPr txBox="1"/>
          <p:nvPr/>
        </p:nvSpPr>
        <p:spPr>
          <a:xfrm>
            <a:off x="7776812" y="6870700"/>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a:t>
            </a:r>
            <a:r>
              <a:rPr lang="en-US" sz="700">
                <a:solidFill>
                  <a:srgbClr val="FFFFFF"/>
                </a:solidFill>
              </a:rPr>
              <a:t>.</a:t>
            </a:r>
          </a:p>
        </p:txBody>
      </p:sp>
      <p:sp>
        <p:nvSpPr>
          <p:cNvPr id="12" name="TextBox 11">
            <a:extLst>
              <a:ext uri="{FF2B5EF4-FFF2-40B4-BE49-F238E27FC236}">
                <a16:creationId xmlns:a16="http://schemas.microsoft.com/office/drawing/2014/main" id="{06DA3F09-A2A7-3F95-8CB9-CF9525D5CE71}"/>
              </a:ext>
            </a:extLst>
          </p:cNvPr>
          <p:cNvSpPr txBox="1"/>
          <p:nvPr/>
        </p:nvSpPr>
        <p:spPr>
          <a:xfrm>
            <a:off x="5562868" y="6870700"/>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2648816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7" presetClass="exit" presetSubtype="10" fill="hold" grpId="0" nodeType="clickEffect">
                                  <p:stCondLst>
                                    <p:cond delay="0"/>
                                  </p:stCondLst>
                                  <p:childTnLst>
                                    <p:anim calcmode="lin" valueType="num">
                                      <p:cBhvr>
                                        <p:cTn id="11" dur="500"/>
                                        <p:tgtEl>
                                          <p:spTgt spid="3"/>
                                        </p:tgtEl>
                                        <p:attrNameLst>
                                          <p:attrName>ppt_w</p:attrName>
                                        </p:attrNameLst>
                                      </p:cBhvr>
                                      <p:tavLst>
                                        <p:tav tm="0">
                                          <p:val>
                                            <p:strVal val="ppt_w"/>
                                          </p:val>
                                        </p:tav>
                                        <p:tav tm="100000">
                                          <p:val>
                                            <p:fltVal val="0"/>
                                          </p:val>
                                        </p:tav>
                                      </p:tavLst>
                                    </p:anim>
                                    <p:anim calcmode="lin" valueType="num">
                                      <p:cBhvr>
                                        <p:cTn id="12" dur="500"/>
                                        <p:tgtEl>
                                          <p:spTgt spid="3"/>
                                        </p:tgtEl>
                                        <p:attrNameLst>
                                          <p:attrName>ppt_h</p:attrName>
                                        </p:attrNameLst>
                                      </p:cBhvr>
                                      <p:tavLst>
                                        <p:tav tm="0">
                                          <p:val>
                                            <p:strVal val="ppt_h"/>
                                          </p:val>
                                        </p:tav>
                                        <p:tav tm="100000">
                                          <p:val>
                                            <p:strVal val="ppt_h"/>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9F8D-F2E9-9CC8-70BA-E02D286CC04B}"/>
              </a:ext>
            </a:extLst>
          </p:cNvPr>
          <p:cNvSpPr>
            <a:spLocks noGrp="1"/>
          </p:cNvSpPr>
          <p:nvPr>
            <p:ph type="title"/>
          </p:nvPr>
        </p:nvSpPr>
        <p:spPr>
          <a:xfrm>
            <a:off x="-4033" y="1151874"/>
            <a:ext cx="4249006" cy="1325563"/>
          </a:xfrm>
        </p:spPr>
        <p:txBody>
          <a:bodyPr>
            <a:normAutofit/>
          </a:bodyPr>
          <a:lstStyle/>
          <a:p>
            <a:r>
              <a:rPr lang="en-US" dirty="0">
                <a:cs typeface="Calibri Light"/>
              </a:rPr>
              <a:t>Culture</a:t>
            </a:r>
            <a:endParaRPr lang="en-US" dirty="0"/>
          </a:p>
        </p:txBody>
      </p:sp>
      <p:sp>
        <p:nvSpPr>
          <p:cNvPr id="3" name="Content Placeholder 2">
            <a:extLst>
              <a:ext uri="{FF2B5EF4-FFF2-40B4-BE49-F238E27FC236}">
                <a16:creationId xmlns:a16="http://schemas.microsoft.com/office/drawing/2014/main" id="{7F267745-BD69-3622-65FF-167EE3EDCDB8}"/>
              </a:ext>
            </a:extLst>
          </p:cNvPr>
          <p:cNvSpPr>
            <a:spLocks noGrp="1"/>
          </p:cNvSpPr>
          <p:nvPr>
            <p:ph idx="1"/>
          </p:nvPr>
        </p:nvSpPr>
        <p:spPr>
          <a:xfrm>
            <a:off x="412" y="2469416"/>
            <a:ext cx="4245428" cy="3181684"/>
          </a:xfrm>
        </p:spPr>
        <p:txBody>
          <a:bodyPr vert="horz" lIns="91440" tIns="45720" rIns="91440" bIns="45720" rtlCol="0" anchor="t">
            <a:normAutofit fontScale="92500" lnSpcReduction="20000"/>
          </a:bodyPr>
          <a:lstStyle/>
          <a:p>
            <a:r>
              <a:rPr lang="en-US" dirty="0">
                <a:latin typeface="Georgia Pro"/>
                <a:cs typeface="Calibri"/>
              </a:rPr>
              <a:t>The culture of the Maidu tribe was unique and interesting. Maidu woman prepared acorns to eat.   Men made knives and arrow heads from flint. They tied animal skins around their legs. Maidu carried, stored, and </a:t>
            </a:r>
            <a:r>
              <a:rPr lang="en-US" dirty="0" err="1">
                <a:latin typeface="Georgia Pro"/>
                <a:cs typeface="Calibri"/>
              </a:rPr>
              <a:t>cookedfood</a:t>
            </a:r>
            <a:r>
              <a:rPr lang="en-US" dirty="0">
                <a:latin typeface="Georgia Pro"/>
                <a:cs typeface="Calibri"/>
              </a:rPr>
              <a:t> in basket</a:t>
            </a:r>
            <a:r>
              <a:rPr lang="en-US" sz="1800" dirty="0">
                <a:cs typeface="Calibri"/>
              </a:rPr>
              <a:t>s</a:t>
            </a:r>
          </a:p>
          <a:p>
            <a:endParaRPr lang="en-US" sz="1800">
              <a:cs typeface="Calibri"/>
            </a:endParaRPr>
          </a:p>
          <a:p>
            <a:pPr marL="0" indent="0">
              <a:buNone/>
            </a:pPr>
            <a:endParaRPr lang="en-US" sz="1800">
              <a:cs typeface="Calibri"/>
            </a:endParaRPr>
          </a:p>
        </p:txBody>
      </p:sp>
      <p:sp>
        <p:nvSpPr>
          <p:cNvPr id="17" name="Freeform: Shape 12">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indoor, fabric&#10;&#10;Description automatically generated">
            <a:extLst>
              <a:ext uri="{FF2B5EF4-FFF2-40B4-BE49-F238E27FC236}">
                <a16:creationId xmlns:a16="http://schemas.microsoft.com/office/drawing/2014/main" id="{E5F21368-BA85-0DE7-3553-BF8782E2479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1926" b="25687"/>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18" name="Freeform: Shape 14">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7" descr="Text, letter&#10;&#10;Description automatically generated">
            <a:extLst>
              <a:ext uri="{FF2B5EF4-FFF2-40B4-BE49-F238E27FC236}">
                <a16:creationId xmlns:a16="http://schemas.microsoft.com/office/drawing/2014/main" id="{4B8AF634-9E16-A2CD-6A6B-43A1C14C4C4B}"/>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31673" r="1" b="3948"/>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
        <p:nvSpPr>
          <p:cNvPr id="8" name="TextBox 7">
            <a:extLst>
              <a:ext uri="{FF2B5EF4-FFF2-40B4-BE49-F238E27FC236}">
                <a16:creationId xmlns:a16="http://schemas.microsoft.com/office/drawing/2014/main" id="{AD89DC1A-76BA-3E37-E5FC-8F622F1BB6B2}"/>
              </a:ext>
            </a:extLst>
          </p:cNvPr>
          <p:cNvSpPr txBox="1"/>
          <p:nvPr/>
        </p:nvSpPr>
        <p:spPr>
          <a:xfrm>
            <a:off x="4724400" y="5018088"/>
            <a:ext cx="2743200" cy="418141"/>
          </a:xfrm>
          <a:prstGeom prst="rect">
            <a:avLst/>
          </a:prstGeom>
        </p:spPr>
        <p:txBody>
          <a:bodyPr lIns="91440" tIns="45720" rIns="91440" bIns="45720" anchor="t">
            <a:normAutofit/>
          </a:bodyPr>
          <a:lstStyle/>
          <a:p>
            <a:pPr>
              <a:lnSpc>
                <a:spcPct val="90000"/>
              </a:lnSpc>
              <a:spcAft>
                <a:spcPts val="600"/>
              </a:spcAft>
            </a:pPr>
            <a:endParaRPr lang="en-US" sz="1300" dirty="0">
              <a:cs typeface="Calibri"/>
            </a:endParaRPr>
          </a:p>
        </p:txBody>
      </p:sp>
      <p:sp>
        <p:nvSpPr>
          <p:cNvPr id="5" name="TextBox 4">
            <a:extLst>
              <a:ext uri="{FF2B5EF4-FFF2-40B4-BE49-F238E27FC236}">
                <a16:creationId xmlns:a16="http://schemas.microsoft.com/office/drawing/2014/main" id="{25312F2B-A879-13BB-9AA0-CE88ACCC6750}"/>
              </a:ext>
            </a:extLst>
          </p:cNvPr>
          <p:cNvSpPr txBox="1"/>
          <p:nvPr/>
        </p:nvSpPr>
        <p:spPr>
          <a:xfrm>
            <a:off x="9857708" y="6657945"/>
            <a:ext cx="233429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BY-NC</a:t>
            </a:r>
            <a:r>
              <a:rPr lang="en-US" sz="700">
                <a:solidFill>
                  <a:srgbClr val="FFFFFF"/>
                </a:solidFill>
              </a:rPr>
              <a:t>.</a:t>
            </a:r>
          </a:p>
        </p:txBody>
      </p:sp>
    </p:spTree>
    <p:extLst>
      <p:ext uri="{BB962C8B-B14F-4D97-AF65-F5344CB8AC3E}">
        <p14:creationId xmlns:p14="http://schemas.microsoft.com/office/powerpoint/2010/main" val="40137258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5">
            <a:extLst>
              <a:ext uri="{FF2B5EF4-FFF2-40B4-BE49-F238E27FC236}">
                <a16:creationId xmlns:a16="http://schemas.microsoft.com/office/drawing/2014/main" id="{7A86EBCF-0F23-740D-5843-FB5ADBB7E7B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3590" b="9894"/>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AC25DEB-3FF7-160C-8145-E0EE9760F6BD}"/>
              </a:ext>
            </a:extLst>
          </p:cNvPr>
          <p:cNvSpPr txBox="1"/>
          <p:nvPr/>
        </p:nvSpPr>
        <p:spPr>
          <a:xfrm>
            <a:off x="987053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202826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The Maidu tribe</vt:lpstr>
      <vt:lpstr>Location </vt:lpstr>
      <vt:lpstr>Shelter</vt:lpstr>
      <vt:lpstr>Food</vt:lpstr>
      <vt:lpstr>Culture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527</cp:revision>
  <dcterms:created xsi:type="dcterms:W3CDTF">2023-01-13T19:17:33Z</dcterms:created>
  <dcterms:modified xsi:type="dcterms:W3CDTF">2023-04-20T21:34:02Z</dcterms:modified>
</cp:coreProperties>
</file>