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yers" userId="2d6f6171bbbacf5b" providerId="LiveId" clId="{D8D43D27-9E9B-4609-9A58-22B60A03CEFF}"/>
    <pc:docChg chg="custSel modSld">
      <pc:chgData name="Eric Myers" userId="2d6f6171bbbacf5b" providerId="LiveId" clId="{D8D43D27-9E9B-4609-9A58-22B60A03CEFF}" dt="2018-11-28T15:24:08.623" v="15" actId="20577"/>
      <pc:docMkLst>
        <pc:docMk/>
      </pc:docMkLst>
      <pc:sldChg chg="modSp">
        <pc:chgData name="Eric Myers" userId="2d6f6171bbbacf5b" providerId="LiveId" clId="{D8D43D27-9E9B-4609-9A58-22B60A03CEFF}" dt="2018-11-28T15:24:08.623" v="15" actId="20577"/>
        <pc:sldMkLst>
          <pc:docMk/>
          <pc:sldMk cId="546388852" sldId="256"/>
        </pc:sldMkLst>
        <pc:spChg chg="mod">
          <ac:chgData name="Eric Myers" userId="2d6f6171bbbacf5b" providerId="LiveId" clId="{D8D43D27-9E9B-4609-9A58-22B60A03CEFF}" dt="2018-11-28T15:24:04.180" v="8" actId="20577"/>
          <ac:spMkLst>
            <pc:docMk/>
            <pc:sldMk cId="546388852" sldId="256"/>
            <ac:spMk id="2" creationId="{37E1031D-52D9-427E-8482-822D480CC2F5}"/>
          </ac:spMkLst>
        </pc:spChg>
        <pc:spChg chg="mod">
          <ac:chgData name="Eric Myers" userId="2d6f6171bbbacf5b" providerId="LiveId" clId="{D8D43D27-9E9B-4609-9A58-22B60A03CEFF}" dt="2018-11-28T15:24:08.623" v="15" actId="20577"/>
          <ac:spMkLst>
            <pc:docMk/>
            <pc:sldMk cId="546388852" sldId="256"/>
            <ac:spMk id="3" creationId="{507115DF-6CF2-4F5D-AC40-27AD6FBAE2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B30E1-AF5E-454F-BD07-C6F154C509C1}" type="datetimeFigureOut">
              <a:rPr lang="en-US" smtClean="0"/>
              <a:t>11/28/2018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6BD74-B188-4A94-A712-55339E19AD76}" type="slidenum">
              <a:rPr lang="en-US" smtClean="0"/>
              <a:t>‹#›</a:t>
            </a:fld>
            <a:endParaRPr lang="en-US"/>
          </a:p>
        </p:txBody>
      </p:sp>
    </p:spTree>
    <p:extLst>
      <p:ext uri="{BB962C8B-B14F-4D97-AF65-F5344CB8AC3E}">
        <p14:creationId xmlns:p14="http://schemas.microsoft.com/office/powerpoint/2010/main" val="283538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http://www.proprofs.com/flashcards/upload/q7712682.gif</a:t>
            </a:r>
          </a:p>
        </p:txBody>
      </p:sp>
      <p:sp>
        <p:nvSpPr>
          <p:cNvPr id="4" name="Slide Number Placeholder 3"/>
          <p:cNvSpPr>
            <a:spLocks noGrp="1"/>
          </p:cNvSpPr>
          <p:nvPr>
            <p:ph type="sldNum" sz="quarter" idx="5"/>
          </p:nvPr>
        </p:nvSpPr>
        <p:spPr/>
        <p:txBody>
          <a:bodyPr/>
          <a:lstStyle/>
          <a:p>
            <a:fld id="{B176BD74-B188-4A94-A712-55339E19AD76}" type="slidenum">
              <a:rPr lang="en-US" smtClean="0"/>
              <a:t>2</a:t>
            </a:fld>
            <a:endParaRPr lang="en-US"/>
          </a:p>
        </p:txBody>
      </p:sp>
    </p:spTree>
    <p:extLst>
      <p:ext uri="{BB962C8B-B14F-4D97-AF65-F5344CB8AC3E}">
        <p14:creationId xmlns:p14="http://schemas.microsoft.com/office/powerpoint/2010/main" val="135280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https://semilledge.files.wordpress.com/2013/02/gorilla1.jpg</a:t>
            </a:r>
          </a:p>
        </p:txBody>
      </p:sp>
      <p:sp>
        <p:nvSpPr>
          <p:cNvPr id="4" name="Slide Number Placeholder 3"/>
          <p:cNvSpPr>
            <a:spLocks noGrp="1"/>
          </p:cNvSpPr>
          <p:nvPr>
            <p:ph type="sldNum" sz="quarter" idx="5"/>
          </p:nvPr>
        </p:nvSpPr>
        <p:spPr/>
        <p:txBody>
          <a:bodyPr/>
          <a:lstStyle/>
          <a:p>
            <a:fld id="{B176BD74-B188-4A94-A712-55339E19AD76}" type="slidenum">
              <a:rPr lang="en-US" smtClean="0"/>
              <a:t>3</a:t>
            </a:fld>
            <a:endParaRPr lang="en-US"/>
          </a:p>
        </p:txBody>
      </p:sp>
    </p:spTree>
    <p:extLst>
      <p:ext uri="{BB962C8B-B14F-4D97-AF65-F5344CB8AC3E}">
        <p14:creationId xmlns:p14="http://schemas.microsoft.com/office/powerpoint/2010/main" val="30020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http://www.cis.rit.edu/people/faculty/montag/vandplite/images/chapter_3/webers.gif</a:t>
            </a:r>
          </a:p>
        </p:txBody>
      </p:sp>
      <p:sp>
        <p:nvSpPr>
          <p:cNvPr id="4" name="Slide Number Placeholder 3"/>
          <p:cNvSpPr>
            <a:spLocks noGrp="1"/>
          </p:cNvSpPr>
          <p:nvPr>
            <p:ph type="sldNum" sz="quarter" idx="5"/>
          </p:nvPr>
        </p:nvSpPr>
        <p:spPr/>
        <p:txBody>
          <a:bodyPr/>
          <a:lstStyle/>
          <a:p>
            <a:fld id="{B176BD74-B188-4A94-A712-55339E19AD76}" type="slidenum">
              <a:rPr lang="en-US" smtClean="0"/>
              <a:t>4</a:t>
            </a:fld>
            <a:endParaRPr lang="en-US"/>
          </a:p>
        </p:txBody>
      </p:sp>
    </p:spTree>
    <p:extLst>
      <p:ext uri="{BB962C8B-B14F-4D97-AF65-F5344CB8AC3E}">
        <p14:creationId xmlns:p14="http://schemas.microsoft.com/office/powerpoint/2010/main" val="55017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https://www.fowllanguagecomics.com/wp-content/uploads/2015/10/scratchy-tag1.jpg</a:t>
            </a:r>
          </a:p>
        </p:txBody>
      </p:sp>
      <p:sp>
        <p:nvSpPr>
          <p:cNvPr id="4" name="Slide Number Placeholder 3"/>
          <p:cNvSpPr>
            <a:spLocks noGrp="1"/>
          </p:cNvSpPr>
          <p:nvPr>
            <p:ph type="sldNum" sz="quarter" idx="5"/>
          </p:nvPr>
        </p:nvSpPr>
        <p:spPr/>
        <p:txBody>
          <a:bodyPr/>
          <a:lstStyle/>
          <a:p>
            <a:fld id="{B176BD74-B188-4A94-A712-55339E19AD76}" type="slidenum">
              <a:rPr lang="en-US" smtClean="0"/>
              <a:t>5</a:t>
            </a:fld>
            <a:endParaRPr lang="en-US"/>
          </a:p>
        </p:txBody>
      </p:sp>
    </p:spTree>
    <p:extLst>
      <p:ext uri="{BB962C8B-B14F-4D97-AF65-F5344CB8AC3E}">
        <p14:creationId xmlns:p14="http://schemas.microsoft.com/office/powerpoint/2010/main" val="395397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11/28/2018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031D-52D9-427E-8482-822D480CC2F5}"/>
              </a:ext>
            </a:extLst>
          </p:cNvPr>
          <p:cNvSpPr>
            <a:spLocks noGrp="1"/>
          </p:cNvSpPr>
          <p:nvPr>
            <p:ph type="ctrTitle"/>
          </p:nvPr>
        </p:nvSpPr>
        <p:spPr/>
        <p:txBody>
          <a:bodyPr/>
          <a:lstStyle/>
          <a:p>
            <a:r>
              <a:rPr lang="en-US" dirty="0"/>
              <a:t>Chapter 4</a:t>
            </a:r>
          </a:p>
        </p:txBody>
      </p:sp>
      <p:sp>
        <p:nvSpPr>
          <p:cNvPr id="3" name="Subtitle 2">
            <a:extLst>
              <a:ext uri="{FF2B5EF4-FFF2-40B4-BE49-F238E27FC236}">
                <a16:creationId xmlns:a16="http://schemas.microsoft.com/office/drawing/2014/main" id="{507115DF-6CF2-4F5D-AC40-27AD6FBAE2C9}"/>
              </a:ext>
            </a:extLst>
          </p:cNvPr>
          <p:cNvSpPr>
            <a:spLocks noGrp="1"/>
          </p:cNvSpPr>
          <p:nvPr>
            <p:ph type="subTitle" idx="1"/>
          </p:nvPr>
        </p:nvSpPr>
        <p:spPr/>
        <p:txBody>
          <a:bodyPr/>
          <a:lstStyle/>
          <a:p>
            <a:r>
              <a:rPr lang="en-US"/>
              <a:t>Part 1</a:t>
            </a:r>
          </a:p>
        </p:txBody>
      </p:sp>
    </p:spTree>
    <p:extLst>
      <p:ext uri="{BB962C8B-B14F-4D97-AF65-F5344CB8AC3E}">
        <p14:creationId xmlns:p14="http://schemas.microsoft.com/office/powerpoint/2010/main" val="54638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AE7C-DA1B-4AB3-A594-CCBA665DC0D4}"/>
              </a:ext>
            </a:extLst>
          </p:cNvPr>
          <p:cNvSpPr>
            <a:spLocks noGrp="1"/>
          </p:cNvSpPr>
          <p:nvPr>
            <p:ph type="title"/>
          </p:nvPr>
        </p:nvSpPr>
        <p:spPr/>
        <p:txBody>
          <a:bodyPr/>
          <a:lstStyle/>
          <a:p>
            <a:r>
              <a:rPr lang="en-US" dirty="0"/>
              <a:t>I.  Processing Sensation and Perception</a:t>
            </a:r>
          </a:p>
        </p:txBody>
      </p:sp>
      <p:sp>
        <p:nvSpPr>
          <p:cNvPr id="3" name="Content Placeholder 2">
            <a:extLst>
              <a:ext uri="{FF2B5EF4-FFF2-40B4-BE49-F238E27FC236}">
                <a16:creationId xmlns:a16="http://schemas.microsoft.com/office/drawing/2014/main" id="{968BA621-D559-4101-B4A1-DBB66604E253}"/>
              </a:ext>
            </a:extLst>
          </p:cNvPr>
          <p:cNvSpPr>
            <a:spLocks noGrp="1"/>
          </p:cNvSpPr>
          <p:nvPr>
            <p:ph idx="1"/>
          </p:nvPr>
        </p:nvSpPr>
        <p:spPr>
          <a:xfrm>
            <a:off x="1103313" y="2052918"/>
            <a:ext cx="6993766" cy="4195481"/>
          </a:xfrm>
        </p:spPr>
        <p:txBody>
          <a:bodyPr>
            <a:normAutofit fontScale="92500"/>
          </a:bodyPr>
          <a:lstStyle/>
          <a:p>
            <a:r>
              <a:rPr lang="en-US" dirty="0"/>
              <a:t>Sensation is the process of bringing in information to be processed by the sensory receptors.</a:t>
            </a:r>
          </a:p>
          <a:p>
            <a:r>
              <a:rPr lang="en-US" dirty="0"/>
              <a:t>Perception is organizing and interpreting that sensory information that allows us to recognize objects and events.</a:t>
            </a:r>
          </a:p>
          <a:p>
            <a:r>
              <a:rPr lang="en-US" dirty="0"/>
              <a:t>Bottom-up processing starts with the sensory receptors and goes to higher levels of processing.</a:t>
            </a:r>
          </a:p>
          <a:p>
            <a:r>
              <a:rPr lang="en-US" dirty="0"/>
              <a:t>Top-down processing is how we interpret the sensory information and give meaning to it.</a:t>
            </a:r>
          </a:p>
        </p:txBody>
      </p:sp>
      <p:pic>
        <p:nvPicPr>
          <p:cNvPr id="5" name="Picture 4">
            <a:extLst>
              <a:ext uri="{FF2B5EF4-FFF2-40B4-BE49-F238E27FC236}">
                <a16:creationId xmlns:a16="http://schemas.microsoft.com/office/drawing/2014/main" id="{203E03AE-84B3-4B3D-8419-14A411996F5B}"/>
              </a:ext>
            </a:extLst>
          </p:cNvPr>
          <p:cNvPicPr>
            <a:picLocks noChangeAspect="1"/>
          </p:cNvPicPr>
          <p:nvPr/>
        </p:nvPicPr>
        <p:blipFill>
          <a:blip r:embed="rId5"/>
          <a:stretch>
            <a:fillRect/>
          </a:stretch>
        </p:blipFill>
        <p:spPr>
          <a:xfrm>
            <a:off x="8424924" y="2018544"/>
            <a:ext cx="3251820" cy="3631808"/>
          </a:xfrm>
          <a:prstGeom prst="rect">
            <a:avLst/>
          </a:prstGeom>
        </p:spPr>
      </p:pic>
    </p:spTree>
    <p:extLst>
      <p:ext uri="{BB962C8B-B14F-4D97-AF65-F5344CB8AC3E}">
        <p14:creationId xmlns:p14="http://schemas.microsoft.com/office/powerpoint/2010/main" val="57175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mypeanut.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mypeanut.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mypeanut.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mypeanu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CBF2-0D96-4591-951F-B2E90116739E}"/>
              </a:ext>
            </a:extLst>
          </p:cNvPr>
          <p:cNvSpPr>
            <a:spLocks noGrp="1"/>
          </p:cNvSpPr>
          <p:nvPr>
            <p:ph type="title"/>
          </p:nvPr>
        </p:nvSpPr>
        <p:spPr/>
        <p:txBody>
          <a:bodyPr/>
          <a:lstStyle/>
          <a:p>
            <a:r>
              <a:rPr lang="en-US" dirty="0"/>
              <a:t>I.  Processing Sensation and Perception</a:t>
            </a:r>
          </a:p>
        </p:txBody>
      </p:sp>
      <p:sp>
        <p:nvSpPr>
          <p:cNvPr id="3" name="Content Placeholder 2">
            <a:extLst>
              <a:ext uri="{FF2B5EF4-FFF2-40B4-BE49-F238E27FC236}">
                <a16:creationId xmlns:a16="http://schemas.microsoft.com/office/drawing/2014/main" id="{980F3A66-590C-4175-A6C5-61F660386C3D}"/>
              </a:ext>
            </a:extLst>
          </p:cNvPr>
          <p:cNvSpPr>
            <a:spLocks noGrp="1"/>
          </p:cNvSpPr>
          <p:nvPr>
            <p:ph idx="1"/>
          </p:nvPr>
        </p:nvSpPr>
        <p:spPr>
          <a:xfrm>
            <a:off x="1103312" y="2052918"/>
            <a:ext cx="7548319" cy="4195481"/>
          </a:xfrm>
        </p:spPr>
        <p:txBody>
          <a:bodyPr>
            <a:normAutofit lnSpcReduction="10000"/>
          </a:bodyPr>
          <a:lstStyle/>
          <a:p>
            <a:r>
              <a:rPr lang="en-US" dirty="0"/>
              <a:t>We can only focus on one aspect at a time.  This is called selective attention.  We can shift focus frequently and to many different things, but we still are only focusing on one thing at a time.</a:t>
            </a:r>
          </a:p>
          <a:p>
            <a:r>
              <a:rPr lang="en-US" dirty="0"/>
              <a:t>When we focus on that one thing, other things do not matter.  Inattentional blindness and change blindness reflect that.  We won’t notice obvious things that change or occur if they are not related to what we are focused on.  It also applies to hearing.</a:t>
            </a:r>
          </a:p>
        </p:txBody>
      </p:sp>
      <p:pic>
        <p:nvPicPr>
          <p:cNvPr id="5" name="Picture 4">
            <a:extLst>
              <a:ext uri="{FF2B5EF4-FFF2-40B4-BE49-F238E27FC236}">
                <a16:creationId xmlns:a16="http://schemas.microsoft.com/office/drawing/2014/main" id="{C9122C9E-0480-4435-B005-C1B2DBDB917C}"/>
              </a:ext>
            </a:extLst>
          </p:cNvPr>
          <p:cNvPicPr>
            <a:picLocks noChangeAspect="1"/>
          </p:cNvPicPr>
          <p:nvPr/>
        </p:nvPicPr>
        <p:blipFill rotWithShape="1">
          <a:blip r:embed="rId4"/>
          <a:srcRect r="6392"/>
          <a:stretch/>
        </p:blipFill>
        <p:spPr>
          <a:xfrm>
            <a:off x="8651631" y="2337178"/>
            <a:ext cx="3151476" cy="2183643"/>
          </a:xfrm>
          <a:prstGeom prst="rect">
            <a:avLst/>
          </a:prstGeom>
        </p:spPr>
      </p:pic>
    </p:spTree>
    <p:extLst>
      <p:ext uri="{BB962C8B-B14F-4D97-AF65-F5344CB8AC3E}">
        <p14:creationId xmlns:p14="http://schemas.microsoft.com/office/powerpoint/2010/main" val="5841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ingpong.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pingp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8F28B-4A1D-4BF6-B3C4-772470F86E27}"/>
              </a:ext>
            </a:extLst>
          </p:cNvPr>
          <p:cNvSpPr>
            <a:spLocks noGrp="1"/>
          </p:cNvSpPr>
          <p:nvPr>
            <p:ph type="title"/>
          </p:nvPr>
        </p:nvSpPr>
        <p:spPr/>
        <p:txBody>
          <a:bodyPr/>
          <a:lstStyle/>
          <a:p>
            <a:r>
              <a:rPr lang="en-US" dirty="0"/>
              <a:t>II.  Thresholds</a:t>
            </a:r>
          </a:p>
        </p:txBody>
      </p:sp>
      <p:sp>
        <p:nvSpPr>
          <p:cNvPr id="3" name="Content Placeholder 2">
            <a:extLst>
              <a:ext uri="{FF2B5EF4-FFF2-40B4-BE49-F238E27FC236}">
                <a16:creationId xmlns:a16="http://schemas.microsoft.com/office/drawing/2014/main" id="{794550D4-79E9-4BF5-BFD6-18E4DD7C3D03}"/>
              </a:ext>
            </a:extLst>
          </p:cNvPr>
          <p:cNvSpPr>
            <a:spLocks noGrp="1"/>
          </p:cNvSpPr>
          <p:nvPr>
            <p:ph idx="1"/>
          </p:nvPr>
        </p:nvSpPr>
        <p:spPr>
          <a:xfrm>
            <a:off x="1103312" y="2052918"/>
            <a:ext cx="7717131" cy="4195481"/>
          </a:xfrm>
        </p:spPr>
        <p:txBody>
          <a:bodyPr>
            <a:normAutofit fontScale="92500" lnSpcReduction="10000"/>
          </a:bodyPr>
          <a:lstStyle/>
          <a:p>
            <a:r>
              <a:rPr lang="en-US" dirty="0"/>
              <a:t>All of our senses receive sensory stimuli, transform that into neural impulses, and deliver those to our brain.  That transformation of energy from one form to another is called transduction.  It is studied in the field of psychophysics.</a:t>
            </a:r>
          </a:p>
          <a:p>
            <a:r>
              <a:rPr lang="en-US" dirty="0"/>
              <a:t>There is a minimum stimulation that needs to be reached to be detected by our receptors.  This is the absolute threshold, and it must be reached at least 50 percent of the time by the stimuli.</a:t>
            </a:r>
          </a:p>
          <a:p>
            <a:r>
              <a:rPr lang="en-US" dirty="0"/>
              <a:t>There are other factors that also determine whether we detect something or not, and those are studied by signal detection theorists.</a:t>
            </a:r>
          </a:p>
        </p:txBody>
      </p:sp>
      <p:pic>
        <p:nvPicPr>
          <p:cNvPr id="5" name="Picture 4">
            <a:extLst>
              <a:ext uri="{FF2B5EF4-FFF2-40B4-BE49-F238E27FC236}">
                <a16:creationId xmlns:a16="http://schemas.microsoft.com/office/drawing/2014/main" id="{9B23D886-6220-414C-923B-2AD2BBF34C90}"/>
              </a:ext>
            </a:extLst>
          </p:cNvPr>
          <p:cNvPicPr>
            <a:picLocks noChangeAspect="1"/>
          </p:cNvPicPr>
          <p:nvPr/>
        </p:nvPicPr>
        <p:blipFill>
          <a:blip r:embed="rId5"/>
          <a:stretch>
            <a:fillRect/>
          </a:stretch>
        </p:blipFill>
        <p:spPr>
          <a:xfrm>
            <a:off x="8975480" y="2805112"/>
            <a:ext cx="2694149" cy="1400530"/>
          </a:xfrm>
          <a:prstGeom prst="rect">
            <a:avLst/>
          </a:prstGeom>
        </p:spPr>
      </p:pic>
    </p:spTree>
    <p:extLst>
      <p:ext uri="{BB962C8B-B14F-4D97-AF65-F5344CB8AC3E}">
        <p14:creationId xmlns:p14="http://schemas.microsoft.com/office/powerpoint/2010/main" val="21977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onlyafool.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onlyafool.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onlyafool.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CA9A-323C-41F9-88E3-877C4097E9C6}"/>
              </a:ext>
            </a:extLst>
          </p:cNvPr>
          <p:cNvSpPr>
            <a:spLocks noGrp="1"/>
          </p:cNvSpPr>
          <p:nvPr>
            <p:ph type="title"/>
          </p:nvPr>
        </p:nvSpPr>
        <p:spPr/>
        <p:txBody>
          <a:bodyPr/>
          <a:lstStyle/>
          <a:p>
            <a:r>
              <a:rPr lang="en-US" dirty="0"/>
              <a:t>II.  Thresholds</a:t>
            </a:r>
          </a:p>
        </p:txBody>
      </p:sp>
      <p:sp>
        <p:nvSpPr>
          <p:cNvPr id="3" name="Content Placeholder 2">
            <a:extLst>
              <a:ext uri="{FF2B5EF4-FFF2-40B4-BE49-F238E27FC236}">
                <a16:creationId xmlns:a16="http://schemas.microsoft.com/office/drawing/2014/main" id="{62D82C74-BD91-47E5-8708-159B3E1A4D2C}"/>
              </a:ext>
            </a:extLst>
          </p:cNvPr>
          <p:cNvSpPr>
            <a:spLocks noGrp="1"/>
          </p:cNvSpPr>
          <p:nvPr>
            <p:ph idx="1"/>
          </p:nvPr>
        </p:nvSpPr>
        <p:spPr>
          <a:xfrm>
            <a:off x="1103313" y="2052918"/>
            <a:ext cx="7098152" cy="4195481"/>
          </a:xfrm>
        </p:spPr>
        <p:txBody>
          <a:bodyPr>
            <a:normAutofit lnSpcReduction="10000"/>
          </a:bodyPr>
          <a:lstStyle/>
          <a:p>
            <a:r>
              <a:rPr lang="en-US" dirty="0"/>
              <a:t>The difference threshold is the minimum difference between stimuli that people detect half the time.  Weber’s law states that there is a minimum constant percentage difference for us to detect that difference.</a:t>
            </a:r>
          </a:p>
          <a:p>
            <a:r>
              <a:rPr lang="en-US" dirty="0"/>
              <a:t>Sensory adaptation is our ability to get used to unchanging stimuli so that we become less aware of it.  We react to new information and stimuli coming in, and forget about the old.</a:t>
            </a:r>
          </a:p>
        </p:txBody>
      </p:sp>
      <p:pic>
        <p:nvPicPr>
          <p:cNvPr id="6" name="Picture 5">
            <a:extLst>
              <a:ext uri="{FF2B5EF4-FFF2-40B4-BE49-F238E27FC236}">
                <a16:creationId xmlns:a16="http://schemas.microsoft.com/office/drawing/2014/main" id="{1690FF68-8761-416F-A645-7647DB781CD3}"/>
              </a:ext>
            </a:extLst>
          </p:cNvPr>
          <p:cNvPicPr>
            <a:picLocks noChangeAspect="1"/>
          </p:cNvPicPr>
          <p:nvPr/>
        </p:nvPicPr>
        <p:blipFill>
          <a:blip r:embed="rId5"/>
          <a:stretch>
            <a:fillRect/>
          </a:stretch>
        </p:blipFill>
        <p:spPr>
          <a:xfrm>
            <a:off x="8706196" y="2052918"/>
            <a:ext cx="2689275" cy="3357112"/>
          </a:xfrm>
          <a:prstGeom prst="rect">
            <a:avLst/>
          </a:prstGeom>
        </p:spPr>
      </p:pic>
    </p:spTree>
    <p:extLst>
      <p:ext uri="{BB962C8B-B14F-4D97-AF65-F5344CB8AC3E}">
        <p14:creationId xmlns:p14="http://schemas.microsoft.com/office/powerpoint/2010/main" val="232475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allShesGot.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allShesGot.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ED47-EBFA-4A80-827A-25D9F5B4D877}"/>
              </a:ext>
            </a:extLst>
          </p:cNvPr>
          <p:cNvSpPr>
            <a:spLocks noGrp="1"/>
          </p:cNvSpPr>
          <p:nvPr>
            <p:ph type="title"/>
          </p:nvPr>
        </p:nvSpPr>
        <p:spPr/>
        <p:txBody>
          <a:bodyPr/>
          <a:lstStyle/>
          <a:p>
            <a:r>
              <a:rPr lang="en-US" dirty="0"/>
              <a:t>In your notebooks</a:t>
            </a:r>
          </a:p>
        </p:txBody>
      </p:sp>
      <p:sp>
        <p:nvSpPr>
          <p:cNvPr id="3" name="Content Placeholder 2">
            <a:extLst>
              <a:ext uri="{FF2B5EF4-FFF2-40B4-BE49-F238E27FC236}">
                <a16:creationId xmlns:a16="http://schemas.microsoft.com/office/drawing/2014/main" id="{39C7B809-6313-49F4-B75A-A90EC4423CB1}"/>
              </a:ext>
            </a:extLst>
          </p:cNvPr>
          <p:cNvSpPr>
            <a:spLocks noGrp="1"/>
          </p:cNvSpPr>
          <p:nvPr>
            <p:ph idx="1"/>
          </p:nvPr>
        </p:nvSpPr>
        <p:spPr/>
        <p:txBody>
          <a:bodyPr/>
          <a:lstStyle/>
          <a:p>
            <a:r>
              <a:rPr lang="en-US" dirty="0"/>
              <a:t>Draw a color diagram of the three basic steps to all our sensory systems.  Full page. </a:t>
            </a:r>
          </a:p>
        </p:txBody>
      </p:sp>
    </p:spTree>
    <p:extLst>
      <p:ext uri="{BB962C8B-B14F-4D97-AF65-F5344CB8AC3E}">
        <p14:creationId xmlns:p14="http://schemas.microsoft.com/office/powerpoint/2010/main" val="2934369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68</TotalTime>
  <Words>449</Words>
  <Application>Microsoft Office PowerPoint</Application>
  <PresentationFormat>Widescreen</PresentationFormat>
  <Paragraphs>27</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Wingdings 3</vt:lpstr>
      <vt:lpstr>Ion</vt:lpstr>
      <vt:lpstr>Chapter 4</vt:lpstr>
      <vt:lpstr>I.  Processing Sensation and Perception</vt:lpstr>
      <vt:lpstr>I.  Processing Sensation and Perception</vt:lpstr>
      <vt:lpstr>II.  Thresholds</vt:lpstr>
      <vt:lpstr>II.  Thresholds</vt:lpstr>
      <vt:lpstr>In your notebooks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16</dc:title>
  <dc:creator>Myers, Eric</dc:creator>
  <cp:lastModifiedBy>Myers, Eric</cp:lastModifiedBy>
  <cp:revision>7</cp:revision>
  <dcterms:created xsi:type="dcterms:W3CDTF">2018-11-13T21:28:00Z</dcterms:created>
  <dcterms:modified xsi:type="dcterms:W3CDTF">2018-11-28T15:24:12Z</dcterms:modified>
</cp:coreProperties>
</file>