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7"/>
  </p:notesMasterIdLst>
  <p:sldIdLst>
    <p:sldId id="256" r:id="rId2"/>
    <p:sldId id="257" r:id="rId3"/>
    <p:sldId id="258" r:id="rId4"/>
    <p:sldId id="259" r:id="rId5"/>
    <p:sldId id="260" r:id="rId6"/>
    <p:sldId id="262" r:id="rId7"/>
    <p:sldId id="261" r:id="rId8"/>
    <p:sldId id="263" r:id="rId9"/>
    <p:sldId id="264" r:id="rId10"/>
    <p:sldId id="265" r:id="rId11"/>
    <p:sldId id="266" r:id="rId12"/>
    <p:sldId id="270" r:id="rId13"/>
    <p:sldId id="271" r:id="rId14"/>
    <p:sldId id="273"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A398-5266-4BF3-BBBE-2DE8A32A116F}" type="datetimeFigureOut">
              <a:rPr lang="en-US"/>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1B00D0-CE06-4652-B85C-4D4842949EBA}" type="slidenum">
              <a:rPr lang="en-US"/>
              <a:t>‹#›</a:t>
            </a:fld>
            <a:endParaRPr lang="en-US"/>
          </a:p>
        </p:txBody>
      </p:sp>
    </p:spTree>
    <p:extLst>
      <p:ext uri="{BB962C8B-B14F-4D97-AF65-F5344CB8AC3E}">
        <p14:creationId xmlns:p14="http://schemas.microsoft.com/office/powerpoint/2010/main" val="2140915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D1B00D0-CE06-4652-B85C-4D4842949EBA}" type="slidenum">
              <a:rPr lang="en-US"/>
              <a:t>10</a:t>
            </a:fld>
            <a:endParaRPr lang="en-US"/>
          </a:p>
        </p:txBody>
      </p:sp>
    </p:spTree>
    <p:extLst>
      <p:ext uri="{BB962C8B-B14F-4D97-AF65-F5344CB8AC3E}">
        <p14:creationId xmlns:p14="http://schemas.microsoft.com/office/powerpoint/2010/main" val="181919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t>
            </a:r>
          </a:p>
        </p:txBody>
      </p:sp>
      <p:sp>
        <p:nvSpPr>
          <p:cNvPr id="4" name="Slide Number Placeholder 3"/>
          <p:cNvSpPr>
            <a:spLocks noGrp="1"/>
          </p:cNvSpPr>
          <p:nvPr>
            <p:ph type="sldNum" sz="quarter" idx="5"/>
          </p:nvPr>
        </p:nvSpPr>
        <p:spPr/>
        <p:txBody>
          <a:bodyPr/>
          <a:lstStyle/>
          <a:p>
            <a:fld id="{ED1B00D0-CE06-4652-B85C-4D4842949EBA}" type="slidenum">
              <a:rPr lang="en-US"/>
              <a:t>11</a:t>
            </a:fld>
            <a:endParaRPr lang="en-US"/>
          </a:p>
        </p:txBody>
      </p:sp>
    </p:spTree>
    <p:extLst>
      <p:ext uri="{BB962C8B-B14F-4D97-AF65-F5344CB8AC3E}">
        <p14:creationId xmlns:p14="http://schemas.microsoft.com/office/powerpoint/2010/main" val="416327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316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680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1750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5845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1362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213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498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810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391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897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024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090997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ike191280.wordpress.com/2010/10/27/il-tornado-%e2%80%93-la-furia-distruttiva-della-natura/" TargetMode="External"/><Relationship Id="rId3" Type="http://schemas.openxmlformats.org/officeDocument/2006/relationships/hyperlink" Target="https://creativecommons.org/licenses/by-nc-nd/3.0/" TargetMode="External"/><Relationship Id="rId7" Type="http://schemas.openxmlformats.org/officeDocument/2006/relationships/hyperlink" Target="http://www.medioambiente.org/2013/08/tornado-arco-iris-mito-o-realidad.html"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fabiusmaximus.com/2013/05/22/oklahoma-tornados-50186/" TargetMode="External"/><Relationship Id="rId5" Type="http://schemas.openxmlformats.org/officeDocument/2006/relationships/hyperlink" Target="https://creativecommons.org/licenses/by/3.0/" TargetMode="External"/><Relationship Id="rId4" Type="http://schemas.openxmlformats.org/officeDocument/2006/relationships/image" Target="../media/image2.jpeg"/><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commons.wikimedia.org/wiki/File:Tornado_with_DOW.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en.wikipedia.org/wiki/File:F5_tornado_Elie_Manitoba_2007.jpg" TargetMode="External"/><Relationship Id="rId5" Type="http://schemas.openxmlformats.org/officeDocument/2006/relationships/image" Target="../media/image23.jpeg"/><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File:Hurricane_Earl_As_A_Category_2_Hurricane.jpg" TargetMode="External"/><Relationship Id="rId3" Type="http://schemas.openxmlformats.org/officeDocument/2006/relationships/image" Target="../media/image24.jpeg"/><Relationship Id="rId7" Type="http://schemas.openxmlformats.org/officeDocument/2006/relationships/hyperlink" Target="http://thenomade.blogspot.com/2008/11/descodificant-el-canvi-climtic.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25.jpeg"/><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7" Type="http://schemas.openxmlformats.org/officeDocument/2006/relationships/hyperlink" Target="https://www.flickr.com/photos/41959444@N07/3870074796"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forumblanes.blogspot.com/2009/01/videos-de-tsunamis.html" TargetMode="External"/><Relationship Id="rId5" Type="http://schemas.openxmlformats.org/officeDocument/2006/relationships/hyperlink" Target="https://creativecommons.org/licenses/by-sa/3.0/" TargetMode="Externa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commons.wikimedia.org/wiki/File:Atlanta_Lightning_Strike_edit1.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nc-sa/3.0/" TargetMode="External"/><Relationship Id="rId7" Type="http://schemas.openxmlformats.org/officeDocument/2006/relationships/hyperlink" Target="http://commons.wikipedia.org/wiki/File:Snowfall_on_19th_Street,_N.W._-_Blizzard_of_2010.JPG"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hyperlink" Target="http://hellasfrappe.blogspot.com/2013/03/greeks-develop-first-ever-tsunami-scale.html" TargetMode="External"/><Relationship Id="rId5" Type="http://schemas.openxmlformats.org/officeDocument/2006/relationships/hyperlink" Target="https://creativecommons.org/licenses/by-sa/3.0/" TargetMode="Externa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4.jpeg"/><Relationship Id="rId1" Type="http://schemas.openxmlformats.org/officeDocument/2006/relationships/slideLayout" Target="../slideLayouts/slideLayout9.xml"/><Relationship Id="rId6" Type="http://schemas.openxmlformats.org/officeDocument/2006/relationships/hyperlink" Target="https://commons.wikimedia.org/wiki/File:Thac_Ban_Gioc.jpg" TargetMode="External"/><Relationship Id="rId5" Type="http://schemas.openxmlformats.org/officeDocument/2006/relationships/hyperlink" Target="https://commons.wikimedia.org/wiki/File:Parque_Nacional_do_Itatiaia_floresta.jpg"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6.jpeg"/><Relationship Id="rId1" Type="http://schemas.openxmlformats.org/officeDocument/2006/relationships/slideLayout" Target="../slideLayouts/slideLayout9.xml"/><Relationship Id="rId6" Type="http://schemas.openxmlformats.org/officeDocument/2006/relationships/hyperlink" Target="https://worldbuilding.stackexchange.com/questions/35469/extremes-in-temperate-climate" TargetMode="External"/><Relationship Id="rId5" Type="http://schemas.openxmlformats.org/officeDocument/2006/relationships/hyperlink" Target="https://commons.wikimedia.org/wiki/File:Lago_di_Lugano3.jpg"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commons.wikimedia.org/wiki/File:Flinders_-_over_Desert_plain.JPG" TargetMode="External"/><Relationship Id="rId5" Type="http://schemas.openxmlformats.org/officeDocument/2006/relationships/hyperlink" Target="https://commons.wikimedia.org/wiki/File:NamibNaukluftParkDunes.JPG"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hyperlink" Target="https://commons.wikimedia.org/wiki/File:Swiss_Alps.jpg" TargetMode="Externa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2.jpeg"/><Relationship Id="rId1" Type="http://schemas.openxmlformats.org/officeDocument/2006/relationships/slideLayout" Target="../slideLayouts/slideLayout9.xml"/><Relationship Id="rId6" Type="http://schemas.openxmlformats.org/officeDocument/2006/relationships/hyperlink" Target="https://en.wikipedia.org/wiki/File:Cumulus_clouds_panorama.jpg" TargetMode="External"/><Relationship Id="rId5" Type="http://schemas.openxmlformats.org/officeDocument/2006/relationships/hyperlink" Target="http://aviation.stackexchange.com/questions/16700/why-is-the-cumulonimbus-cloud-formation-so-dangerous"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hyperlink" Target="https://commons.wikimedia.org/wiki/File:Cumulus_humilis_clouds_redrock.jpg"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13" Type="http://schemas.openxmlformats.org/officeDocument/2006/relationships/hyperlink" Target="http://www.victoriaweather.ca/resources.php" TargetMode="External"/><Relationship Id="rId3" Type="http://schemas.openxmlformats.org/officeDocument/2006/relationships/hyperlink" Target="https://creativecommons.org/licenses/by-sa/3.0/" TargetMode="External"/><Relationship Id="rId7" Type="http://schemas.openxmlformats.org/officeDocument/2006/relationships/image" Target="../media/image19.jpeg"/><Relationship Id="rId12" Type="http://schemas.openxmlformats.org/officeDocument/2006/relationships/hyperlink" Target="http://www.flickr.com/photos/suboceana/7020425435/"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11" Type="http://schemas.openxmlformats.org/officeDocument/2006/relationships/hyperlink" Target="https://greencomet.org/2013/09/04/altostratus/" TargetMode="External"/><Relationship Id="rId5" Type="http://schemas.openxmlformats.org/officeDocument/2006/relationships/image" Target="../media/image18.jpeg"/><Relationship Id="rId10" Type="http://schemas.openxmlformats.org/officeDocument/2006/relationships/hyperlink" Target="http://coclouds.com/349/sunsets/2012-01-10/" TargetMode="External"/><Relationship Id="rId4" Type="http://schemas.openxmlformats.org/officeDocument/2006/relationships/image" Target="../media/image17.jpeg"/><Relationship Id="rId9" Type="http://schemas.openxmlformats.org/officeDocument/2006/relationships/hyperlink" Target="http://coclouds.com/530/stratus/2013-06-0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image" Target="../media/image20.jpeg"/><Relationship Id="rId1" Type="http://schemas.openxmlformats.org/officeDocument/2006/relationships/slideLayout" Target="../slideLayouts/slideLayout9.xml"/><Relationship Id="rId6" Type="http://schemas.openxmlformats.org/officeDocument/2006/relationships/hyperlink" Target="http://commons.wikimedia.org/wiki/file:altocumulos.jpg" TargetMode="External"/><Relationship Id="rId5" Type="http://schemas.openxmlformats.org/officeDocument/2006/relationships/hyperlink" Target="http://commons.wikimedia.org/wiki/file:altostratus_undulatus.jpg"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4385066"/>
            <a:ext cx="10923638" cy="1317643"/>
          </a:xfrm>
        </p:spPr>
        <p:txBody>
          <a:bodyPr>
            <a:normAutofit/>
          </a:bodyPr>
          <a:lstStyle/>
          <a:p>
            <a:pPr algn="l"/>
            <a:r>
              <a:rPr lang="en-US" b="1" i="1" u="sng">
                <a:latin typeface="Batang"/>
                <a:ea typeface="Batang"/>
                <a:cs typeface="Calibri Light"/>
              </a:rPr>
              <a:t>Weather and Climate</a:t>
            </a:r>
            <a:endParaRPr lang="en-US" b="1" i="1" u="sng">
              <a:latin typeface="Batang"/>
              <a:ea typeface="Batang"/>
            </a:endParaRPr>
          </a:p>
        </p:txBody>
      </p:sp>
      <p:sp>
        <p:nvSpPr>
          <p:cNvPr id="3" name="Subtitle 2"/>
          <p:cNvSpPr>
            <a:spLocks noGrp="1"/>
          </p:cNvSpPr>
          <p:nvPr>
            <p:ph type="subTitle" idx="1"/>
          </p:nvPr>
        </p:nvSpPr>
        <p:spPr>
          <a:xfrm>
            <a:off x="609600" y="5702709"/>
            <a:ext cx="10923638" cy="521109"/>
          </a:xfrm>
        </p:spPr>
        <p:txBody>
          <a:bodyPr vert="horz" lIns="91440" tIns="45720" rIns="91440" bIns="45720" rtlCol="0" anchor="t">
            <a:normAutofit/>
          </a:bodyPr>
          <a:lstStyle/>
          <a:p>
            <a:pPr algn="l"/>
            <a:r>
              <a:rPr lang="en-US">
                <a:latin typeface="Agency FB"/>
                <a:cs typeface="Calibri"/>
              </a:rPr>
              <a:t>BY Bryan  and Noah G.</a:t>
            </a:r>
          </a:p>
        </p:txBody>
      </p:sp>
      <p:pic>
        <p:nvPicPr>
          <p:cNvPr id="8" name="Picture 9" descr="A picture containing outdoor, sky, road, grass&#10;&#10;Description generated with very high confidence">
            <a:extLst>
              <a:ext uri="{FF2B5EF4-FFF2-40B4-BE49-F238E27FC236}">
                <a16:creationId xmlns:a16="http://schemas.microsoft.com/office/drawing/2014/main" id="{4AB6C679-3F7B-427A-9C1B-88EB4505A10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6676"/>
          <a:stretch/>
        </p:blipFill>
        <p:spPr>
          <a:xfrm>
            <a:off x="20" y="10"/>
            <a:ext cx="6095974" cy="4252522"/>
          </a:xfrm>
          <a:prstGeom prst="rect">
            <a:avLst/>
          </a:prstGeom>
        </p:spPr>
      </p:pic>
      <p:pic>
        <p:nvPicPr>
          <p:cNvPr id="4" name="Picture 4" descr="A rainbow in the sky&#10;&#10;Description generated with high confidence">
            <a:extLst>
              <a:ext uri="{FF2B5EF4-FFF2-40B4-BE49-F238E27FC236}">
                <a16:creationId xmlns:a16="http://schemas.microsoft.com/office/drawing/2014/main" id="{1172385C-CEA4-4B26-97E7-F01ED74568B5}"/>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53429" r="-2" b="-2"/>
          <a:stretch/>
        </p:blipFill>
        <p:spPr>
          <a:xfrm>
            <a:off x="6095999" y="-681"/>
            <a:ext cx="6096001" cy="4253215"/>
          </a:xfrm>
          <a:prstGeom prst="rect">
            <a:avLst/>
          </a:prstGeom>
        </p:spPr>
      </p:pic>
      <p:cxnSp>
        <p:nvCxnSpPr>
          <p:cNvPr id="21" name="Straight Connector 2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1CB713D-E6BF-4876-BD58-8FF7CA37C3FE}"/>
              </a:ext>
            </a:extLst>
          </p:cNvPr>
          <p:cNvSpPr txBox="1"/>
          <p:nvPr/>
        </p:nvSpPr>
        <p:spPr>
          <a:xfrm>
            <a:off x="9990756"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9" name="TextBox 8">
            <a:extLst>
              <a:ext uri="{FF2B5EF4-FFF2-40B4-BE49-F238E27FC236}">
                <a16:creationId xmlns:a16="http://schemas.microsoft.com/office/drawing/2014/main" id="{A950D0DA-1350-41CC-957E-177321551DA4}"/>
              </a:ext>
            </a:extLst>
          </p:cNvPr>
          <p:cNvSpPr txBox="1"/>
          <p:nvPr/>
        </p:nvSpPr>
        <p:spPr>
          <a:xfrm>
            <a:off x="7776812"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11" name="TextBox 10">
            <a:extLst>
              <a:ext uri="{FF2B5EF4-FFF2-40B4-BE49-F238E27FC236}">
                <a16:creationId xmlns:a16="http://schemas.microsoft.com/office/drawing/2014/main" id="{7229A3EE-6D7A-47CC-B50C-6F03A3518762}"/>
              </a:ext>
            </a:extLst>
          </p:cNvPr>
          <p:cNvSpPr txBox="1"/>
          <p:nvPr/>
        </p:nvSpPr>
        <p:spPr>
          <a:xfrm>
            <a:off x="5290358"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BY-NC-ND</a:t>
            </a:r>
            <a:r>
              <a:rPr lang="en-US" sz="700">
                <a:solidFill>
                  <a:srgbClr val="FFFFFF"/>
                </a:solidFill>
              </a:rPr>
              <a:t>.</a:t>
            </a:r>
          </a:p>
        </p:txBody>
      </p:sp>
      <p:pic>
        <p:nvPicPr>
          <p:cNvPr id="5" name="Picture 6" descr="Clouds in the sky&#10;&#10;Description generated with very high confidence">
            <a:extLst>
              <a:ext uri="{FF2B5EF4-FFF2-40B4-BE49-F238E27FC236}">
                <a16:creationId xmlns:a16="http://schemas.microsoft.com/office/drawing/2014/main" id="{B5846071-72AD-462E-ABBD-09360162D15B}"/>
              </a:ext>
            </a:extLst>
          </p:cNvPr>
          <p:cNvPicPr>
            <a:picLocks noChangeAspect="1"/>
          </p:cNvPicPr>
          <p:nvPr/>
        </p:nvPicPr>
        <p:blipFill rotWithShape="1">
          <a:blip r:embed="rId9">
            <a:extLst>
              <a:ext uri="{837473B0-CC2E-450A-ABE3-18F120FF3D39}">
                <a1611:picAttrSrcUrl xmlns:a1611="http://schemas.microsoft.com/office/drawing/2016/11/main" r:id="rId3"/>
              </a:ext>
            </a:extLst>
          </a:blip>
          <a:srcRect l="3423" r="13075" b="-1"/>
          <a:stretch/>
        </p:blipFill>
        <p:spPr>
          <a:xfrm>
            <a:off x="-5243423" y="469780"/>
            <a:ext cx="1371600" cy="800100"/>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descr="A truck on a cloudy day&#10;&#10;Description generated with high confidence">
            <a:extLst>
              <a:ext uri="{FF2B5EF4-FFF2-40B4-BE49-F238E27FC236}">
                <a16:creationId xmlns:a16="http://schemas.microsoft.com/office/drawing/2014/main" id="{5656A484-9342-4AEF-83A5-D6E25F11797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9896" r="1" b="1"/>
          <a:stretch/>
        </p:blipFill>
        <p:spPr>
          <a:xfrm>
            <a:off x="4818888" y="-479"/>
            <a:ext cx="7373112" cy="4252439"/>
          </a:xfrm>
          <a:prstGeom prst="rect">
            <a:avLst/>
          </a:prstGeom>
        </p:spPr>
      </p:pic>
      <p:pic>
        <p:nvPicPr>
          <p:cNvPr id="4" name="Picture 4" descr="A large green field with clouds in the sky&#10;&#10;Description generated with high confidence">
            <a:extLst>
              <a:ext uri="{FF2B5EF4-FFF2-40B4-BE49-F238E27FC236}">
                <a16:creationId xmlns:a16="http://schemas.microsoft.com/office/drawing/2014/main" id="{4F4C8E5D-BCD2-4FB4-9175-44DFA42577C3}"/>
              </a:ext>
            </a:extLst>
          </p:cNvPr>
          <p:cNvPicPr>
            <a:picLocks noChangeAspect="1"/>
          </p:cNvPicPr>
          <p:nvPr/>
        </p:nvPicPr>
        <p:blipFill rotWithShape="1">
          <a:blip r:embed="rId5">
            <a:extLst>
              <a:ext uri="{837473B0-CC2E-450A-ABE3-18F120FF3D39}">
                <a1611:picAttrSrcUrl xmlns:a1611="http://schemas.microsoft.com/office/drawing/2016/11/main" r:id="rId4"/>
              </a:ext>
            </a:extLst>
          </a:blip>
          <a:srcRect t="35098" r="2" b="2"/>
          <a:stretch/>
        </p:blipFill>
        <p:spPr>
          <a:xfrm>
            <a:off x="6838122" y="4251960"/>
            <a:ext cx="5353878" cy="2606039"/>
          </a:xfrm>
          <a:prstGeom prst="rect">
            <a:avLst/>
          </a:prstGeom>
        </p:spPr>
      </p:pic>
      <p:sp>
        <p:nvSpPr>
          <p:cNvPr id="16" name="Freeform 3">
            <a:extLst>
              <a:ext uri="{FF2B5EF4-FFF2-40B4-BE49-F238E27FC236}">
                <a16:creationId xmlns:a16="http://schemas.microsoft.com/office/drawing/2014/main" id="{66BCEC1B-9617-4EF1-9B03-4BD43D100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
            <a:extLst>
              <a:ext uri="{FF2B5EF4-FFF2-40B4-BE49-F238E27FC236}">
                <a16:creationId xmlns:a16="http://schemas.microsoft.com/office/drawing/2014/main" id="{CCBFD80B-276C-4775-A363-20693A7C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11CE2-D431-4D96-B857-4AA8541B300D}"/>
              </a:ext>
            </a:extLst>
          </p:cNvPr>
          <p:cNvSpPr>
            <a:spLocks noGrp="1"/>
          </p:cNvSpPr>
          <p:nvPr>
            <p:ph type="title"/>
          </p:nvPr>
        </p:nvSpPr>
        <p:spPr>
          <a:xfrm>
            <a:off x="804672" y="1468211"/>
            <a:ext cx="4948428" cy="3783314"/>
          </a:xfrm>
        </p:spPr>
        <p:txBody>
          <a:bodyPr vert="horz" lIns="91440" tIns="45720" rIns="91440" bIns="45720" rtlCol="0" anchor="t">
            <a:noAutofit/>
          </a:bodyPr>
          <a:lstStyle/>
          <a:p>
            <a:r>
              <a:rPr lang="en-US" sz="2400" kern="1200" dirty="0">
                <a:latin typeface="Agency FB"/>
              </a:rPr>
              <a:t>Extreme Weather. </a:t>
            </a:r>
            <a:br>
              <a:rPr lang="en-US" sz="2400" dirty="0">
                <a:latin typeface="Agency FB"/>
              </a:rPr>
            </a:br>
            <a:r>
              <a:rPr lang="en-US" sz="2400" kern="1200" dirty="0">
                <a:latin typeface="Agency FB"/>
              </a:rPr>
              <a:t>Tornadoes happen when hot and cold wind combine and don't get along. Tornadoes are dark and have very fast winds that could lift a car. Some Tornadoes last hours or some just last a few seconds. Tornadoes could do a lot of damage that could destroy a house.</a:t>
            </a:r>
          </a:p>
        </p:txBody>
      </p:sp>
      <p:sp>
        <p:nvSpPr>
          <p:cNvPr id="6" name="TextBox 5">
            <a:extLst>
              <a:ext uri="{FF2B5EF4-FFF2-40B4-BE49-F238E27FC236}">
                <a16:creationId xmlns:a16="http://schemas.microsoft.com/office/drawing/2014/main" id="{77EF5498-6A31-4FD1-9C2F-50B11251FB36}"/>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7" name="TextBox 6">
            <a:extLst>
              <a:ext uri="{FF2B5EF4-FFF2-40B4-BE49-F238E27FC236}">
                <a16:creationId xmlns:a16="http://schemas.microsoft.com/office/drawing/2014/main" id="{ACBA1C7D-0BC9-4758-B926-CB0352F5F6D5}"/>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8454284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3D27-4966-4F59-A81F-9D307EA88CE4}"/>
              </a:ext>
            </a:extLst>
          </p:cNvPr>
          <p:cNvSpPr>
            <a:spLocks noGrp="1"/>
          </p:cNvSpPr>
          <p:nvPr>
            <p:ph type="title"/>
          </p:nvPr>
        </p:nvSpPr>
        <p:spPr>
          <a:xfrm>
            <a:off x="801098" y="1396289"/>
            <a:ext cx="6387102" cy="1325563"/>
          </a:xfrm>
        </p:spPr>
        <p:txBody>
          <a:bodyPr>
            <a:normAutofit/>
          </a:bodyPr>
          <a:lstStyle/>
          <a:p>
            <a:r>
              <a:rPr lang="en-US">
                <a:cs typeface="Calibri Light"/>
              </a:rPr>
              <a:t>Extreme Weather -Hurricanes</a:t>
            </a:r>
            <a:endParaRPr lang="en-US"/>
          </a:p>
        </p:txBody>
      </p:sp>
      <p:sp>
        <p:nvSpPr>
          <p:cNvPr id="3" name="Content Placeholder 2">
            <a:extLst>
              <a:ext uri="{FF2B5EF4-FFF2-40B4-BE49-F238E27FC236}">
                <a16:creationId xmlns:a16="http://schemas.microsoft.com/office/drawing/2014/main" id="{D4C00EE3-90F2-470E-9625-112EDC6C2347}"/>
              </a:ext>
            </a:extLst>
          </p:cNvPr>
          <p:cNvSpPr>
            <a:spLocks noGrp="1"/>
          </p:cNvSpPr>
          <p:nvPr>
            <p:ph idx="1"/>
          </p:nvPr>
        </p:nvSpPr>
        <p:spPr>
          <a:xfrm>
            <a:off x="805542" y="2871982"/>
            <a:ext cx="6382657" cy="3181684"/>
          </a:xfrm>
        </p:spPr>
        <p:txBody>
          <a:bodyPr vert="horz" lIns="91440" tIns="45720" rIns="91440" bIns="45720" rtlCol="0" anchor="t">
            <a:normAutofit/>
          </a:bodyPr>
          <a:lstStyle/>
          <a:p>
            <a:pPr marL="0" indent="0">
              <a:buNone/>
            </a:pPr>
            <a:r>
              <a:rPr lang="en-US" sz="2400" dirty="0">
                <a:latin typeface="Agency FB"/>
                <a:cs typeface="Calibri" panose="020F0502020204030204"/>
              </a:rPr>
              <a:t>Hurricanes have very fast winds that can knock down trees. They also can cause floods and they can cause sea levels to rise. They also turn off electricity when they go through towns</a:t>
            </a:r>
            <a:r>
              <a:rPr lang="en-US" sz="1800" dirty="0">
                <a:latin typeface="Agency FB"/>
                <a:cs typeface="Calibri" panose="020F0502020204030204"/>
              </a:rPr>
              <a:t>. </a:t>
            </a:r>
          </a:p>
        </p:txBody>
      </p:sp>
      <p:sp>
        <p:nvSpPr>
          <p:cNvPr id="14" name="Freeform: Shape 13">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A picture containing outdoor, snow, water, nature&#10;&#10;Description generated with very high confidence">
            <a:extLst>
              <a:ext uri="{FF2B5EF4-FFF2-40B4-BE49-F238E27FC236}">
                <a16:creationId xmlns:a16="http://schemas.microsoft.com/office/drawing/2014/main" id="{5126D312-995E-40EB-B8DE-54D73E97430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48" r="803" b="1"/>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6" name="Freeform: Shape 15">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erson riding a wave on a surfboard in the water&#10;&#10;Description generated with high confidence">
            <a:extLst>
              <a:ext uri="{FF2B5EF4-FFF2-40B4-BE49-F238E27FC236}">
                <a16:creationId xmlns:a16="http://schemas.microsoft.com/office/drawing/2014/main" id="{490AA179-794D-455E-8DAC-76831C437C3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8130" r="12502" b="-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8" name="TextBox 7">
            <a:extLst>
              <a:ext uri="{FF2B5EF4-FFF2-40B4-BE49-F238E27FC236}">
                <a16:creationId xmlns:a16="http://schemas.microsoft.com/office/drawing/2014/main" id="{B132D254-90D4-4A2A-A009-F519CABFE68B}"/>
              </a:ext>
            </a:extLst>
          </p:cNvPr>
          <p:cNvSpPr txBox="1"/>
          <p:nvPr/>
        </p:nvSpPr>
        <p:spPr>
          <a:xfrm>
            <a:off x="9737482"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9" name="TextBox 8">
            <a:extLst>
              <a:ext uri="{FF2B5EF4-FFF2-40B4-BE49-F238E27FC236}">
                <a16:creationId xmlns:a16="http://schemas.microsoft.com/office/drawing/2014/main" id="{207BFB5B-4314-4CB4-A639-220DD3254D64}"/>
              </a:ext>
            </a:extLst>
          </p:cNvPr>
          <p:cNvSpPr txBox="1"/>
          <p:nvPr/>
        </p:nvSpPr>
        <p:spPr>
          <a:xfrm>
            <a:off x="7270264"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6" name="TextBox 5">
            <a:extLst>
              <a:ext uri="{FF2B5EF4-FFF2-40B4-BE49-F238E27FC236}">
                <a16:creationId xmlns:a16="http://schemas.microsoft.com/office/drawing/2014/main" id="{A32128A9-A2F6-479F-BA60-B5E366194715}"/>
              </a:ext>
            </a:extLst>
          </p:cNvPr>
          <p:cNvSpPr txBox="1"/>
          <p:nvPr/>
        </p:nvSpPr>
        <p:spPr>
          <a:xfrm>
            <a:off x="4936096"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730268050"/>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E3C9-3ED8-4413-A810-CB0D0DB93A15}"/>
              </a:ext>
            </a:extLst>
          </p:cNvPr>
          <p:cNvSpPr>
            <a:spLocks noGrp="1"/>
          </p:cNvSpPr>
          <p:nvPr>
            <p:ph type="title"/>
          </p:nvPr>
        </p:nvSpPr>
        <p:spPr>
          <a:xfrm>
            <a:off x="801098" y="1396289"/>
            <a:ext cx="6387102" cy="1325563"/>
          </a:xfrm>
        </p:spPr>
        <p:txBody>
          <a:bodyPr>
            <a:normAutofit/>
          </a:bodyPr>
          <a:lstStyle/>
          <a:p>
            <a:r>
              <a:rPr lang="en-US">
                <a:cs typeface="Calibri Light"/>
              </a:rPr>
              <a:t>Blizzards</a:t>
            </a:r>
          </a:p>
        </p:txBody>
      </p:sp>
      <p:sp>
        <p:nvSpPr>
          <p:cNvPr id="3" name="Content Placeholder 2">
            <a:extLst>
              <a:ext uri="{FF2B5EF4-FFF2-40B4-BE49-F238E27FC236}">
                <a16:creationId xmlns:a16="http://schemas.microsoft.com/office/drawing/2014/main" id="{DE3F2789-0942-4597-9345-FAAE11F2D62F}"/>
              </a:ext>
            </a:extLst>
          </p:cNvPr>
          <p:cNvSpPr>
            <a:spLocks noGrp="1"/>
          </p:cNvSpPr>
          <p:nvPr>
            <p:ph idx="1"/>
          </p:nvPr>
        </p:nvSpPr>
        <p:spPr>
          <a:xfrm>
            <a:off x="805542" y="2871982"/>
            <a:ext cx="6382657" cy="3181684"/>
          </a:xfrm>
        </p:spPr>
        <p:txBody>
          <a:bodyPr vert="horz" lIns="91440" tIns="45720" rIns="91440" bIns="45720" rtlCol="0" anchor="t">
            <a:normAutofit/>
          </a:bodyPr>
          <a:lstStyle/>
          <a:p>
            <a:pPr marL="0" indent="0">
              <a:buNone/>
            </a:pPr>
            <a:r>
              <a:rPr lang="en-US">
                <a:latin typeface="Agency FB"/>
                <a:cs typeface="Calibri" panose="020F0502020204030204"/>
              </a:rPr>
              <a:t>Blizzards can badly hurt people because for the strong winds and the coldness and frostbite. Blizzards can also cave to houses and can turn off electricity. They also could cause very bad damage to houses and other buildings. It can also starve people because if people run out food they can't go outside because there's too much snow. Blizzards could also cover cars in snow and could block </a:t>
            </a:r>
            <a:r>
              <a:rPr lang="en-US">
                <a:cs typeface="Calibri" panose="020F0502020204030204"/>
              </a:rPr>
              <a:t>the </a:t>
            </a:r>
            <a:r>
              <a:rPr lang="en-US">
                <a:latin typeface="Agency FB"/>
                <a:cs typeface="Calibri" panose="020F0502020204030204"/>
              </a:rPr>
              <a:t>roads.</a:t>
            </a:r>
            <a:r>
              <a:rPr lang="en-US" sz="2400">
                <a:latin typeface="Agency FB"/>
                <a:cs typeface="Calibri" panose="020F0502020204030204"/>
              </a:rPr>
              <a:t> </a:t>
            </a:r>
          </a:p>
        </p:txBody>
      </p:sp>
      <p:pic>
        <p:nvPicPr>
          <p:cNvPr id="5" name="Picture 5" descr="A picture containing snow, outdoor, covered, skiing&#10;&#10;Description generated with very high confidence">
            <a:extLst>
              <a:ext uri="{FF2B5EF4-FFF2-40B4-BE49-F238E27FC236}">
                <a16:creationId xmlns:a16="http://schemas.microsoft.com/office/drawing/2014/main" id="{263B23EA-6840-42AC-AE69-872AC2575F9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76"/>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4" name="Picture 4" descr="A snow covered road&#10;&#10;Description generated with very high confidence">
            <a:extLst>
              <a:ext uri="{FF2B5EF4-FFF2-40B4-BE49-F238E27FC236}">
                <a16:creationId xmlns:a16="http://schemas.microsoft.com/office/drawing/2014/main" id="{8AEA238D-5509-4DED-97BC-EFC02B204270}"/>
              </a:ext>
            </a:extLst>
          </p:cNvPr>
          <p:cNvPicPr>
            <a:picLocks noChangeAspect="1"/>
          </p:cNvPicPr>
          <p:nvPr/>
        </p:nvPicPr>
        <p:blipFill rotWithShape="1">
          <a:blip r:embed="rId4"/>
          <a:srcRect l="17992" r="4" b="4"/>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194567226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D2A1-E78E-460F-A260-99AC3F91482D}"/>
              </a:ext>
            </a:extLst>
          </p:cNvPr>
          <p:cNvSpPr>
            <a:spLocks noGrp="1"/>
          </p:cNvSpPr>
          <p:nvPr>
            <p:ph type="title"/>
          </p:nvPr>
        </p:nvSpPr>
        <p:spPr>
          <a:xfrm>
            <a:off x="801098" y="1396289"/>
            <a:ext cx="6387102" cy="1325563"/>
          </a:xfrm>
        </p:spPr>
        <p:txBody>
          <a:bodyPr vert="horz" lIns="91440" tIns="45720" rIns="91440" bIns="45720" rtlCol="0">
            <a:normAutofit/>
          </a:bodyPr>
          <a:lstStyle/>
          <a:p>
            <a:r>
              <a:rPr lang="en-US" kern="1200">
                <a:latin typeface="+mj-lt"/>
                <a:ea typeface="+mj-ea"/>
                <a:cs typeface="+mj-cs"/>
              </a:rPr>
              <a:t>Extreme weather Tsunami</a:t>
            </a:r>
          </a:p>
        </p:txBody>
      </p:sp>
      <p:sp>
        <p:nvSpPr>
          <p:cNvPr id="31" name="Content Placeholder 30">
            <a:extLst>
              <a:ext uri="{FF2B5EF4-FFF2-40B4-BE49-F238E27FC236}">
                <a16:creationId xmlns:a16="http://schemas.microsoft.com/office/drawing/2014/main" id="{B391D7DC-AF9F-4725-9769-2D34C1B15922}"/>
              </a:ext>
            </a:extLst>
          </p:cNvPr>
          <p:cNvSpPr>
            <a:spLocks noGrp="1"/>
          </p:cNvSpPr>
          <p:nvPr>
            <p:ph idx="1"/>
          </p:nvPr>
        </p:nvSpPr>
        <p:spPr>
          <a:xfrm>
            <a:off x="805542" y="2871982"/>
            <a:ext cx="6382657" cy="3181684"/>
          </a:xfrm>
        </p:spPr>
        <p:txBody>
          <a:bodyPr vert="horz" lIns="91440" tIns="45720" rIns="91440" bIns="45720" rtlCol="0" anchor="t">
            <a:normAutofit lnSpcReduction="10000"/>
          </a:bodyPr>
          <a:lstStyle/>
          <a:p>
            <a:pPr marL="0" indent="0">
              <a:buNone/>
            </a:pPr>
            <a:r>
              <a:rPr lang="en-US" sz="3500" kern="1200">
                <a:latin typeface="Agency FB"/>
              </a:rPr>
              <a:t>Tsunamis can cause very bad damage and they also form by earthquakes or a volcanic eruption and it could form by tides coming together. The sea level</a:t>
            </a:r>
            <a:r>
              <a:rPr lang="en-US" sz="3900" kern="1200">
                <a:latin typeface="Agency FB"/>
              </a:rPr>
              <a:t> </a:t>
            </a:r>
            <a:r>
              <a:rPr lang="en-US" sz="3900">
                <a:latin typeface="Agency FB"/>
              </a:rPr>
              <a:t>can also</a:t>
            </a:r>
            <a:r>
              <a:rPr lang="en-US" sz="3000">
                <a:latin typeface="Agency FB"/>
              </a:rPr>
              <a:t> </a:t>
            </a:r>
            <a:r>
              <a:rPr lang="en-US" sz="3500">
                <a:latin typeface="Agency FB"/>
              </a:rPr>
              <a:t>ris</a:t>
            </a:r>
            <a:r>
              <a:rPr lang="en-US" sz="3200">
                <a:latin typeface="Agency FB"/>
              </a:rPr>
              <a:t>e</a:t>
            </a:r>
            <a:r>
              <a:rPr lang="en-US" sz="3200" kern="1200">
                <a:latin typeface="Agency FB"/>
              </a:rPr>
              <a:t> very high.</a:t>
            </a:r>
            <a:r>
              <a:rPr lang="en-US" sz="3600" kern="1200">
                <a:latin typeface="Agency FB"/>
              </a:rPr>
              <a:t> It can cause </a:t>
            </a:r>
            <a:r>
              <a:rPr lang="en-US" sz="3200" kern="1200">
                <a:latin typeface="Agency FB"/>
              </a:rPr>
              <a:t>tall buildings to fall if it's not stable. It can also kill a lot of people by drowning or can break glass and can hit people.</a:t>
            </a:r>
          </a:p>
        </p:txBody>
      </p:sp>
      <p:sp>
        <p:nvSpPr>
          <p:cNvPr id="41" name="Freeform: Shape 43">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5">
            <a:extLst>
              <a:ext uri="{FF2B5EF4-FFF2-40B4-BE49-F238E27FC236}">
                <a16:creationId xmlns:a16="http://schemas.microsoft.com/office/drawing/2014/main" id="{F06FE9AE-444E-46DB-9E1F-52527AD5E0E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74" r="15424" b="1"/>
          <a:stretch/>
        </p:blipFill>
        <p:spPr>
          <a:xfrm>
            <a:off x="7617942" y="158161"/>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46" name="Freeform: Shape 45">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9" descr="A view of a city with smoke coming out of the water&#10;&#10;Description generated with very high confidence">
            <a:extLst>
              <a:ext uri="{FF2B5EF4-FFF2-40B4-BE49-F238E27FC236}">
                <a16:creationId xmlns:a16="http://schemas.microsoft.com/office/drawing/2014/main" id="{66538BAE-39E1-402C-9969-4EEEFB30EE05}"/>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0540" r="1" b="365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20" name="TextBox 19">
            <a:extLst>
              <a:ext uri="{FF2B5EF4-FFF2-40B4-BE49-F238E27FC236}">
                <a16:creationId xmlns:a16="http://schemas.microsoft.com/office/drawing/2014/main" id="{65EEAF67-265D-4504-9663-256C64CEEF02}"/>
              </a:ext>
            </a:extLst>
          </p:cNvPr>
          <p:cNvSpPr txBox="1"/>
          <p:nvPr/>
        </p:nvSpPr>
        <p:spPr>
          <a:xfrm>
            <a:off x="4724400" y="4725988"/>
            <a:ext cx="2743200" cy="317500"/>
          </a:xfrm>
          <a:prstGeom prst="rect">
            <a:avLst/>
          </a:prstGeom>
        </p:spPr>
        <p:txBody>
          <a:bodyPr anchor="t">
            <a:normAutofit fontScale="92500" lnSpcReduction="20000"/>
          </a:bodyPr>
          <a:lstStyle/>
          <a:p>
            <a:endParaRPr lang="en-US">
              <a:cs typeface="Calibri"/>
            </a:endParaRPr>
          </a:p>
        </p:txBody>
      </p:sp>
      <p:sp>
        <p:nvSpPr>
          <p:cNvPr id="26" name="TextBox 25">
            <a:extLst>
              <a:ext uri="{FF2B5EF4-FFF2-40B4-BE49-F238E27FC236}">
                <a16:creationId xmlns:a16="http://schemas.microsoft.com/office/drawing/2014/main" id="{347DF35A-FE9F-4309-A4C8-83A199B3FF0E}"/>
              </a:ext>
            </a:extLst>
          </p:cNvPr>
          <p:cNvSpPr txBox="1"/>
          <p:nvPr/>
        </p:nvSpPr>
        <p:spPr>
          <a:xfrm>
            <a:off x="9718246"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37" name="TextBox 36">
            <a:extLst>
              <a:ext uri="{FF2B5EF4-FFF2-40B4-BE49-F238E27FC236}">
                <a16:creationId xmlns:a16="http://schemas.microsoft.com/office/drawing/2014/main" id="{D8A0E696-0B6C-471E-93DA-38E996146191}"/>
              </a:ext>
            </a:extLst>
          </p:cNvPr>
          <p:cNvSpPr txBox="1"/>
          <p:nvPr/>
        </p:nvSpPr>
        <p:spPr>
          <a:xfrm>
            <a:off x="7231792"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7" name="TextBox 6">
            <a:extLst>
              <a:ext uri="{FF2B5EF4-FFF2-40B4-BE49-F238E27FC236}">
                <a16:creationId xmlns:a16="http://schemas.microsoft.com/office/drawing/2014/main" id="{1EB196AB-B391-4D6A-8445-334E2A5123EB}"/>
              </a:ext>
            </a:extLst>
          </p:cNvPr>
          <p:cNvSpPr txBox="1"/>
          <p:nvPr/>
        </p:nvSpPr>
        <p:spPr>
          <a:xfrm>
            <a:off x="9388475" y="11417300"/>
            <a:ext cx="4257675" cy="317500"/>
          </a:xfrm>
          <a:prstGeom prst="rect">
            <a:avLst/>
          </a:prstGeom>
        </p:spPr>
        <p:txBody>
          <a:bodyPr anchor="t">
            <a:normAutofit fontScale="92500" lnSpcReduction="20000"/>
          </a:bodyPr>
          <a:lstStyle/>
          <a:p>
            <a:endParaRPr lang="en-US">
              <a:cs typeface="Calibri"/>
            </a:endParaRPr>
          </a:p>
        </p:txBody>
      </p:sp>
      <p:sp>
        <p:nvSpPr>
          <p:cNvPr id="32" name="TextBox 31">
            <a:extLst>
              <a:ext uri="{FF2B5EF4-FFF2-40B4-BE49-F238E27FC236}">
                <a16:creationId xmlns:a16="http://schemas.microsoft.com/office/drawing/2014/main" id="{6D61F624-9680-46A5-B259-8F983B56C0B2}"/>
              </a:ext>
            </a:extLst>
          </p:cNvPr>
          <p:cNvSpPr txBox="1"/>
          <p:nvPr/>
        </p:nvSpPr>
        <p:spPr>
          <a:xfrm>
            <a:off x="489762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2047175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F21E-89CA-491E-85BA-7F0297C8327B}"/>
              </a:ext>
            </a:extLst>
          </p:cNvPr>
          <p:cNvSpPr>
            <a:spLocks noGrp="1"/>
          </p:cNvSpPr>
          <p:nvPr>
            <p:ph type="title"/>
          </p:nvPr>
        </p:nvSpPr>
        <p:spPr>
          <a:xfrm>
            <a:off x="762001" y="803325"/>
            <a:ext cx="5314536" cy="1325563"/>
          </a:xfrm>
        </p:spPr>
        <p:txBody>
          <a:bodyPr>
            <a:normAutofit/>
          </a:bodyPr>
          <a:lstStyle/>
          <a:p>
            <a:r>
              <a:rPr lang="en-US">
                <a:cs typeface="Calibri Light"/>
              </a:rPr>
              <a:t>Lightning</a:t>
            </a:r>
            <a:endParaRPr lang="en-US"/>
          </a:p>
        </p:txBody>
      </p:sp>
      <p:sp>
        <p:nvSpPr>
          <p:cNvPr id="3" name="Content Placeholder 2">
            <a:extLst>
              <a:ext uri="{FF2B5EF4-FFF2-40B4-BE49-F238E27FC236}">
                <a16:creationId xmlns:a16="http://schemas.microsoft.com/office/drawing/2014/main" id="{98C05FF9-DCBE-4FD7-B1F9-5141580A9AC5}"/>
              </a:ext>
            </a:extLst>
          </p:cNvPr>
          <p:cNvSpPr>
            <a:spLocks noGrp="1"/>
          </p:cNvSpPr>
          <p:nvPr>
            <p:ph idx="1"/>
          </p:nvPr>
        </p:nvSpPr>
        <p:spPr>
          <a:xfrm>
            <a:off x="445698" y="2120867"/>
            <a:ext cx="5328920" cy="3979769"/>
          </a:xfrm>
        </p:spPr>
        <p:txBody>
          <a:bodyPr vert="horz" lIns="91440" tIns="45720" rIns="91440" bIns="45720" rtlCol="0" anchor="t">
            <a:noAutofit/>
          </a:bodyPr>
          <a:lstStyle/>
          <a:p>
            <a:pPr marL="0" indent="0">
              <a:buNone/>
            </a:pPr>
            <a:r>
              <a:rPr lang="en-US" sz="3600">
                <a:latin typeface="Bodoni MT Condensed"/>
                <a:cs typeface="Calibri" panose="020F0502020204030204"/>
              </a:rPr>
              <a:t>Lightning can cause very bad damage because it's electricity and damage. It can also turn off electricity and can also kill people because the lightning could hit people. Lightning can also be different colors</a:t>
            </a:r>
            <a:r>
              <a:rPr lang="en-US" sz="3600">
                <a:cs typeface="Calibri" panose="020F0502020204030204"/>
              </a:rPr>
              <a:t>.</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group of fireworks in the sky&#10;&#10;Description generated with high confidence">
            <a:extLst>
              <a:ext uri="{FF2B5EF4-FFF2-40B4-BE49-F238E27FC236}">
                <a16:creationId xmlns:a16="http://schemas.microsoft.com/office/drawing/2014/main" id="{0B3BFFE3-0668-4078-B0E5-657196B0677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743" r="14202"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23A1B409-556D-46E7-9EA2-3B058C41B2F4}"/>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17589219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51BF-1930-4D50-AB6D-37F4493309B1}"/>
              </a:ext>
            </a:extLst>
          </p:cNvPr>
          <p:cNvSpPr>
            <a:spLocks noGrp="1"/>
          </p:cNvSpPr>
          <p:nvPr>
            <p:ph type="title"/>
          </p:nvPr>
        </p:nvSpPr>
        <p:spPr>
          <a:xfrm>
            <a:off x="801098" y="1396289"/>
            <a:ext cx="6387102" cy="1325563"/>
          </a:xfrm>
        </p:spPr>
        <p:txBody>
          <a:bodyPr vert="horz" lIns="91440" tIns="45720" rIns="91440" bIns="45720" rtlCol="0">
            <a:normAutofit/>
          </a:bodyPr>
          <a:lstStyle/>
          <a:p>
            <a:r>
              <a:rPr lang="en-US">
                <a:cs typeface="Calibri Light"/>
              </a:rPr>
              <a:t>Pictures</a:t>
            </a:r>
            <a:endParaRPr lang="en-US"/>
          </a:p>
        </p:txBody>
      </p:sp>
      <p:sp>
        <p:nvSpPr>
          <p:cNvPr id="49" name="Content Placeholder 49">
            <a:extLst>
              <a:ext uri="{FF2B5EF4-FFF2-40B4-BE49-F238E27FC236}">
                <a16:creationId xmlns:a16="http://schemas.microsoft.com/office/drawing/2014/main" id="{4017C7DA-91E3-4D8C-B5EF-C598584ADDCA}"/>
              </a:ext>
            </a:extLst>
          </p:cNvPr>
          <p:cNvSpPr>
            <a:spLocks noGrp="1"/>
          </p:cNvSpPr>
          <p:nvPr>
            <p:ph idx="1"/>
          </p:nvPr>
        </p:nvSpPr>
        <p:spPr>
          <a:xfrm>
            <a:off x="805542" y="2871982"/>
            <a:ext cx="6382657" cy="3181684"/>
          </a:xfrm>
        </p:spPr>
        <p:txBody>
          <a:bodyPr anchor="t">
            <a:normAutofit/>
          </a:bodyPr>
          <a:lstStyle/>
          <a:p>
            <a:pPr marL="0" indent="0">
              <a:buNone/>
            </a:pPr>
            <a:endParaRPr lang="en-US" sz="1800">
              <a:cs typeface="Calibri" panose="020F0502020204030204"/>
            </a:endParaRPr>
          </a:p>
        </p:txBody>
      </p:sp>
      <p:sp>
        <p:nvSpPr>
          <p:cNvPr id="62" name="Freeform: Shape 61">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4" descr="A group of people on a beach with a mountain in the background&#10;&#10;Description generated with high confidence">
            <a:extLst>
              <a:ext uri="{FF2B5EF4-FFF2-40B4-BE49-F238E27FC236}">
                <a16:creationId xmlns:a16="http://schemas.microsoft.com/office/drawing/2014/main" id="{7BB43400-6D86-45D2-A917-3E4D351B57B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076"/>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64" name="Freeform: Shape 63">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15" descr="A snow covered field&#10;&#10;Description generated with very high confidence">
            <a:extLst>
              <a:ext uri="{FF2B5EF4-FFF2-40B4-BE49-F238E27FC236}">
                <a16:creationId xmlns:a16="http://schemas.microsoft.com/office/drawing/2014/main" id="{19576915-8264-456C-A5E0-68DDC268EBF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7201" b="-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9" name="TextBox 8">
            <a:extLst>
              <a:ext uri="{FF2B5EF4-FFF2-40B4-BE49-F238E27FC236}">
                <a16:creationId xmlns:a16="http://schemas.microsoft.com/office/drawing/2014/main" id="{6F26D13C-34B6-401B-876F-83888240F278}"/>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9" name="TextBox 18">
            <a:extLst>
              <a:ext uri="{FF2B5EF4-FFF2-40B4-BE49-F238E27FC236}">
                <a16:creationId xmlns:a16="http://schemas.microsoft.com/office/drawing/2014/main" id="{B9D1A32F-C8A8-4E20-9BC3-624F495AB77F}"/>
              </a:ext>
            </a:extLst>
          </p:cNvPr>
          <p:cNvSpPr txBox="1"/>
          <p:nvPr/>
        </p:nvSpPr>
        <p:spPr>
          <a:xfrm>
            <a:off x="7536363" y="6870700"/>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0" name="TextBox 9">
            <a:extLst>
              <a:ext uri="{FF2B5EF4-FFF2-40B4-BE49-F238E27FC236}">
                <a16:creationId xmlns:a16="http://schemas.microsoft.com/office/drawing/2014/main" id="{5518D401-33EF-4BF0-ADD0-385A2A7E45C3}"/>
              </a:ext>
            </a:extLst>
          </p:cNvPr>
          <p:cNvSpPr txBox="1"/>
          <p:nvPr/>
        </p:nvSpPr>
        <p:spPr>
          <a:xfrm>
            <a:off x="9870532" y="6870700"/>
            <a:ext cx="2321468" cy="200055"/>
          </a:xfrm>
          <a:prstGeom prst="rect">
            <a:avLst/>
          </a:prstGeom>
          <a:solidFill>
            <a:srgbClr val="000000"/>
          </a:solidFill>
        </p:spPr>
        <p:txBody>
          <a:bodyPr wrap="none">
            <a:normAutofit/>
          </a:bodyPr>
          <a:lstStyle/>
          <a:p>
            <a:endParaRPr lang="en-US"/>
          </a:p>
        </p:txBody>
      </p:sp>
      <p:sp>
        <p:nvSpPr>
          <p:cNvPr id="14" name="TextBox 13">
            <a:extLst>
              <a:ext uri="{FF2B5EF4-FFF2-40B4-BE49-F238E27FC236}">
                <a16:creationId xmlns:a16="http://schemas.microsoft.com/office/drawing/2014/main" id="{065F2105-3059-427C-BE2C-00877A31B9B6}"/>
              </a:ext>
            </a:extLst>
          </p:cNvPr>
          <p:cNvSpPr txBox="1"/>
          <p:nvPr/>
        </p:nvSpPr>
        <p:spPr>
          <a:xfrm>
            <a:off x="5069146" y="6870700"/>
            <a:ext cx="2454518" cy="200055"/>
          </a:xfrm>
          <a:prstGeom prst="rect">
            <a:avLst/>
          </a:prstGeom>
          <a:solidFill>
            <a:srgbClr val="000000"/>
          </a:solidFill>
        </p:spPr>
        <p:txBody>
          <a:bodyPr wrap="none">
            <a:normAutofit/>
          </a:bodyPr>
          <a:lstStyle/>
          <a:p>
            <a:endParaRPr lang="en-US"/>
          </a:p>
        </p:txBody>
      </p:sp>
    </p:spTree>
    <p:extLst>
      <p:ext uri="{BB962C8B-B14F-4D97-AF65-F5344CB8AC3E}">
        <p14:creationId xmlns:p14="http://schemas.microsoft.com/office/powerpoint/2010/main" val="176361218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02662-8E11-4BA6-8E2D-BD243EE08A77}"/>
              </a:ext>
            </a:extLst>
          </p:cNvPr>
          <p:cNvSpPr>
            <a:spLocks noGrp="1"/>
          </p:cNvSpPr>
          <p:nvPr>
            <p:ph type="title"/>
          </p:nvPr>
        </p:nvSpPr>
        <p:spPr>
          <a:xfrm>
            <a:off x="677334" y="1176489"/>
            <a:ext cx="3749061" cy="1508469"/>
          </a:xfrm>
        </p:spPr>
        <p:txBody>
          <a:bodyPr vert="horz" lIns="91440" tIns="45720" rIns="91440" bIns="45720" rtlCol="0" anchor="ctr">
            <a:normAutofit/>
          </a:bodyPr>
          <a:lstStyle/>
          <a:p>
            <a:r>
              <a:rPr lang="en-US" kern="1200">
                <a:solidFill>
                  <a:srgbClr val="32725F"/>
                </a:solidFill>
                <a:latin typeface="+mj-lt"/>
                <a:ea typeface="+mj-ea"/>
                <a:cs typeface="+mj-cs"/>
              </a:rPr>
              <a:t>Tropical Climate Zone</a:t>
            </a:r>
          </a:p>
        </p:txBody>
      </p:sp>
      <p:pic>
        <p:nvPicPr>
          <p:cNvPr id="5" name="Picture 5" descr="A green plant in a forest&#10;&#10;Description generated with very high confidence">
            <a:extLst>
              <a:ext uri="{FF2B5EF4-FFF2-40B4-BE49-F238E27FC236}">
                <a16:creationId xmlns:a16="http://schemas.microsoft.com/office/drawing/2014/main" id="{66C606AC-64E0-4C8D-82C2-493A55F7C092}"/>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r="19831" b="2"/>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sp>
        <p:nvSpPr>
          <p:cNvPr id="4" name="Text Placeholder 3">
            <a:extLst>
              <a:ext uri="{FF2B5EF4-FFF2-40B4-BE49-F238E27FC236}">
                <a16:creationId xmlns:a16="http://schemas.microsoft.com/office/drawing/2014/main" id="{D847B0AF-0BB4-48B1-B164-09DE3AC6624E}"/>
              </a:ext>
            </a:extLst>
          </p:cNvPr>
          <p:cNvSpPr>
            <a:spLocks noGrp="1"/>
          </p:cNvSpPr>
          <p:nvPr>
            <p:ph type="body" sz="half" idx="2"/>
          </p:nvPr>
        </p:nvSpPr>
        <p:spPr>
          <a:xfrm>
            <a:off x="677334" y="2795618"/>
            <a:ext cx="3749061" cy="3005289"/>
          </a:xfrm>
        </p:spPr>
        <p:txBody>
          <a:bodyPr vert="horz" lIns="91440" tIns="45720" rIns="91440" bIns="45720" rtlCol="0" anchor="t">
            <a:normAutofit/>
          </a:bodyPr>
          <a:lstStyle/>
          <a:p>
            <a:pPr indent="-228600">
              <a:buFont typeface="Arial" panose="020B0604020202020204" pitchFamily="34" charset="0"/>
              <a:buChar char="•"/>
            </a:pPr>
            <a:r>
              <a:rPr lang="en-US" sz="2400" dirty="0">
                <a:latin typeface="Agency FB"/>
              </a:rPr>
              <a:t>They are very hot.  They</a:t>
            </a:r>
            <a:r>
              <a:rPr lang="en-US" sz="2400" dirty="0"/>
              <a:t> </a:t>
            </a:r>
            <a:r>
              <a:rPr lang="en-US" sz="2400" dirty="0">
                <a:latin typeface="Agency FB"/>
              </a:rPr>
              <a:t>also get a lot of rain, but don't get any snow. The tropical climate is always hot that has a lot of plants.  It's next to the equator. Tropical zones are in Africa, Brazil, and India. It's very wet all year long because it's near the equator.</a:t>
            </a:r>
            <a:endParaRPr lang="en-US" sz="1800" dirty="0">
              <a:latin typeface="Agency FB"/>
            </a:endParaRPr>
          </a:p>
        </p:txBody>
      </p:sp>
      <p:pic>
        <p:nvPicPr>
          <p:cNvPr id="3" name="Picture 5" descr="A large waterfall over a body of water&#10;&#10;Description generated with high confidence">
            <a:extLst>
              <a:ext uri="{FF2B5EF4-FFF2-40B4-BE49-F238E27FC236}">
                <a16:creationId xmlns:a16="http://schemas.microsoft.com/office/drawing/2014/main" id="{EDC35534-9E16-4F8C-9650-69DD13582765}"/>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l="5493" r="5493"/>
          <a:stretch/>
        </p:blipFill>
        <p:spPr>
          <a:xfrm>
            <a:off x="4041994" y="-100646"/>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7" name="TextBox 6">
            <a:extLst>
              <a:ext uri="{FF2B5EF4-FFF2-40B4-BE49-F238E27FC236}">
                <a16:creationId xmlns:a16="http://schemas.microsoft.com/office/drawing/2014/main" id="{3B25F34B-4B76-4EBE-AF62-4B6549A93A63}"/>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77FF5D59-9D15-4EA9-8AB6-6BAD33011393}"/>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305035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4F93-E5AC-4058-9AD9-86250E592F76}"/>
              </a:ext>
            </a:extLst>
          </p:cNvPr>
          <p:cNvSpPr>
            <a:spLocks noGrp="1"/>
          </p:cNvSpPr>
          <p:nvPr>
            <p:ph type="title"/>
          </p:nvPr>
        </p:nvSpPr>
        <p:spPr>
          <a:xfrm>
            <a:off x="801098" y="1396289"/>
            <a:ext cx="6387102" cy="1325563"/>
          </a:xfrm>
        </p:spPr>
        <p:txBody>
          <a:bodyPr vert="horz" lIns="91440" tIns="45720" rIns="91440" bIns="45720" rtlCol="0" anchor="ctr">
            <a:normAutofit/>
          </a:bodyPr>
          <a:lstStyle/>
          <a:p>
            <a:r>
              <a:rPr lang="en-US" sz="4400" kern="1200">
                <a:solidFill>
                  <a:schemeClr val="tx1"/>
                </a:solidFill>
                <a:latin typeface="+mj-lt"/>
                <a:ea typeface="+mj-ea"/>
                <a:cs typeface="+mj-cs"/>
              </a:rPr>
              <a:t>Temperate Climate Zone</a:t>
            </a:r>
          </a:p>
        </p:txBody>
      </p:sp>
      <p:sp>
        <p:nvSpPr>
          <p:cNvPr id="4" name="Text Placeholder 3">
            <a:extLst>
              <a:ext uri="{FF2B5EF4-FFF2-40B4-BE49-F238E27FC236}">
                <a16:creationId xmlns:a16="http://schemas.microsoft.com/office/drawing/2014/main" id="{D5EB3E59-C3AF-49B6-96F7-364EEC027E6D}"/>
              </a:ext>
            </a:extLst>
          </p:cNvPr>
          <p:cNvSpPr>
            <a:spLocks noGrp="1"/>
          </p:cNvSpPr>
          <p:nvPr>
            <p:ph type="body" sz="half" idx="2"/>
          </p:nvPr>
        </p:nvSpPr>
        <p:spPr>
          <a:xfrm>
            <a:off x="805542" y="2871982"/>
            <a:ext cx="6382657" cy="3181684"/>
          </a:xfrm>
        </p:spPr>
        <p:txBody>
          <a:bodyPr vert="horz" lIns="91440" tIns="45720" rIns="91440" bIns="45720" rtlCol="0" anchor="t">
            <a:normAutofit/>
          </a:bodyPr>
          <a:lstStyle/>
          <a:p>
            <a:pPr indent="-228600">
              <a:buFont typeface="Arial" panose="020B0604020202020204" pitchFamily="34" charset="0"/>
              <a:buChar char="•"/>
            </a:pPr>
            <a:r>
              <a:rPr lang="en-US" sz="2800" dirty="0">
                <a:latin typeface="Agency FB"/>
              </a:rPr>
              <a:t>Temperate zones are usually in 60s so it's cold and warm. The continents in the temperate zone are North America, and Europe,  Asia, the tip of South America.  Temperate zones get sometimes snow. Temperate zones have a lot of grasslands. Temperate zones have a lot of rich soil in the grass.</a:t>
            </a:r>
          </a:p>
        </p:txBody>
      </p:sp>
      <p:pic>
        <p:nvPicPr>
          <p:cNvPr id="3" name="Picture 5" descr="A tree in a forest&#10;&#10;Description generated with very high confidence">
            <a:extLst>
              <a:ext uri="{FF2B5EF4-FFF2-40B4-BE49-F238E27FC236}">
                <a16:creationId xmlns:a16="http://schemas.microsoft.com/office/drawing/2014/main" id="{750885CB-0469-4BB8-9AD1-D023B3719BD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66" r="12833" b="-1"/>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5" name="Picture 5" descr="A large body of water with a mountain in the background&#10;&#10;Description generated with very high confidence">
            <a:extLst>
              <a:ext uri="{FF2B5EF4-FFF2-40B4-BE49-F238E27FC236}">
                <a16:creationId xmlns:a16="http://schemas.microsoft.com/office/drawing/2014/main" id="{CD53F82E-69B9-4401-B8C1-9D7DCAA67449}"/>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r="3811"/>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7" name="TextBox 6">
            <a:extLst>
              <a:ext uri="{FF2B5EF4-FFF2-40B4-BE49-F238E27FC236}">
                <a16:creationId xmlns:a16="http://schemas.microsoft.com/office/drawing/2014/main" id="{D0A1A671-7A2A-4E68-846A-1B910473DDE3}"/>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2BE57F79-1BB7-494C-82C3-855E542CEB71}"/>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69132502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ody of water with a mountain in the desert&#10;&#10;Description generated with very high confidence">
            <a:extLst>
              <a:ext uri="{FF2B5EF4-FFF2-40B4-BE49-F238E27FC236}">
                <a16:creationId xmlns:a16="http://schemas.microsoft.com/office/drawing/2014/main" id="{12F9EB3C-DC0D-4C60-A226-F503F9A5C04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398" r="2" b="31086"/>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5" name="Picture 6" descr="A close up of a desert field with a mountain in the background&#10;&#10;Description generated with very high confidence">
            <a:extLst>
              <a:ext uri="{FF2B5EF4-FFF2-40B4-BE49-F238E27FC236}">
                <a16:creationId xmlns:a16="http://schemas.microsoft.com/office/drawing/2014/main" id="{508DE56C-7E3E-4000-B916-045497B996D9}"/>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t="17286" r="-2" b="32278"/>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a:extLst>
              <a:ext uri="{FF2B5EF4-FFF2-40B4-BE49-F238E27FC236}">
                <a16:creationId xmlns:a16="http://schemas.microsoft.com/office/drawing/2014/main" id="{785DCDA9-DF57-4585-9575-E752F2D5DFF1}"/>
              </a:ext>
            </a:extLst>
          </p:cNvPr>
          <p:cNvSpPr>
            <a:spLocks noGrp="1"/>
          </p:cNvSpPr>
          <p:nvPr>
            <p:ph type="title"/>
          </p:nvPr>
        </p:nvSpPr>
        <p:spPr/>
        <p:txBody>
          <a:bodyPr>
            <a:normAutofit/>
          </a:bodyPr>
          <a:lstStyle/>
          <a:p>
            <a:r>
              <a:rPr lang="en-US" dirty="0">
                <a:solidFill>
                  <a:schemeClr val="accent4">
                    <a:lumMod val="60000"/>
                    <a:lumOff val="40000"/>
                  </a:schemeClr>
                </a:solidFill>
                <a:cs typeface="Calibri Light"/>
              </a:rPr>
              <a:t>Desert Climate Zone</a:t>
            </a:r>
            <a:endParaRPr lang="en-US" dirty="0">
              <a:solidFill>
                <a:schemeClr val="accent4">
                  <a:lumMod val="60000"/>
                  <a:lumOff val="40000"/>
                </a:schemeClr>
              </a:solidFill>
            </a:endParaRPr>
          </a:p>
        </p:txBody>
      </p:sp>
      <p:sp>
        <p:nvSpPr>
          <p:cNvPr id="3" name="Content Placeholder 2">
            <a:extLst>
              <a:ext uri="{FF2B5EF4-FFF2-40B4-BE49-F238E27FC236}">
                <a16:creationId xmlns:a16="http://schemas.microsoft.com/office/drawing/2014/main" id="{18238438-2842-441E-A981-4292401FEEEB}"/>
              </a:ext>
            </a:extLst>
          </p:cNvPr>
          <p:cNvSpPr>
            <a:spLocks noGrp="1"/>
          </p:cNvSpPr>
          <p:nvPr>
            <p:ph idx="1"/>
          </p:nvPr>
        </p:nvSpPr>
        <p:spPr>
          <a:xfrm>
            <a:off x="838200" y="2015406"/>
            <a:ext cx="5097779" cy="4065986"/>
          </a:xfrm>
        </p:spPr>
        <p:txBody>
          <a:bodyPr vert="horz" lIns="91440" tIns="45720" rIns="91440" bIns="45720" rtlCol="0" anchor="t">
            <a:normAutofit/>
          </a:bodyPr>
          <a:lstStyle/>
          <a:p>
            <a:pPr marL="0" indent="0">
              <a:buNone/>
            </a:pPr>
            <a:r>
              <a:rPr lang="en-US" sz="3600">
                <a:latin typeface="Agency FB"/>
                <a:cs typeface="Calibri" panose="020F0502020204030204"/>
              </a:rPr>
              <a:t>Deserts are very hot.  Deserts are also sandy and dry and very few plants grow. They only get 10 inches of rain every year. Some of the water gets evaporated before it could hit </a:t>
            </a:r>
          </a:p>
        </p:txBody>
      </p:sp>
      <p:sp>
        <p:nvSpPr>
          <p:cNvPr id="6" name="TextBox 5">
            <a:extLst>
              <a:ext uri="{FF2B5EF4-FFF2-40B4-BE49-F238E27FC236}">
                <a16:creationId xmlns:a16="http://schemas.microsoft.com/office/drawing/2014/main" id="{4AD8330B-19AF-49AD-A7C6-7D28EA555017}"/>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8" name="TextBox 7">
            <a:extLst>
              <a:ext uri="{FF2B5EF4-FFF2-40B4-BE49-F238E27FC236}">
                <a16:creationId xmlns:a16="http://schemas.microsoft.com/office/drawing/2014/main" id="{66990AA3-F6A6-4989-B0C7-F5BBAFC21F61}"/>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4931513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2B5B-D6CD-4022-97BE-E50BB68A61F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kern="1200" dirty="0">
                <a:solidFill>
                  <a:schemeClr val="accent1"/>
                </a:solidFill>
                <a:latin typeface="+mj-lt"/>
                <a:ea typeface="+mj-ea"/>
                <a:cs typeface="+mj-cs"/>
              </a:rPr>
              <a:t>Polar Climate Zone</a:t>
            </a:r>
          </a:p>
        </p:txBody>
      </p:sp>
      <p:pic>
        <p:nvPicPr>
          <p:cNvPr id="5" name="Picture 5" descr="A flock of seagulls are standing in the snow&#10;&#10;Description generated with very high confidence">
            <a:extLst>
              <a:ext uri="{FF2B5EF4-FFF2-40B4-BE49-F238E27FC236}">
                <a16:creationId xmlns:a16="http://schemas.microsoft.com/office/drawing/2014/main" id="{0FC2A537-9C3A-4BB7-8F40-ED4A0244FFBE}"/>
              </a:ext>
            </a:extLst>
          </p:cNvPr>
          <p:cNvPicPr>
            <a:picLocks noGrp="1" noChangeAspect="1"/>
          </p:cNvPicPr>
          <p:nvPr>
            <p:ph type="pic" idx="1"/>
          </p:nvPr>
        </p:nvPicPr>
        <p:blipFill rotWithShape="1">
          <a:blip r:embed="rId2"/>
          <a:srcRect t="16951" r="2" b="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sp>
        <p:nvSpPr>
          <p:cNvPr id="4" name="Text Placeholder 3">
            <a:extLst>
              <a:ext uri="{FF2B5EF4-FFF2-40B4-BE49-F238E27FC236}">
                <a16:creationId xmlns:a16="http://schemas.microsoft.com/office/drawing/2014/main" id="{9649AF9C-CD7B-4E06-B94F-9841ED00AB48}"/>
              </a:ext>
            </a:extLst>
          </p:cNvPr>
          <p:cNvSpPr>
            <a:spLocks noGrp="1"/>
          </p:cNvSpPr>
          <p:nvPr>
            <p:ph type="body" sz="half" idx="2"/>
          </p:nvPr>
        </p:nvSpPr>
        <p:spPr>
          <a:xfrm>
            <a:off x="838200" y="2015406"/>
            <a:ext cx="5097779" cy="4065986"/>
          </a:xfrm>
        </p:spPr>
        <p:txBody>
          <a:bodyPr vert="horz" lIns="91440" tIns="45720" rIns="91440" bIns="45720" rtlCol="0" anchor="t">
            <a:normAutofit/>
          </a:bodyPr>
          <a:lstStyle/>
          <a:p>
            <a:pPr indent="-228600">
              <a:buFont typeface="Arial" panose="020B0604020202020204" pitchFamily="34" charset="0"/>
              <a:buChar char="•"/>
            </a:pPr>
            <a:r>
              <a:rPr lang="en-US" sz="3200" dirty="0">
                <a:latin typeface="Agency FB"/>
              </a:rPr>
              <a:t>Polar zones are very cold and there's no sun light. There is no trees at the polar zones. The sun during the summer days is out for 24 hours a day. There's no plants that could grow there because how cold it is.</a:t>
            </a:r>
          </a:p>
          <a:p>
            <a:endParaRPr lang="en-US" sz="3200" dirty="0">
              <a:latin typeface="Agency FB"/>
            </a:endParaRPr>
          </a:p>
          <a:p>
            <a:pPr indent="-228600">
              <a:buChar char="•"/>
            </a:pPr>
            <a:endParaRPr lang="en-US" sz="3200" dirty="0">
              <a:latin typeface="Agency FB"/>
            </a:endParaRPr>
          </a:p>
        </p:txBody>
      </p:sp>
      <p:pic>
        <p:nvPicPr>
          <p:cNvPr id="3" name="Picture 5" descr="A snow covered mountain&#10;&#10;Description generated with very high confidence">
            <a:extLst>
              <a:ext uri="{FF2B5EF4-FFF2-40B4-BE49-F238E27FC236}">
                <a16:creationId xmlns:a16="http://schemas.microsoft.com/office/drawing/2014/main" id="{145B9F28-4E8A-4E23-908F-1869996423C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6308" r="-2" b="18636"/>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9" name="TextBox 8">
            <a:extLst>
              <a:ext uri="{FF2B5EF4-FFF2-40B4-BE49-F238E27FC236}">
                <a16:creationId xmlns:a16="http://schemas.microsoft.com/office/drawing/2014/main" id="{B8DF6E02-0C9D-4537-B039-043861126D12}"/>
              </a:ext>
            </a:extLst>
          </p:cNvPr>
          <p:cNvSpPr txBox="1"/>
          <p:nvPr/>
        </p:nvSpPr>
        <p:spPr>
          <a:xfrm>
            <a:off x="9880150" y="6657945"/>
            <a:ext cx="231185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5394807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4347F-46B4-42A2-B09D-15A2B456B0D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kern="1200">
                <a:solidFill>
                  <a:schemeClr val="bg1"/>
                </a:solidFill>
                <a:latin typeface="+mj-lt"/>
                <a:ea typeface="+mj-ea"/>
                <a:cs typeface="+mj-cs"/>
              </a:rPr>
              <a:t>Cumulonimbus Clouds</a:t>
            </a:r>
          </a:p>
        </p:txBody>
      </p:sp>
      <p:pic>
        <p:nvPicPr>
          <p:cNvPr id="5" name="Picture 5" descr="Clouds in the sky&#10;&#10;Description generated with very high confidence">
            <a:extLst>
              <a:ext uri="{FF2B5EF4-FFF2-40B4-BE49-F238E27FC236}">
                <a16:creationId xmlns:a16="http://schemas.microsoft.com/office/drawing/2014/main" id="{86EFA39F-5537-4162-8018-644A1B2E9B5A}"/>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t="9531" r="2" b="20174"/>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sp>
        <p:nvSpPr>
          <p:cNvPr id="4" name="Text Placeholder 3">
            <a:extLst>
              <a:ext uri="{FF2B5EF4-FFF2-40B4-BE49-F238E27FC236}">
                <a16:creationId xmlns:a16="http://schemas.microsoft.com/office/drawing/2014/main" id="{A32F4F18-6883-4441-8D41-783926C259E1}"/>
              </a:ext>
            </a:extLst>
          </p:cNvPr>
          <p:cNvSpPr>
            <a:spLocks noGrp="1"/>
          </p:cNvSpPr>
          <p:nvPr>
            <p:ph type="body" sz="half" idx="2"/>
          </p:nvPr>
        </p:nvSpPr>
        <p:spPr>
          <a:xfrm>
            <a:off x="838200" y="2015406"/>
            <a:ext cx="5097779" cy="4065986"/>
          </a:xfrm>
        </p:spPr>
        <p:txBody>
          <a:bodyPr vert="horz" lIns="91440" tIns="45720" rIns="91440" bIns="45720" rtlCol="0" anchor="t">
            <a:normAutofit/>
          </a:bodyPr>
          <a:lstStyle/>
          <a:p>
            <a:pPr indent="-228600">
              <a:buFont typeface="Arial" panose="020B0604020202020204" pitchFamily="34" charset="0"/>
              <a:buChar char="•"/>
            </a:pPr>
            <a:r>
              <a:rPr lang="en-US" sz="4000">
                <a:latin typeface="Agency FB"/>
              </a:rPr>
              <a:t>Cumulonimbus clouds are very tall and fluffy. Also brings lighting and rain. It usually lasts under a hour or more.</a:t>
            </a:r>
          </a:p>
        </p:txBody>
      </p:sp>
      <p:pic>
        <p:nvPicPr>
          <p:cNvPr id="9" name="Picture 9" descr="A group of clouds in the sky&#10;&#10;Description generated with very high confidence">
            <a:extLst>
              <a:ext uri="{FF2B5EF4-FFF2-40B4-BE49-F238E27FC236}">
                <a16:creationId xmlns:a16="http://schemas.microsoft.com/office/drawing/2014/main" id="{0491C90F-E12C-4454-BCB6-84CFF51C317C}"/>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l="10450" r="772" b="1"/>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7" name="TextBox 6">
            <a:extLst>
              <a:ext uri="{FF2B5EF4-FFF2-40B4-BE49-F238E27FC236}">
                <a16:creationId xmlns:a16="http://schemas.microsoft.com/office/drawing/2014/main" id="{47CC8A8B-7BC0-4855-9580-BC8FD7EF0D80}"/>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1" name="TextBox 10">
            <a:extLst>
              <a:ext uri="{FF2B5EF4-FFF2-40B4-BE49-F238E27FC236}">
                <a16:creationId xmlns:a16="http://schemas.microsoft.com/office/drawing/2014/main" id="{6045D76F-7160-4D34-BAB7-B03B39470D36}"/>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211320903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7" descr="Clouds in the sky&#10;&#10;Description generated with very high confidence">
            <a:extLst>
              <a:ext uri="{FF2B5EF4-FFF2-40B4-BE49-F238E27FC236}">
                <a16:creationId xmlns:a16="http://schemas.microsoft.com/office/drawing/2014/main" id="{74EF2CFD-1154-4C97-9612-61EE5963F93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1348" r="20495"/>
          <a:stretch/>
        </p:blipFill>
        <p:spPr>
          <a:xfrm>
            <a:off x="5936958" y="-70874"/>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4" name="Picture 4" descr="A group of clouds in the sky&#10;&#10;Description generated with very high confidence">
            <a:extLst>
              <a:ext uri="{FF2B5EF4-FFF2-40B4-BE49-F238E27FC236}">
                <a16:creationId xmlns:a16="http://schemas.microsoft.com/office/drawing/2014/main" id="{AEA5F342-7039-4FD9-87C3-8B9CA3A925F3}"/>
              </a:ext>
            </a:extLst>
          </p:cNvPr>
          <p:cNvPicPr>
            <a:picLocks noChangeAspect="1"/>
          </p:cNvPicPr>
          <p:nvPr/>
        </p:nvPicPr>
        <p:blipFill rotWithShape="1">
          <a:blip r:embed="rId4"/>
          <a:srcRect l="5511" r="5510" b="-1"/>
          <a:stretch/>
        </p:blipFill>
        <p:spPr>
          <a:xfrm>
            <a:off x="-70885" y="-70874"/>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2" name="Title 1">
            <a:extLst>
              <a:ext uri="{FF2B5EF4-FFF2-40B4-BE49-F238E27FC236}">
                <a16:creationId xmlns:a16="http://schemas.microsoft.com/office/drawing/2014/main" id="{BB7FD697-4752-4EC3-8426-D3FD9A486B0D}"/>
              </a:ext>
            </a:extLst>
          </p:cNvPr>
          <p:cNvSpPr>
            <a:spLocks noGrp="1"/>
          </p:cNvSpPr>
          <p:nvPr>
            <p:ph type="title"/>
          </p:nvPr>
        </p:nvSpPr>
        <p:spPr>
          <a:xfrm>
            <a:off x="618064" y="2166721"/>
            <a:ext cx="3886199" cy="915035"/>
          </a:xfrm>
        </p:spPr>
        <p:txBody>
          <a:bodyPr>
            <a:normAutofit/>
          </a:bodyPr>
          <a:lstStyle/>
          <a:p>
            <a:r>
              <a:rPr lang="en-US" sz="3600">
                <a:cs typeface="Calibri Light"/>
              </a:rPr>
              <a:t>Cumulus Clouds</a:t>
            </a:r>
            <a:endParaRPr lang="en-US" sz="3600"/>
          </a:p>
        </p:txBody>
      </p:sp>
      <p:sp>
        <p:nvSpPr>
          <p:cNvPr id="3" name="Content Placeholder 2">
            <a:extLst>
              <a:ext uri="{FF2B5EF4-FFF2-40B4-BE49-F238E27FC236}">
                <a16:creationId xmlns:a16="http://schemas.microsoft.com/office/drawing/2014/main" id="{704948EE-DEDF-4E40-87F5-2D96FE79BE3F}"/>
              </a:ext>
            </a:extLst>
          </p:cNvPr>
          <p:cNvSpPr>
            <a:spLocks noGrp="1"/>
          </p:cNvSpPr>
          <p:nvPr>
            <p:ph idx="1"/>
          </p:nvPr>
        </p:nvSpPr>
        <p:spPr>
          <a:xfrm>
            <a:off x="618064" y="3081756"/>
            <a:ext cx="4620544" cy="1775994"/>
          </a:xfrm>
        </p:spPr>
        <p:txBody>
          <a:bodyPr vert="horz" lIns="91440" tIns="45720" rIns="91440" bIns="45720" rtlCol="0" anchor="t">
            <a:normAutofit/>
          </a:bodyPr>
          <a:lstStyle/>
          <a:p>
            <a:r>
              <a:rPr lang="en-US" dirty="0">
                <a:latin typeface="Agency FB"/>
                <a:cs typeface="Calibri"/>
              </a:rPr>
              <a:t>Cumulus clouds are very fluffy,  big, and there's nice weather and no storm. It also doesn't bring any rain</a:t>
            </a:r>
            <a:r>
              <a:rPr lang="en-US" sz="2400" dirty="0">
                <a:cs typeface="Calibri"/>
              </a:rPr>
              <a:t>.</a:t>
            </a:r>
          </a:p>
        </p:txBody>
      </p:sp>
      <p:sp>
        <p:nvSpPr>
          <p:cNvPr id="10" name="TextBox 9">
            <a:extLst>
              <a:ext uri="{FF2B5EF4-FFF2-40B4-BE49-F238E27FC236}">
                <a16:creationId xmlns:a16="http://schemas.microsoft.com/office/drawing/2014/main" id="{D8A31489-0394-4F4B-9820-A484BD025166}"/>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44771990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26A-C2DC-466A-A4F6-914E43DFF012}"/>
              </a:ext>
            </a:extLst>
          </p:cNvPr>
          <p:cNvSpPr>
            <a:spLocks noGrp="1"/>
          </p:cNvSpPr>
          <p:nvPr>
            <p:ph type="title"/>
          </p:nvPr>
        </p:nvSpPr>
        <p:spPr>
          <a:xfrm>
            <a:off x="838200" y="495390"/>
            <a:ext cx="5257800" cy="1709928"/>
          </a:xfrm>
        </p:spPr>
        <p:txBody>
          <a:bodyPr>
            <a:normAutofit/>
          </a:bodyPr>
          <a:lstStyle/>
          <a:p>
            <a:r>
              <a:rPr lang="en-US">
                <a:cs typeface="Calibri Light"/>
              </a:rPr>
              <a:t>Stratus Clouds</a:t>
            </a:r>
            <a:endParaRPr lang="en-US"/>
          </a:p>
        </p:txBody>
      </p:sp>
      <p:sp>
        <p:nvSpPr>
          <p:cNvPr id="3" name="Content Placeholder 2">
            <a:extLst>
              <a:ext uri="{FF2B5EF4-FFF2-40B4-BE49-F238E27FC236}">
                <a16:creationId xmlns:a16="http://schemas.microsoft.com/office/drawing/2014/main" id="{363F9D69-E70D-470C-B099-F234AB9D5F67}"/>
              </a:ext>
            </a:extLst>
          </p:cNvPr>
          <p:cNvSpPr>
            <a:spLocks noGrp="1"/>
          </p:cNvSpPr>
          <p:nvPr>
            <p:ph idx="1"/>
          </p:nvPr>
        </p:nvSpPr>
        <p:spPr>
          <a:xfrm>
            <a:off x="838200" y="2541494"/>
            <a:ext cx="5707565" cy="3635468"/>
          </a:xfrm>
        </p:spPr>
        <p:txBody>
          <a:bodyPr vert="horz" lIns="91440" tIns="45720" rIns="91440" bIns="45720" rtlCol="0" anchor="t">
            <a:normAutofit/>
          </a:bodyPr>
          <a:lstStyle/>
          <a:p>
            <a:pPr marL="0" indent="0">
              <a:buNone/>
            </a:pPr>
            <a:r>
              <a:rPr lang="en-US" sz="3200">
                <a:latin typeface="Agency FB"/>
                <a:cs typeface="Calibri" panose="020F0502020204030204"/>
              </a:rPr>
              <a:t>Stratus clouds are very spread out so it could change into a different cloud. It's also a very gloomy cloud but doesn't bring any rain at all.  They also cover the whole sky for how spread out it is</a:t>
            </a:r>
            <a:r>
              <a:rPr lang="en-US" sz="2000">
                <a:latin typeface="Agency FB"/>
                <a:cs typeface="Calibri" panose="020F0502020204030204"/>
              </a:rPr>
              <a:t>.</a:t>
            </a:r>
          </a:p>
        </p:txBody>
      </p:sp>
      <p:pic>
        <p:nvPicPr>
          <p:cNvPr id="4" name="Picture 4" descr="A blue sky&#10;&#10;Description generated with very high confidence">
            <a:extLst>
              <a:ext uri="{FF2B5EF4-FFF2-40B4-BE49-F238E27FC236}">
                <a16:creationId xmlns:a16="http://schemas.microsoft.com/office/drawing/2014/main" id="{86B03E8B-4053-47C4-831C-EE2DC64CD02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034" r="-3" b="-3"/>
          <a:stretch/>
        </p:blipFill>
        <p:spPr>
          <a:xfrm>
            <a:off x="5926239" y="10"/>
            <a:ext cx="6265760" cy="1709918"/>
          </a:xfrm>
          <a:custGeom>
            <a:avLst/>
            <a:gdLst>
              <a:gd name="connsiteX0" fmla="*/ 0 w 6265760"/>
              <a:gd name="connsiteY0" fmla="*/ 0 h 1709928"/>
              <a:gd name="connsiteX1" fmla="*/ 6265760 w 6265760"/>
              <a:gd name="connsiteY1" fmla="*/ 0 h 1709928"/>
              <a:gd name="connsiteX2" fmla="*/ 6265760 w 6265760"/>
              <a:gd name="connsiteY2" fmla="*/ 1709928 h 1709928"/>
              <a:gd name="connsiteX3" fmla="*/ 795246 w 6265760"/>
              <a:gd name="connsiteY3" fmla="*/ 1709928 h 1709928"/>
              <a:gd name="connsiteX4" fmla="*/ 790682 w 6265760"/>
              <a:gd name="connsiteY4" fmla="*/ 1700078 h 1709928"/>
              <a:gd name="connsiteX5" fmla="*/ 787724 w 6265760"/>
              <a:gd name="connsiteY5" fmla="*/ 1700078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60" h="1709928">
                <a:moveTo>
                  <a:pt x="0" y="0"/>
                </a:moveTo>
                <a:lnTo>
                  <a:pt x="6265760" y="0"/>
                </a:lnTo>
                <a:lnTo>
                  <a:pt x="6265760" y="1709928"/>
                </a:lnTo>
                <a:lnTo>
                  <a:pt x="795246" y="1709928"/>
                </a:lnTo>
                <a:lnTo>
                  <a:pt x="790682" y="1700078"/>
                </a:lnTo>
                <a:lnTo>
                  <a:pt x="787724" y="1700078"/>
                </a:lnTo>
                <a:close/>
              </a:path>
            </a:pathLst>
          </a:custGeom>
        </p:spPr>
      </p:pic>
      <p:pic>
        <p:nvPicPr>
          <p:cNvPr id="5" name="Picture 6" descr="Clouds in the sky at sunset&#10;&#10;Description generated with very high confidence">
            <a:extLst>
              <a:ext uri="{FF2B5EF4-FFF2-40B4-BE49-F238E27FC236}">
                <a16:creationId xmlns:a16="http://schemas.microsoft.com/office/drawing/2014/main" id="{832444CC-7744-4900-AE78-519F51ED707F}"/>
              </a:ext>
            </a:extLst>
          </p:cNvPr>
          <p:cNvPicPr>
            <a:picLocks noChangeAspect="1"/>
          </p:cNvPicPr>
          <p:nvPr/>
        </p:nvPicPr>
        <p:blipFill rotWithShape="1">
          <a:blip r:embed="rId4">
            <a:extLst>
              <a:ext uri="{837473B0-CC2E-450A-ABE3-18F120FF3D39}">
                <a1611:picAttrSrcUrl xmlns:a1611="http://schemas.microsoft.com/office/drawing/2016/11/main" r:id="rId3"/>
              </a:ext>
            </a:extLst>
          </a:blip>
          <a:srcRect t="13175" r="-2" b="-2"/>
          <a:stretch/>
        </p:blipFill>
        <p:spPr>
          <a:xfrm>
            <a:off x="6721487" y="1709929"/>
            <a:ext cx="5470513" cy="1709928"/>
          </a:xfrm>
          <a:custGeom>
            <a:avLst/>
            <a:gdLst>
              <a:gd name="connsiteX0" fmla="*/ 0 w 5470513"/>
              <a:gd name="connsiteY0" fmla="*/ 0 h 1709928"/>
              <a:gd name="connsiteX1" fmla="*/ 5470513 w 5470513"/>
              <a:gd name="connsiteY1" fmla="*/ 0 h 1709928"/>
              <a:gd name="connsiteX2" fmla="*/ 5470513 w 5470513"/>
              <a:gd name="connsiteY2" fmla="*/ 1709928 h 1709928"/>
              <a:gd name="connsiteX3" fmla="*/ 792289 w 5470513"/>
              <a:gd name="connsiteY3" fmla="*/ 1709928 h 1709928"/>
            </a:gdLst>
            <a:ahLst/>
            <a:cxnLst>
              <a:cxn ang="0">
                <a:pos x="connsiteX0" y="connsiteY0"/>
              </a:cxn>
              <a:cxn ang="0">
                <a:pos x="connsiteX1" y="connsiteY1"/>
              </a:cxn>
              <a:cxn ang="0">
                <a:pos x="connsiteX2" y="connsiteY2"/>
              </a:cxn>
              <a:cxn ang="0">
                <a:pos x="connsiteX3" y="connsiteY3"/>
              </a:cxn>
            </a:cxnLst>
            <a:rect l="l" t="t" r="r" b="b"/>
            <a:pathLst>
              <a:path w="5470513" h="1709928">
                <a:moveTo>
                  <a:pt x="0" y="0"/>
                </a:moveTo>
                <a:lnTo>
                  <a:pt x="5470513" y="0"/>
                </a:lnTo>
                <a:lnTo>
                  <a:pt x="5470513" y="1709928"/>
                </a:lnTo>
                <a:lnTo>
                  <a:pt x="792289" y="1709928"/>
                </a:lnTo>
                <a:close/>
              </a:path>
            </a:pathLst>
          </a:custGeom>
        </p:spPr>
      </p:pic>
      <p:pic>
        <p:nvPicPr>
          <p:cNvPr id="7" name="Picture 10" descr="A close up of a tree&#10;&#10;Description generated with very high confidence">
            <a:extLst>
              <a:ext uri="{FF2B5EF4-FFF2-40B4-BE49-F238E27FC236}">
                <a16:creationId xmlns:a16="http://schemas.microsoft.com/office/drawing/2014/main" id="{61CBF331-238E-4C86-9660-88A163C6F42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31563" r="-3" b="19746"/>
          <a:stretch/>
        </p:blipFill>
        <p:spPr>
          <a:xfrm>
            <a:off x="7509464" y="3410554"/>
            <a:ext cx="4682536" cy="1709928"/>
          </a:xfrm>
          <a:custGeom>
            <a:avLst/>
            <a:gdLst>
              <a:gd name="connsiteX0" fmla="*/ 0 w 4682536"/>
              <a:gd name="connsiteY0" fmla="*/ 0 h 1709928"/>
              <a:gd name="connsiteX1" fmla="*/ 4682536 w 4682536"/>
              <a:gd name="connsiteY1" fmla="*/ 0 h 1709928"/>
              <a:gd name="connsiteX2" fmla="*/ 4682536 w 4682536"/>
              <a:gd name="connsiteY2" fmla="*/ 1709928 h 1709928"/>
              <a:gd name="connsiteX3" fmla="*/ 792291 w 4682536"/>
              <a:gd name="connsiteY3" fmla="*/ 1709928 h 1709928"/>
              <a:gd name="connsiteX4" fmla="*/ 404649 w 4682536"/>
              <a:gd name="connsiteY4" fmla="*/ 873316 h 1709928"/>
              <a:gd name="connsiteX5" fmla="*/ 404648 w 4682536"/>
              <a:gd name="connsiteY5" fmla="*/ 873316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2536" h="1709928">
                <a:moveTo>
                  <a:pt x="0" y="0"/>
                </a:moveTo>
                <a:lnTo>
                  <a:pt x="4682536" y="0"/>
                </a:lnTo>
                <a:lnTo>
                  <a:pt x="4682536" y="1709928"/>
                </a:lnTo>
                <a:lnTo>
                  <a:pt x="792291" y="1709928"/>
                </a:lnTo>
                <a:lnTo>
                  <a:pt x="404649" y="873316"/>
                </a:lnTo>
                <a:lnTo>
                  <a:pt x="404648" y="873316"/>
                </a:lnTo>
                <a:close/>
              </a:path>
            </a:pathLst>
          </a:custGeom>
        </p:spPr>
      </p:pic>
      <p:pic>
        <p:nvPicPr>
          <p:cNvPr id="8" name="Picture 8" descr="A picture containing sky, outdoor, plane, clouds&#10;&#10;Description generated with very high confidence">
            <a:extLst>
              <a:ext uri="{FF2B5EF4-FFF2-40B4-BE49-F238E27FC236}">
                <a16:creationId xmlns:a16="http://schemas.microsoft.com/office/drawing/2014/main" id="{4809E49D-A958-453D-9633-49F8D5DA91D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7766" r="1" b="38453"/>
          <a:stretch/>
        </p:blipFill>
        <p:spPr>
          <a:xfrm>
            <a:off x="7352035" y="5120483"/>
            <a:ext cx="4839964" cy="1737518"/>
          </a:xfrm>
          <a:custGeom>
            <a:avLst/>
            <a:gdLst>
              <a:gd name="connsiteX0" fmla="*/ 949721 w 4839964"/>
              <a:gd name="connsiteY0" fmla="*/ 0 h 1737518"/>
              <a:gd name="connsiteX1" fmla="*/ 4839964 w 4839964"/>
              <a:gd name="connsiteY1" fmla="*/ 0 h 1737518"/>
              <a:gd name="connsiteX2" fmla="*/ 4839964 w 4839964"/>
              <a:gd name="connsiteY2" fmla="*/ 1737518 h 1737518"/>
              <a:gd name="connsiteX3" fmla="*/ 0 w 4839964"/>
              <a:gd name="connsiteY3" fmla="*/ 1737518 h 1737518"/>
              <a:gd name="connsiteX4" fmla="*/ 0 w 4839964"/>
              <a:gd name="connsiteY4" fmla="*/ 1737517 h 1737518"/>
              <a:gd name="connsiteX5" fmla="*/ 1750164 w 4839964"/>
              <a:gd name="connsiteY5" fmla="*/ 1737517 h 1737518"/>
              <a:gd name="connsiteX6" fmla="*/ 1750164 w 4839964"/>
              <a:gd name="connsiteY6" fmla="*/ 1737516 h 1737518"/>
              <a:gd name="connsiteX7" fmla="*/ 1754794 w 4839964"/>
              <a:gd name="connsiteY7" fmla="*/ 1737516 h 173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9964" h="1737518">
                <a:moveTo>
                  <a:pt x="949721" y="0"/>
                </a:moveTo>
                <a:lnTo>
                  <a:pt x="4839964" y="0"/>
                </a:lnTo>
                <a:lnTo>
                  <a:pt x="4839964" y="1737518"/>
                </a:lnTo>
                <a:lnTo>
                  <a:pt x="0" y="1737518"/>
                </a:lnTo>
                <a:lnTo>
                  <a:pt x="0" y="1737517"/>
                </a:lnTo>
                <a:lnTo>
                  <a:pt x="1750164" y="1737517"/>
                </a:lnTo>
                <a:lnTo>
                  <a:pt x="1750164" y="1737516"/>
                </a:lnTo>
                <a:lnTo>
                  <a:pt x="1754794" y="1737516"/>
                </a:lnTo>
                <a:close/>
              </a:path>
            </a:pathLst>
          </a:custGeom>
        </p:spPr>
      </p:pic>
      <p:sp>
        <p:nvSpPr>
          <p:cNvPr id="6" name="TextBox 5">
            <a:extLst>
              <a:ext uri="{FF2B5EF4-FFF2-40B4-BE49-F238E27FC236}">
                <a16:creationId xmlns:a16="http://schemas.microsoft.com/office/drawing/2014/main" id="{361C8540-1795-42E8-9A6F-5D1436986549}"/>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9" name="TextBox 8">
            <a:extLst>
              <a:ext uri="{FF2B5EF4-FFF2-40B4-BE49-F238E27FC236}">
                <a16:creationId xmlns:a16="http://schemas.microsoft.com/office/drawing/2014/main" id="{8F7A3047-CB62-45BE-AE3C-CD611173A9A4}"/>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4" name="TextBox 13">
            <a:extLst>
              <a:ext uri="{FF2B5EF4-FFF2-40B4-BE49-F238E27FC236}">
                <a16:creationId xmlns:a16="http://schemas.microsoft.com/office/drawing/2014/main" id="{F395BC17-8ACA-44FC-AA48-B5B432AE8012}"/>
              </a:ext>
            </a:extLst>
          </p:cNvPr>
          <p:cNvSpPr txBox="1"/>
          <p:nvPr/>
        </p:nvSpPr>
        <p:spPr>
          <a:xfrm>
            <a:off x="5202196"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0" name="TextBox 9">
            <a:extLst>
              <a:ext uri="{FF2B5EF4-FFF2-40B4-BE49-F238E27FC236}">
                <a16:creationId xmlns:a16="http://schemas.microsoft.com/office/drawing/2014/main" id="{9603D533-8D08-4F14-AB85-1D977DF516D4}"/>
              </a:ext>
            </a:extLst>
          </p:cNvPr>
          <p:cNvSpPr txBox="1"/>
          <p:nvPr/>
        </p:nvSpPr>
        <p:spPr>
          <a:xfrm>
            <a:off x="2715742"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13" name="TextBox 12">
            <a:extLst>
              <a:ext uri="{FF2B5EF4-FFF2-40B4-BE49-F238E27FC236}">
                <a16:creationId xmlns:a16="http://schemas.microsoft.com/office/drawing/2014/main" id="{532C055B-4E1B-439A-A56B-C90438EEFA7F}"/>
              </a:ext>
            </a:extLst>
          </p:cNvPr>
          <p:cNvSpPr txBox="1"/>
          <p:nvPr/>
        </p:nvSpPr>
        <p:spPr>
          <a:xfrm>
            <a:off x="248524" y="6870700"/>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58465831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outdoor, sky&#10;&#10;Description generated with high confidence">
            <a:extLst>
              <a:ext uri="{FF2B5EF4-FFF2-40B4-BE49-F238E27FC236}">
                <a16:creationId xmlns:a16="http://schemas.microsoft.com/office/drawing/2014/main" id="{3DC75EA1-5C55-4541-AAA2-0CBA18CDC2D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4912" r="2" b="557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5" name="Picture 5" descr="Clouds in the sky&#10;&#10;Description generated with very high confidence">
            <a:extLst>
              <a:ext uri="{FF2B5EF4-FFF2-40B4-BE49-F238E27FC236}">
                <a16:creationId xmlns:a16="http://schemas.microsoft.com/office/drawing/2014/main" id="{2E3B6313-C4DF-4613-87C3-17FAE1424998}"/>
              </a:ext>
            </a:extLst>
          </p:cNvPr>
          <p:cNvPicPr>
            <a:picLocks noGrp="1" noChangeAspect="1"/>
          </p:cNvPicPr>
          <p:nvPr>
            <p:ph type="pic" idx="1"/>
          </p:nvPr>
        </p:nvPicPr>
        <p:blipFill rotWithShape="1">
          <a:blip r:embed="rId4">
            <a:extLst>
              <a:ext uri="{837473B0-CC2E-450A-ABE3-18F120FF3D39}">
                <a1611:picAttrSrcUrl xmlns:a1611="http://schemas.microsoft.com/office/drawing/2016/11/main" r:id="rId3"/>
              </a:ext>
            </a:extLst>
          </a:blip>
          <a:srcRect t="52265" r="-2" b="2678"/>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5"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67BA2E-4FB3-4523-81A5-ACB5C6568EF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kern="1200">
                <a:solidFill>
                  <a:schemeClr val="bg1"/>
                </a:solidFill>
                <a:latin typeface="+mj-lt"/>
                <a:ea typeface="+mj-ea"/>
                <a:cs typeface="+mj-cs"/>
              </a:rPr>
              <a:t>Stratonimbus Clouds</a:t>
            </a:r>
          </a:p>
        </p:txBody>
      </p:sp>
      <p:sp>
        <p:nvSpPr>
          <p:cNvPr id="4" name="Text Placeholder 3">
            <a:extLst>
              <a:ext uri="{FF2B5EF4-FFF2-40B4-BE49-F238E27FC236}">
                <a16:creationId xmlns:a16="http://schemas.microsoft.com/office/drawing/2014/main" id="{FE5764FA-BDCF-4583-9100-0B76828BB954}"/>
              </a:ext>
            </a:extLst>
          </p:cNvPr>
          <p:cNvSpPr>
            <a:spLocks noGrp="1"/>
          </p:cNvSpPr>
          <p:nvPr>
            <p:ph type="body" sz="half" idx="2"/>
          </p:nvPr>
        </p:nvSpPr>
        <p:spPr>
          <a:xfrm>
            <a:off x="838200" y="2015406"/>
            <a:ext cx="5097779" cy="4065986"/>
          </a:xfrm>
        </p:spPr>
        <p:txBody>
          <a:bodyPr vert="horz" lIns="91440" tIns="45720" rIns="91440" bIns="45720" rtlCol="0" anchor="t">
            <a:noAutofit/>
          </a:bodyPr>
          <a:lstStyle/>
          <a:p>
            <a:pPr indent="-228600">
              <a:buFont typeface="Arial" panose="020B0604020202020204" pitchFamily="34" charset="0"/>
              <a:buChar char="•"/>
            </a:pPr>
            <a:r>
              <a:rPr lang="en-US" sz="4000" err="1">
                <a:latin typeface="Agency FB"/>
              </a:rPr>
              <a:t>Stratonimbus</a:t>
            </a:r>
            <a:r>
              <a:rPr lang="en-US" sz="4000" dirty="0">
                <a:latin typeface="Agency FB"/>
              </a:rPr>
              <a:t> clouds are very thick and spread out. Also </a:t>
            </a:r>
            <a:r>
              <a:rPr lang="en-US" sz="4000">
                <a:latin typeface="Agency FB"/>
              </a:rPr>
              <a:t>they are dark. They bring </a:t>
            </a:r>
            <a:r>
              <a:rPr lang="en-US" sz="4000" dirty="0">
                <a:latin typeface="Agency FB"/>
              </a:rPr>
              <a:t>rain and could last all day long.</a:t>
            </a:r>
            <a:endParaRPr lang="en-US" sz="4000" dirty="0">
              <a:latin typeface="Agency FB"/>
              <a:cs typeface="Calibri"/>
            </a:endParaRPr>
          </a:p>
        </p:txBody>
      </p:sp>
      <p:sp>
        <p:nvSpPr>
          <p:cNvPr id="7" name="TextBox 6">
            <a:extLst>
              <a:ext uri="{FF2B5EF4-FFF2-40B4-BE49-F238E27FC236}">
                <a16:creationId xmlns:a16="http://schemas.microsoft.com/office/drawing/2014/main" id="{D80E5F41-0F60-40A5-8286-E3CC66761FBF}"/>
              </a:ext>
            </a:extLst>
          </p:cNvPr>
          <p:cNvSpPr txBox="1"/>
          <p:nvPr/>
        </p:nvSpPr>
        <p:spPr>
          <a:xfrm>
            <a:off x="9870532"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1" name="TextBox 10">
            <a:extLst>
              <a:ext uri="{FF2B5EF4-FFF2-40B4-BE49-F238E27FC236}">
                <a16:creationId xmlns:a16="http://schemas.microsoft.com/office/drawing/2014/main" id="{D5D8C035-52C2-4907-8A49-6A79CBA13179}"/>
              </a:ext>
            </a:extLst>
          </p:cNvPr>
          <p:cNvSpPr txBox="1"/>
          <p:nvPr/>
        </p:nvSpPr>
        <p:spPr>
          <a:xfrm>
            <a:off x="7536364"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3">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45254038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2</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Weather and Climate</vt:lpstr>
      <vt:lpstr>Tropical Climate Zone</vt:lpstr>
      <vt:lpstr>Temperate Climate Zone</vt:lpstr>
      <vt:lpstr>Desert Climate Zone</vt:lpstr>
      <vt:lpstr>Polar Climate Zone</vt:lpstr>
      <vt:lpstr>Cumulonimbus Clouds</vt:lpstr>
      <vt:lpstr>Cumulus Clouds</vt:lpstr>
      <vt:lpstr>Stratus Clouds</vt:lpstr>
      <vt:lpstr>Stratonimbus Clouds</vt:lpstr>
      <vt:lpstr>Extreme Weather.  Tornadoes happen when hot and cold wind combine and don't get along. Tornadoes are dark and have very fast winds that could lift a car. Some Tornadoes last hours or some just last a few seconds. Tornadoes could do a lot of damage that could destroy a house.</vt:lpstr>
      <vt:lpstr>Extreme Weather -Hurricanes</vt:lpstr>
      <vt:lpstr>Blizzards</vt:lpstr>
      <vt:lpstr>Extreme weather Tsunami</vt:lpstr>
      <vt:lpstr>Lightning</vt:lpstr>
      <vt:lpstr>Pictures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and Climate</dc:title>
  <cp:revision>49</cp:revision>
  <dcterms:modified xsi:type="dcterms:W3CDTF">2019-05-08T22:47:29Z</dcterms:modified>
</cp:coreProperties>
</file>