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5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</p:sldIdLst>
  <p:sldSz cy="5143500" cx="9144000"/>
  <p:notesSz cx="6858000" cy="9144000"/>
  <p:embeddedFontLst>
    <p:embeddedFont>
      <p:font typeface="Roboto"/>
      <p:regular r:id="rId12"/>
      <p:bold r:id="rId13"/>
      <p:italic r:id="rId14"/>
      <p:boldItalic r:id="rId15"/>
    </p:embeddedFont>
    <p:embeddedFont>
      <p:font typeface="Roboto Medium"/>
      <p:regular r:id="rId16"/>
      <p:bold r:id="rId17"/>
      <p:italic r:id="rId18"/>
      <p:boldItalic r:id="rId19"/>
    </p:embeddedFont>
    <p:embeddedFont>
      <p:font typeface="Lobster"/>
      <p:regular r:id="rId20"/>
    </p:embeddedFont>
    <p:embeddedFont>
      <p:font typeface="Pacifico"/>
      <p:regular r:id="rId21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Lobster-regular.fntdata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21" Type="http://schemas.openxmlformats.org/officeDocument/2006/relationships/font" Target="fonts/Pacifico-regular.fntdata"/><Relationship Id="rId13" Type="http://schemas.openxmlformats.org/officeDocument/2006/relationships/font" Target="fonts/Roboto-bold.fntdata"/><Relationship Id="rId12" Type="http://schemas.openxmlformats.org/officeDocument/2006/relationships/font" Target="fonts/Roboto-regular.fntdata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font" Target="fonts/Roboto-boldItalic.fntdata"/><Relationship Id="rId14" Type="http://schemas.openxmlformats.org/officeDocument/2006/relationships/font" Target="fonts/Roboto-italic.fntdata"/><Relationship Id="rId17" Type="http://schemas.openxmlformats.org/officeDocument/2006/relationships/font" Target="fonts/RobotoMedium-bold.fntdata"/><Relationship Id="rId16" Type="http://schemas.openxmlformats.org/officeDocument/2006/relationships/font" Target="fonts/RobotoMedium-regular.fntdata"/><Relationship Id="rId5" Type="http://schemas.openxmlformats.org/officeDocument/2006/relationships/notesMaster" Target="notesMasters/notesMaster1.xml"/><Relationship Id="rId19" Type="http://schemas.openxmlformats.org/officeDocument/2006/relationships/font" Target="fonts/RobotoMedium-boldItalic.fntdata"/><Relationship Id="rId6" Type="http://schemas.openxmlformats.org/officeDocument/2006/relationships/slide" Target="slides/slide1.xml"/><Relationship Id="rId18" Type="http://schemas.openxmlformats.org/officeDocument/2006/relationships/font" Target="fonts/RobotoMedium-italic.fntdata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ga3751559ed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" name="Google Shape;68;ga3751559ed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Write about the landforms, geographical location, and climate unique to the area.</a:t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ga3751559ed_0_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5" name="Google Shape;75;ga3751559ed_0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Write about the materials, shape, name, and unique features of the structure.</a:t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gae93f28cc2_5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6" name="Google Shape;86;gae93f28cc2_5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i="1" lang="en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Write about the food the tribe ate, crops they grew, hunting &amp; gathering skills, and ways to prepare meals.</a:t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ga3751559ed_0_1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4" name="Google Shape;94;ga3751559ed_0_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Write about the art, customs, ceremonies, and responsibilities of the men, women and children.</a:t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gb185290dc1_0_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3" name="Google Shape;103;gb185290dc1_0_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7.png"/><Relationship Id="rId4" Type="http://schemas.openxmlformats.org/officeDocument/2006/relationships/image" Target="../media/image4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3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2.jpg"/><Relationship Id="rId4" Type="http://schemas.openxmlformats.org/officeDocument/2006/relationships/image" Target="../media/image5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.jpg"/><Relationship Id="rId4" Type="http://schemas.openxmlformats.org/officeDocument/2006/relationships/image" Target="../media/image8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6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666666"/>
        </a:solidFill>
      </p:bgPr>
    </p:bg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/>
          <p:nvPr>
            <p:ph type="ctrTitle"/>
          </p:nvPr>
        </p:nvSpPr>
        <p:spPr>
          <a:xfrm>
            <a:off x="-10626525" y="925650"/>
            <a:ext cx="6872400" cy="1170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Pacifico"/>
              <a:ea typeface="Pacifico"/>
              <a:cs typeface="Pacifico"/>
              <a:sym typeface="Pacifico"/>
            </a:endParaRPr>
          </a:p>
        </p:txBody>
      </p:sp>
      <p:sp>
        <p:nvSpPr>
          <p:cNvPr id="55" name="Google Shape;55;p13"/>
          <p:cNvSpPr txBox="1"/>
          <p:nvPr>
            <p:ph idx="1" type="subTitle"/>
          </p:nvPr>
        </p:nvSpPr>
        <p:spPr>
          <a:xfrm>
            <a:off x="-15386400" y="1786050"/>
            <a:ext cx="6579300" cy="785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/>
          </a:p>
        </p:txBody>
      </p:sp>
      <p:sp>
        <p:nvSpPr>
          <p:cNvPr id="56" name="Google Shape;56;p13"/>
          <p:cNvSpPr txBox="1"/>
          <p:nvPr/>
        </p:nvSpPr>
        <p:spPr>
          <a:xfrm flipH="1" rot="10800000">
            <a:off x="5175175" y="1516051"/>
            <a:ext cx="1913700" cy="58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800"/>
          </a:p>
        </p:txBody>
      </p:sp>
      <p:sp>
        <p:nvSpPr>
          <p:cNvPr id="57" name="Google Shape;57;p13"/>
          <p:cNvSpPr txBox="1"/>
          <p:nvPr/>
        </p:nvSpPr>
        <p:spPr>
          <a:xfrm>
            <a:off x="-324150" y="3972900"/>
            <a:ext cx="5002200" cy="1170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1" sz="2800"/>
          </a:p>
        </p:txBody>
      </p:sp>
      <p:sp>
        <p:nvSpPr>
          <p:cNvPr id="58" name="Google Shape;58;p13"/>
          <p:cNvSpPr txBox="1"/>
          <p:nvPr/>
        </p:nvSpPr>
        <p:spPr>
          <a:xfrm>
            <a:off x="-11211400" y="2571750"/>
            <a:ext cx="7343400" cy="856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" sz="2800"/>
              <a:t>By Gloria Mondragon, Victoria Bourgeois</a:t>
            </a:r>
            <a:endParaRPr b="1" i="1" sz="2800"/>
          </a:p>
        </p:txBody>
      </p:sp>
      <p:sp>
        <p:nvSpPr>
          <p:cNvPr id="59" name="Google Shape;59;p13"/>
          <p:cNvSpPr txBox="1"/>
          <p:nvPr/>
        </p:nvSpPr>
        <p:spPr>
          <a:xfrm>
            <a:off x="1205350" y="2143400"/>
            <a:ext cx="7346700" cy="857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300">
              <a:latin typeface="Lobster"/>
              <a:ea typeface="Lobster"/>
              <a:cs typeface="Lobster"/>
              <a:sym typeface="Lobster"/>
            </a:endParaRPr>
          </a:p>
        </p:txBody>
      </p:sp>
      <p:sp>
        <p:nvSpPr>
          <p:cNvPr id="60" name="Google Shape;60;p13"/>
          <p:cNvSpPr/>
          <p:nvPr/>
        </p:nvSpPr>
        <p:spPr>
          <a:xfrm>
            <a:off x="2519750" y="846050"/>
            <a:ext cx="3819000" cy="3451800"/>
          </a:xfrm>
          <a:prstGeom prst="ellipse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1" name="Google Shape;61;p13"/>
          <p:cNvSpPr txBox="1"/>
          <p:nvPr/>
        </p:nvSpPr>
        <p:spPr>
          <a:xfrm>
            <a:off x="-4896725" y="1786050"/>
            <a:ext cx="3506100" cy="2127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0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62" name="Google Shape;62;p13"/>
          <p:cNvSpPr txBox="1"/>
          <p:nvPr/>
        </p:nvSpPr>
        <p:spPr>
          <a:xfrm>
            <a:off x="2727200" y="1619250"/>
            <a:ext cx="3327600" cy="58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>
                <a:latin typeface="Roboto Medium"/>
                <a:ea typeface="Roboto Medium"/>
                <a:cs typeface="Roboto Medium"/>
                <a:sym typeface="Roboto Medium"/>
              </a:rPr>
              <a:t>The Gabrielino tribe</a:t>
            </a:r>
            <a:endParaRPr sz="2800">
              <a:latin typeface="Roboto Medium"/>
              <a:ea typeface="Roboto Medium"/>
              <a:cs typeface="Roboto Medium"/>
              <a:sym typeface="Roboto Medium"/>
            </a:endParaRPr>
          </a:p>
        </p:txBody>
      </p:sp>
      <p:sp>
        <p:nvSpPr>
          <p:cNvPr id="63" name="Google Shape;63;p13"/>
          <p:cNvSpPr txBox="1"/>
          <p:nvPr/>
        </p:nvSpPr>
        <p:spPr>
          <a:xfrm>
            <a:off x="-774300" y="2176050"/>
            <a:ext cx="774300" cy="197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8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64" name="Google Shape;64;p13"/>
          <p:cNvSpPr txBox="1"/>
          <p:nvPr/>
        </p:nvSpPr>
        <p:spPr>
          <a:xfrm>
            <a:off x="2519750" y="2199450"/>
            <a:ext cx="3742500" cy="744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>
                <a:latin typeface="Roboto Medium"/>
                <a:ea typeface="Roboto Medium"/>
                <a:cs typeface="Roboto Medium"/>
                <a:sym typeface="Roboto Medium"/>
              </a:rPr>
              <a:t>By Victoria Bourgeois,     </a:t>
            </a:r>
            <a:endParaRPr sz="2800">
              <a:latin typeface="Roboto Medium"/>
              <a:ea typeface="Roboto Medium"/>
              <a:cs typeface="Roboto Medium"/>
              <a:sym typeface="Roboto Medium"/>
            </a:endParaRPr>
          </a:p>
        </p:txBody>
      </p:sp>
      <p:sp>
        <p:nvSpPr>
          <p:cNvPr id="65" name="Google Shape;65;p13"/>
          <p:cNvSpPr txBox="1"/>
          <p:nvPr/>
        </p:nvSpPr>
        <p:spPr>
          <a:xfrm>
            <a:off x="2854400" y="2800725"/>
            <a:ext cx="3149700" cy="744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>
                <a:latin typeface="Roboto Medium"/>
                <a:ea typeface="Roboto Medium"/>
                <a:cs typeface="Roboto Medium"/>
                <a:sym typeface="Roboto Medium"/>
              </a:rPr>
              <a:t>Gloria Mondragon</a:t>
            </a:r>
            <a:endParaRPr sz="2800">
              <a:latin typeface="Roboto Medium"/>
              <a:ea typeface="Roboto Medium"/>
              <a:cs typeface="Roboto Medium"/>
              <a:sym typeface="Roboto Medium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14"/>
          <p:cNvSpPr txBox="1"/>
          <p:nvPr>
            <p:ph type="title"/>
          </p:nvPr>
        </p:nvSpPr>
        <p:spPr>
          <a:xfrm>
            <a:off x="3663900" y="229625"/>
            <a:ext cx="1563000" cy="54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666666"/>
                </a:solidFill>
                <a:latin typeface="Roboto"/>
                <a:ea typeface="Roboto"/>
                <a:cs typeface="Roboto"/>
                <a:sym typeface="Roboto"/>
              </a:rPr>
              <a:t>Location</a:t>
            </a:r>
            <a:endParaRPr>
              <a:solidFill>
                <a:srgbClr val="666666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71" name="Google Shape;71;p14"/>
          <p:cNvSpPr txBox="1"/>
          <p:nvPr>
            <p:ph idx="1" type="body"/>
          </p:nvPr>
        </p:nvSpPr>
        <p:spPr>
          <a:xfrm>
            <a:off x="0" y="3838600"/>
            <a:ext cx="9144000" cy="1305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rPr lang="en"/>
              <a:t>The lands of the Gabrielino Indians stretched from Topanga Beach and included what is today Los Angeles. Indians in the area, the Gabrielino built strong plank boats. </a:t>
            </a:r>
            <a:r>
              <a:rPr lang="en"/>
              <a:t>The Gabrielino tribe live in the south and they speak different languages then from some other tribes.</a:t>
            </a:r>
            <a:endParaRPr/>
          </a:p>
        </p:txBody>
      </p:sp>
      <p:pic>
        <p:nvPicPr>
          <p:cNvPr id="72" name="Google Shape;72;p1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-13639800" y="1345050"/>
            <a:ext cx="2405585" cy="2756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FFF"/>
        </a:solidFill>
      </p:bgPr>
    </p:bg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15"/>
          <p:cNvSpPr txBox="1"/>
          <p:nvPr>
            <p:ph type="title"/>
          </p:nvPr>
        </p:nvSpPr>
        <p:spPr>
          <a:xfrm>
            <a:off x="174175" y="313650"/>
            <a:ext cx="3714000" cy="3795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The Indians woven together, they can be used as a building material. Gabrielino made houses to keep them warm when it's cold and to them cold when it's hot.</a:t>
            </a:r>
            <a:endParaRPr sz="1800"/>
          </a:p>
        </p:txBody>
      </p:sp>
      <p:sp>
        <p:nvSpPr>
          <p:cNvPr id="78" name="Google Shape;78;p15"/>
          <p:cNvSpPr txBox="1"/>
          <p:nvPr>
            <p:ph idx="1" type="body"/>
          </p:nvPr>
        </p:nvSpPr>
        <p:spPr>
          <a:xfrm>
            <a:off x="12134350" y="886350"/>
            <a:ext cx="40200" cy="95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FFFFFF"/>
              </a:solidFill>
            </a:endParaRPr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sp>
        <p:nvSpPr>
          <p:cNvPr id="79" name="Google Shape;79;p15"/>
          <p:cNvSpPr txBox="1"/>
          <p:nvPr/>
        </p:nvSpPr>
        <p:spPr>
          <a:xfrm rot="-521946">
            <a:off x="12841558" y="1544052"/>
            <a:ext cx="55539" cy="95636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0" name="Google Shape;80;p15"/>
          <p:cNvSpPr txBox="1"/>
          <p:nvPr/>
        </p:nvSpPr>
        <p:spPr>
          <a:xfrm>
            <a:off x="11764250" y="790950"/>
            <a:ext cx="40200" cy="95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800"/>
          </a:p>
        </p:txBody>
      </p:sp>
      <p:sp>
        <p:nvSpPr>
          <p:cNvPr id="81" name="Google Shape;81;p15"/>
          <p:cNvSpPr txBox="1"/>
          <p:nvPr/>
        </p:nvSpPr>
        <p:spPr>
          <a:xfrm>
            <a:off x="5796625" y="218250"/>
            <a:ext cx="1524600" cy="572700"/>
          </a:xfrm>
          <a:prstGeom prst="rect">
            <a:avLst/>
          </a:prstGeom>
          <a:solidFill>
            <a:srgbClr val="F4CCCC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800">
                <a:solidFill>
                  <a:srgbClr val="FFFFFF"/>
                </a:solidFill>
              </a:rPr>
              <a:t>Shelter</a:t>
            </a:r>
            <a:endParaRPr b="1" sz="2800">
              <a:solidFill>
                <a:srgbClr val="FFFFFF"/>
              </a:solidFill>
            </a:endParaRPr>
          </a:p>
        </p:txBody>
      </p:sp>
      <p:sp>
        <p:nvSpPr>
          <p:cNvPr id="82" name="Google Shape;82;p15"/>
          <p:cNvSpPr txBox="1"/>
          <p:nvPr/>
        </p:nvSpPr>
        <p:spPr>
          <a:xfrm>
            <a:off x="960850" y="618500"/>
            <a:ext cx="69600" cy="26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rgbClr val="FFFFFF"/>
              </a:solidFill>
            </a:endParaRPr>
          </a:p>
        </p:txBody>
      </p:sp>
      <p:pic>
        <p:nvPicPr>
          <p:cNvPr id="83" name="Google Shape;83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040575" y="943350"/>
            <a:ext cx="5103424" cy="42001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6"/>
          <p:cNvSpPr txBox="1"/>
          <p:nvPr>
            <p:ph type="title"/>
          </p:nvPr>
        </p:nvSpPr>
        <p:spPr>
          <a:xfrm>
            <a:off x="6842600" y="0"/>
            <a:ext cx="12804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Food</a:t>
            </a:r>
            <a:endParaRPr b="1"/>
          </a:p>
        </p:txBody>
      </p:sp>
      <p:sp>
        <p:nvSpPr>
          <p:cNvPr id="89" name="Google Shape;89;p16"/>
          <p:cNvSpPr txBox="1"/>
          <p:nvPr>
            <p:ph idx="1" type="body"/>
          </p:nvPr>
        </p:nvSpPr>
        <p:spPr>
          <a:xfrm>
            <a:off x="0" y="0"/>
            <a:ext cx="3931800" cy="5143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rPr lang="en">
                <a:solidFill>
                  <a:srgbClr val="F4CCCC"/>
                </a:solidFill>
              </a:rPr>
              <a:t>Gabrielino people eat delicious types of food. </a:t>
            </a:r>
            <a:r>
              <a:rPr lang="en">
                <a:solidFill>
                  <a:srgbClr val="F4CCCC"/>
                </a:solidFill>
              </a:rPr>
              <a:t>he Indians boiled the flour to make a hot cereal called mush. The Gabrielino also ate, nuts, seeds, and fruits. In this rich soil, the </a:t>
            </a:r>
            <a:r>
              <a:rPr lang="en">
                <a:solidFill>
                  <a:srgbClr val="F4CCCC"/>
                </a:solidFill>
              </a:rPr>
              <a:t>Gabrielino</a:t>
            </a:r>
            <a:r>
              <a:rPr lang="en">
                <a:solidFill>
                  <a:srgbClr val="F4CCCC"/>
                </a:solidFill>
              </a:rPr>
              <a:t> planted beans, corn, and pumpkins. The </a:t>
            </a:r>
            <a:r>
              <a:rPr lang="en">
                <a:solidFill>
                  <a:srgbClr val="F4CCCC"/>
                </a:solidFill>
              </a:rPr>
              <a:t>Gabrielino </a:t>
            </a:r>
            <a:r>
              <a:rPr lang="en">
                <a:solidFill>
                  <a:srgbClr val="F4CCCC"/>
                </a:solidFill>
              </a:rPr>
              <a:t>gathered wild plants, seeds, and roots. They used baskets for gathering, </a:t>
            </a:r>
            <a:r>
              <a:rPr lang="en">
                <a:solidFill>
                  <a:srgbClr val="F4CCCC"/>
                </a:solidFill>
              </a:rPr>
              <a:t>and </a:t>
            </a:r>
            <a:r>
              <a:rPr lang="en">
                <a:solidFill>
                  <a:srgbClr val="F4CCCC"/>
                </a:solidFill>
              </a:rPr>
              <a:t>storing.</a:t>
            </a:r>
            <a:endParaRPr>
              <a:solidFill>
                <a:srgbClr val="F4CCCC"/>
              </a:solidFill>
            </a:endParaRPr>
          </a:p>
        </p:txBody>
      </p:sp>
      <p:pic>
        <p:nvPicPr>
          <p:cNvPr id="90" name="Google Shape;90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331000" y="2836600"/>
            <a:ext cx="3813002" cy="2306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1" name="Google Shape;91;p1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331000" y="674600"/>
            <a:ext cx="3813000" cy="2162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FFF"/>
        </a:solidFill>
      </p:bgPr>
    </p:bg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17"/>
          <p:cNvSpPr txBox="1"/>
          <p:nvPr>
            <p:ph type="title"/>
          </p:nvPr>
        </p:nvSpPr>
        <p:spPr>
          <a:xfrm>
            <a:off x="2410225" y="184950"/>
            <a:ext cx="15099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000000"/>
                </a:solidFill>
              </a:rPr>
              <a:t>Culture</a:t>
            </a:r>
            <a:endParaRPr b="1">
              <a:solidFill>
                <a:srgbClr val="000000"/>
              </a:solidFill>
            </a:endParaRPr>
          </a:p>
        </p:txBody>
      </p:sp>
      <p:sp>
        <p:nvSpPr>
          <p:cNvPr id="97" name="Google Shape;97;p17"/>
          <p:cNvSpPr txBox="1"/>
          <p:nvPr>
            <p:ph idx="1" type="body"/>
          </p:nvPr>
        </p:nvSpPr>
        <p:spPr>
          <a:xfrm>
            <a:off x="6041725" y="0"/>
            <a:ext cx="3102300" cy="2948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rPr lang="en"/>
              <a:t>Gabrielino men and women have a Interesting culture. Gabrielino men had to hunt and Gabrielino woman stayed home with the children. Gabrielino woman made their bowls of wood and more different types of stuff. </a:t>
            </a:r>
            <a:endParaRPr/>
          </a:p>
        </p:txBody>
      </p:sp>
      <p:sp>
        <p:nvSpPr>
          <p:cNvPr id="98" name="Google Shape;98;p17"/>
          <p:cNvSpPr txBox="1"/>
          <p:nvPr/>
        </p:nvSpPr>
        <p:spPr>
          <a:xfrm rot="-910871">
            <a:off x="9647693" y="1076155"/>
            <a:ext cx="101958" cy="51887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u="sng"/>
          </a:p>
        </p:txBody>
      </p:sp>
      <p:pic>
        <p:nvPicPr>
          <p:cNvPr id="99" name="Google Shape;99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757650"/>
            <a:ext cx="3920125" cy="43858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0" name="Google Shape;100;p1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920125" y="2948400"/>
            <a:ext cx="5223896" cy="219509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18"/>
          <p:cNvSpPr txBox="1"/>
          <p:nvPr>
            <p:ph type="title"/>
          </p:nvPr>
        </p:nvSpPr>
        <p:spPr>
          <a:xfrm flipH="1">
            <a:off x="13282550" y="1689050"/>
            <a:ext cx="1893600" cy="1113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6" name="Google Shape;106;p18"/>
          <p:cNvSpPr txBox="1"/>
          <p:nvPr>
            <p:ph idx="1" type="body"/>
          </p:nvPr>
        </p:nvSpPr>
        <p:spPr>
          <a:xfrm>
            <a:off x="376025" y="176375"/>
            <a:ext cx="4284000" cy="1113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rPr lang="en"/>
              <a:t>The Gabrielino Indians were like many other California tribes, the Gabrielino were expert basket makers. </a:t>
            </a:r>
            <a:endParaRPr/>
          </a:p>
        </p:txBody>
      </p:sp>
      <p:pic>
        <p:nvPicPr>
          <p:cNvPr id="107" name="Google Shape;107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flipH="1">
            <a:off x="3753874" y="2075175"/>
            <a:ext cx="2465626" cy="314244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