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5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2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87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2545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16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17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23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99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1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buFont typeface="+mj-lt"/>
              <a:buAutoNum type="alphaUcPeriod"/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2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0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2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2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5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5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3BEA-C3C6-420E-8658-11DCDD8EADF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2DF1E-BCEA-404E-BBA3-E7514F303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6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0C706-5FA8-48DA-BDCB-190F6CF0A0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Staff and Support Agencies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07BC5-37FE-4C37-9E2D-FA9A0DAA41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 5 sec 5</a:t>
            </a:r>
          </a:p>
        </p:txBody>
      </p:sp>
    </p:spTree>
    <p:extLst>
      <p:ext uri="{BB962C8B-B14F-4D97-AF65-F5344CB8AC3E}">
        <p14:creationId xmlns:p14="http://schemas.microsoft.com/office/powerpoint/2010/main" val="231004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03FE1-D816-465D-91E6-4328C3DA0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 Congressional Staff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B4D59-3AD1-4D06-9D7F-8E06C3A91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7259347" cy="3599316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Lawmakers rely on their staffs to help with many congressional duties.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As congressional workloads have increased, staff duties have become increasingly important as well.</a:t>
            </a:r>
          </a:p>
        </p:txBody>
      </p:sp>
    </p:spTree>
    <p:extLst>
      <p:ext uri="{BB962C8B-B14F-4D97-AF65-F5344CB8AC3E}">
        <p14:creationId xmlns:p14="http://schemas.microsoft.com/office/powerpoint/2010/main" val="238246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ECF3-5405-4D36-9D0E-4FBDBE2CB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 Congressional Staff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7D4E0-CF40-4DF0-B0C9-A901EC1AC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8084538" cy="3599316"/>
          </a:xfrm>
        </p:spPr>
        <p:txBody>
          <a:bodyPr/>
          <a:lstStyle/>
          <a:p>
            <a:r>
              <a:rPr lang="en-US" dirty="0"/>
              <a:t>Prior to 1946, Congress had no staff aides.  In recent decades, increased complexity has resulted in much larger congressional staffs.</a:t>
            </a:r>
          </a:p>
          <a:p>
            <a:r>
              <a:rPr lang="en-US" dirty="0"/>
              <a:t>Congressional staffs provide expert help on key issues and help members of Congress serve constituents’ growing demands.</a:t>
            </a:r>
          </a:p>
        </p:txBody>
      </p:sp>
    </p:spTree>
    <p:extLst>
      <p:ext uri="{BB962C8B-B14F-4D97-AF65-F5344CB8AC3E}">
        <p14:creationId xmlns:p14="http://schemas.microsoft.com/office/powerpoint/2010/main" val="344329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0D89-3807-4910-A218-5272A90C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 Personal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E506E-7017-4D76-BB2F-70BA8F46F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Members’ personal staffs are divided so that some staffers work in Washington and others work in members’ home states.</a:t>
            </a:r>
          </a:p>
          <a:p>
            <a:r>
              <a:rPr lang="en-US" dirty="0"/>
              <a:t>Administrative assistants run lawmakers’ offices, supervise schedules, and advise on political matters.</a:t>
            </a:r>
          </a:p>
          <a:p>
            <a:r>
              <a:rPr lang="en-US" dirty="0"/>
              <a:t>Legislative assistants keep lawmakers well informed about bills, assist in committee work, write speeches, and keep track of the workflow.</a:t>
            </a:r>
          </a:p>
          <a:p>
            <a:r>
              <a:rPr lang="en-US" dirty="0"/>
              <a:t>Caseworkers are congressional personal staff members who handle requests from constituents; they usually staff members’ offices in their home state.</a:t>
            </a:r>
          </a:p>
        </p:txBody>
      </p:sp>
    </p:spTree>
    <p:extLst>
      <p:ext uri="{BB962C8B-B14F-4D97-AF65-F5344CB8AC3E}">
        <p14:creationId xmlns:p14="http://schemas.microsoft.com/office/powerpoint/2010/main" val="213225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87FD-5490-4B49-B4CB-CD4B59D3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 Committee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DA14C-A7C8-4E46-A1BF-540CC2BC2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Committee staffs work for congressional committees, assisting chairpersons as bills proceed through various committees to the floor. </a:t>
            </a:r>
          </a:p>
          <a:p>
            <a:r>
              <a:rPr lang="en-US" dirty="0"/>
              <a:t>Committee staff members often become experts in the areas their committees handle; critics argue that staff members are unelected, yet they have a large role in shaping legislation.</a:t>
            </a:r>
          </a:p>
        </p:txBody>
      </p:sp>
    </p:spTree>
    <p:extLst>
      <p:ext uri="{BB962C8B-B14F-4D97-AF65-F5344CB8AC3E}">
        <p14:creationId xmlns:p14="http://schemas.microsoft.com/office/powerpoint/2010/main" val="28000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85EB8-0B9C-4DD5-B104-87B87956D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V.  Support Agencies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7CDDF-7DD7-4CFD-BB82-78F822E33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Library of Congress provides information requested by Congress, congressional staff, and committees.</a:t>
            </a:r>
          </a:p>
          <a:p>
            <a:r>
              <a:rPr lang="en-US" dirty="0"/>
              <a:t>The Congressional Budget Office (CBO) coordinates budget making, studies presidential budget proposals, projects new program costs, and tracks congressional spending.</a:t>
            </a:r>
          </a:p>
        </p:txBody>
      </p:sp>
    </p:spTree>
    <p:extLst>
      <p:ext uri="{BB962C8B-B14F-4D97-AF65-F5344CB8AC3E}">
        <p14:creationId xmlns:p14="http://schemas.microsoft.com/office/powerpoint/2010/main" val="22111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E91CC-5236-4FC6-94DF-94754864B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V.  Support Agencies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EF25D-7384-4ED9-BD93-8642154D9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UcPeriod" startAt="3"/>
            </a:pPr>
            <a:r>
              <a:rPr lang="en-US" dirty="0"/>
              <a:t>The General Accounting Office (GAO) is the watchdog over the spending of funds appropriated by Congress, informing members about specific program costs.</a:t>
            </a:r>
          </a:p>
          <a:p>
            <a:pPr>
              <a:buAutoNum type="alphaUcPeriod" startAt="3"/>
            </a:pPr>
            <a:r>
              <a:rPr lang="en-US" dirty="0"/>
              <a:t>The Government Printing Office (GPO) serves the federal government by printing the </a:t>
            </a:r>
            <a:r>
              <a:rPr lang="en-US" i="1" dirty="0"/>
              <a:t>Congressional Record</a:t>
            </a:r>
            <a:r>
              <a:rPr lang="en-US" dirty="0"/>
              <a:t>, a complete account of all congressional speeches and testimony, and the </a:t>
            </a:r>
            <a:r>
              <a:rPr lang="en-US" i="1" dirty="0"/>
              <a:t>Statistical Abstract of the United States</a:t>
            </a:r>
            <a:r>
              <a:rPr lang="en-US" dirty="0"/>
              <a:t>, an annual publication.</a:t>
            </a:r>
          </a:p>
          <a:p>
            <a:pPr>
              <a:buAutoNum type="alphaU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82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38D9C-E238-48A0-B3C8-116F70F8E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E76E1-95D4-4C9B-AFED-8B16CD52E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four support agencies is the most important for the work of Congress? Give two reasons why.  Half – page answer</a:t>
            </a:r>
          </a:p>
        </p:txBody>
      </p:sp>
    </p:spTree>
    <p:extLst>
      <p:ext uri="{BB962C8B-B14F-4D97-AF65-F5344CB8AC3E}">
        <p14:creationId xmlns:p14="http://schemas.microsoft.com/office/powerpoint/2010/main" val="407322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146</TotalTime>
  <Words>373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Staff and Support Agencies</vt:lpstr>
      <vt:lpstr>I.  Congressional Staff Role</vt:lpstr>
      <vt:lpstr>II.  Congressional Staff Growth</vt:lpstr>
      <vt:lpstr>III.  Personal Staff</vt:lpstr>
      <vt:lpstr>IV.  Committee Staff</vt:lpstr>
      <vt:lpstr>V.  Support Agencies</vt:lpstr>
      <vt:lpstr>V.  Support Agencies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and Support Agencies</dc:title>
  <dc:creator>Eric Myers</dc:creator>
  <cp:lastModifiedBy>Eric Myers</cp:lastModifiedBy>
  <cp:revision>5</cp:revision>
  <dcterms:created xsi:type="dcterms:W3CDTF">2021-02-23T16:44:17Z</dcterms:created>
  <dcterms:modified xsi:type="dcterms:W3CDTF">2021-02-23T19:11:07Z</dcterms:modified>
</cp:coreProperties>
</file>