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C3D5D7-6479-40AD-A835-6B2A4A2DD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191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7706B-2E05-46E0-B4D0-74324728C27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http://static.howstuffworks.com/gif/supreme-court-appointment-11.jpg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B1A96-1A22-43BA-8683-F7655981D0D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http://www.hojohnlee.com/weblog/wp-content/cone-of-silence.jpg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1FCAB-A2CD-48D9-9C48-70AEC117124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http://www.geocities.com/thenightlyreport/Voting.jpg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57205-FD74-4E6D-B18A-33A6166D699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http://www.sauer-thompson.com/archives/opinion/PryorGA1.jpg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D2B32-439C-4DCC-8FCE-940E51F702A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http://www.imagesonline.bl.uk/britishlibrary-store/Components/15/1500_2.jpg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9415E-B1FD-48C2-AA98-3E476E9052E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http://www.fotosearch.com/comp/IMZ/IMZ140/pgi0111.jpg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6C7DF-A485-4A58-A89A-03E7FC1C4F2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http://content.answers.com/main/content/wp/en/thumb/e/e2/250px-Smdartmouth-case.gif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2A79E-945B-4791-B2F7-534F758BC40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http://www.sciam.com/media/externalnews/2006-11-29T184948Z_01_NOOTR_RTRIDSP_2_SCIENCE-USA-COURT-WARMING-DC.jpg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F7886-E474-4AF4-8E92-323A2FF14DA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http://jaytv.com/larrys/images/rejected.jpg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0A927-1892-4FC0-BCE5-E807EF92949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http://www.courts.state.ny.us/history/elecbook/duely/images/pg40_cert.jpg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83930-A0C8-4568-947C-FD8CCD769E3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http://www.longfellow.spps.org/sites/c26e1883-0101-4059-af6f-b84a796e64fa/uploads/stock-hands_03_2_4.jpg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EB077-F60E-4C74-B69D-9B87A5DFA53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http://www.webqc.org/elements-photo/Curium.jpg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B0F16-BA4B-42D2-A286-0031C69815E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http://subwaysurfer.com/wp-content/big%20nose%20dude.jpg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40ECC0-0A50-458A-8B72-DD7AD941C50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C964-1C14-4093-AED2-5B087E575C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DC6-5C87-4493-ABCD-9D3ECE3C27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D249-3B78-4EAB-BBE1-B520E24929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FBB-6043-405F-B72F-5A50FE304DF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5BF0-DA58-4E3F-8C4B-2BA609E24E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8858-505E-4189-9EE6-75ECDC1352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C452-6A3B-4FC1-A8BC-CF6D6B410B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5E03-5A8C-47E1-BE14-7C638D00A9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F237-85A1-4F0D-8A46-E07EA1A0B6C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3CD9-0233-4611-A2F7-3E2680D2AD0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E2A7E56-134E-47AB-9612-8E598B8A2F4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audio" Target="../media/audio2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2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24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1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 12 sec 1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Supreme Court At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III.  Steps in Deciding Major Cases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343400" cy="4953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/>
              <a:t>Each side submits a brief detailing legal arguments, facts, and precedents.  Parties not directly involved but with an interest in the case may submit amicus curiae briefs.</a:t>
            </a:r>
          </a:p>
        </p:txBody>
      </p:sp>
      <p:pic>
        <p:nvPicPr>
          <p:cNvPr id="12293" name="Picture 5" descr="big%20nose%20du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571875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n2manintrig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cry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III.  Steps in Deciding Major Cases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343400" cy="5257800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  <a:buFontTx/>
              <a:buAutoNum type="alphaUcPeriod" startAt="2"/>
            </a:pPr>
            <a:r>
              <a:rPr lang="en-US" altLang="en-US" sz="2800" dirty="0"/>
              <a:t>Lawyers for each side make oral arguments during which justices may ask questions.</a:t>
            </a:r>
          </a:p>
          <a:p>
            <a:pPr marL="609600" indent="-609600">
              <a:lnSpc>
                <a:spcPct val="90000"/>
              </a:lnSpc>
              <a:buFontTx/>
              <a:buAutoNum type="alphaUcPeriod" startAt="2"/>
            </a:pPr>
            <a:r>
              <a:rPr lang="en-US" altLang="en-US" sz="2800" dirty="0"/>
              <a:t>On Fridays the chief justice presides over a secret conference, in which each single case is summarized and recommendations for handling it are made.</a:t>
            </a:r>
          </a:p>
        </p:txBody>
      </p:sp>
      <p:pic>
        <p:nvPicPr>
          <p:cNvPr id="13317" name="Picture 5" descr="cone-of-sil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419600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ackybehavi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ackybehavi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alio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III.  Steps in Deciding Major Cases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343400" cy="5029200"/>
          </a:xfrm>
        </p:spPr>
        <p:txBody>
          <a:bodyPr/>
          <a:lstStyle/>
          <a:p>
            <a:pPr marL="609600" indent="-609600">
              <a:buFontTx/>
              <a:buAutoNum type="alphaUcPeriod" startAt="4"/>
            </a:pPr>
            <a:r>
              <a:rPr lang="en-US" altLang="en-US"/>
              <a:t>Justices spend about 30 minutes debating each case.  Each justice has one vote; a majority vote is needed to decide a case.</a:t>
            </a:r>
          </a:p>
        </p:txBody>
      </p:sp>
      <p:pic>
        <p:nvPicPr>
          <p:cNvPr id="14342" name="Picture 6" descr="Vo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81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perd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III.  Steps in Deciding Major Cases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3810000" cy="4876800"/>
          </a:xfrm>
        </p:spPr>
        <p:txBody>
          <a:bodyPr/>
          <a:lstStyle/>
          <a:p>
            <a:pPr marL="609600" indent="-609600">
              <a:buFontTx/>
              <a:buAutoNum type="alphaUcPeriod" startAt="5"/>
            </a:pPr>
            <a:r>
              <a:rPr lang="en-US" altLang="en-US" sz="2800"/>
              <a:t>The justices may issue four kinds of opinions:  a unanimous decision, a majority opinion, a concurring opinion, or a dissenting opinion.</a:t>
            </a:r>
          </a:p>
        </p:txBody>
      </p:sp>
      <p:pic>
        <p:nvPicPr>
          <p:cNvPr id="15365" name="Picture 5" descr="PryorG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648200" cy="29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ew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wowo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III.  Steps in Deciding Major Cases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724400" cy="4953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 startAt="6"/>
            </a:pPr>
            <a:r>
              <a:rPr lang="en-US" altLang="en-US"/>
              <a:t>If the chief justice votes with the majority, he or she assigns a justice in the majority to write the Court’s opinion.  If not, the most senior justice with the majority assigns a justice to write the opinion.</a:t>
            </a:r>
          </a:p>
        </p:txBody>
      </p:sp>
      <p:pic>
        <p:nvPicPr>
          <p:cNvPr id="16389" name="Picture 5" descr="1500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640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ck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your notebook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what way has a Supreme Court decision affected you, your family, or your community directly?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The Court’s Procedures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/>
              <a:t>During two-week sessions, justices hear oral arguments on cases from Mondays through Wednesdays, and then meet in secret to make decisions.</a:t>
            </a:r>
          </a:p>
        </p:txBody>
      </p:sp>
      <p:pic>
        <p:nvPicPr>
          <p:cNvPr id="3077" name="Picture 5" descr="supreme-court-appointment-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810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ock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ng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The Court’s Procedures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800600" cy="4525963"/>
          </a:xfrm>
        </p:spPr>
        <p:txBody>
          <a:bodyPr/>
          <a:lstStyle/>
          <a:p>
            <a:pPr marL="609600" indent="-609600">
              <a:buFontTx/>
              <a:buAutoNum type="alphaUcPeriod" startAt="2"/>
            </a:pPr>
            <a:r>
              <a:rPr lang="en-US" altLang="en-US"/>
              <a:t>The justices consider arguments in cases they have heard and petitions from plaintiffs who want the Court to hear their cases, and then write opinions for cases they have decided</a:t>
            </a:r>
          </a:p>
        </p:txBody>
      </p:sp>
      <p:pic>
        <p:nvPicPr>
          <p:cNvPr id="5125" name="Picture 5" descr="pgi0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267200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ehe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f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The Court’s Procedures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8006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 startAt="3"/>
            </a:pPr>
            <a:r>
              <a:rPr lang="en-US" altLang="en-US"/>
              <a:t>Justices’ written opinions interpret the law and help shape public policy.</a:t>
            </a:r>
          </a:p>
          <a:p>
            <a:pPr marL="609600" indent="-609600">
              <a:lnSpc>
                <a:spcPct val="90000"/>
              </a:lnSpc>
              <a:buFontTx/>
              <a:buAutoNum type="alphaUcPeriod" startAt="3"/>
            </a:pPr>
            <a:r>
              <a:rPr lang="en-US" altLang="en-US"/>
              <a:t>Recently, more than 8000 cases were appealed to the Supreme Court.  Only 5 percent of those cases were heard.</a:t>
            </a:r>
          </a:p>
        </p:txBody>
      </p:sp>
      <p:pic>
        <p:nvPicPr>
          <p:cNvPr id="4101" name="Picture 5" descr="250px-Smdartmouth-c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40386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eirdscaryth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eirdscaryth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aza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The Court’s Procedures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267200" cy="4525963"/>
          </a:xfrm>
        </p:spPr>
        <p:txBody>
          <a:bodyPr/>
          <a:lstStyle/>
          <a:p>
            <a:pPr marL="609600" indent="-609600">
              <a:buFontTx/>
              <a:buAutoNum type="alphaUcPeriod" startAt="5"/>
            </a:pPr>
            <a:r>
              <a:rPr lang="en-US" altLang="en-US"/>
              <a:t>The Court may decide several hundred cases, but not have a full hearing or a written opinion on each case.</a:t>
            </a:r>
          </a:p>
        </p:txBody>
      </p:sp>
      <p:pic>
        <p:nvPicPr>
          <p:cNvPr id="6149" name="Picture 5" descr="2006-11-29T184948Z_01_NOOTR_RTRIDSP_2_SCIENCE-USA-COURT-WARMING-D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286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pic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h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How Cases Reach the Court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181600" cy="52578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800"/>
              <a:t>The majority of referred Court cases concern appeals from lower courts.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/>
              <a:t>Most appeals concern cases in which a lower state or federal court has ruled laws unconstitutional.  Cases the Court chooses not to hear are dismissed, and the ruling of the lower court becomes final.</a:t>
            </a:r>
          </a:p>
        </p:txBody>
      </p:sp>
      <p:pic>
        <p:nvPicPr>
          <p:cNvPr id="7173" name="Picture 5" descr="rejec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ther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ther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How Cases Reach the Court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105400" cy="5257800"/>
          </a:xfrm>
        </p:spPr>
        <p:txBody>
          <a:bodyPr/>
          <a:lstStyle/>
          <a:p>
            <a:pPr marL="609600" indent="-609600">
              <a:buFontTx/>
              <a:buAutoNum type="alphaUcPeriod" startAt="3"/>
            </a:pPr>
            <a:r>
              <a:rPr lang="en-US" altLang="en-US" sz="2800"/>
              <a:t>Most cases reach the Court by writ of certiorari, in which either side petitions that a lower court’s decision involved an error raising a serious constitutional issue.</a:t>
            </a:r>
          </a:p>
          <a:p>
            <a:pPr marL="609600" indent="-609600">
              <a:buFontTx/>
              <a:buAutoNum type="alphaUcPeriod" startAt="3"/>
            </a:pPr>
            <a:r>
              <a:rPr lang="en-US" altLang="en-US" sz="2800"/>
              <a:t>But even that is no guarantee that the Court will hear the case.</a:t>
            </a:r>
          </a:p>
        </p:txBody>
      </p:sp>
      <p:pic>
        <p:nvPicPr>
          <p:cNvPr id="8197" name="Picture 5" descr="pg40_c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59801"/>
            <a:ext cx="3657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n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n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at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How Cases Reach the Court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4114800" cy="4525963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 startAt="5"/>
            </a:pPr>
            <a:r>
              <a:rPr lang="en-US" altLang="en-US" sz="2800"/>
              <a:t>The chief justice puts worthy certiorari cases on a list for discussion; two-thirds of all certiorari cases never make the list.  If four of the nine justices agree, a case is accepted.</a:t>
            </a:r>
          </a:p>
        </p:txBody>
      </p:sp>
      <p:pic>
        <p:nvPicPr>
          <p:cNvPr id="9221" name="Picture 5" descr="stock-hands_03_2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ctorym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at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How Cases Reach the Court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marL="609600" indent="-609600">
              <a:buFontTx/>
              <a:buAutoNum type="alphaUcPeriod" startAt="6"/>
            </a:pPr>
            <a:r>
              <a:rPr lang="en-US" altLang="en-US"/>
              <a:t>More than half of the cases are decided by a brief, unsigned per curiam opinion; the rest are given the Court’s full consideration.</a:t>
            </a:r>
          </a:p>
        </p:txBody>
      </p:sp>
      <p:pic>
        <p:nvPicPr>
          <p:cNvPr id="10245" name="Picture 5" descr="Cur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pendsonth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1582</TotalTime>
  <Words>596</Words>
  <Application>Microsoft Office PowerPoint</Application>
  <PresentationFormat>On-screen Show (4:3)</PresentationFormat>
  <Paragraphs>60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Apothecary</vt:lpstr>
      <vt:lpstr>The Supreme Court At Work</vt:lpstr>
      <vt:lpstr>I.  The Court’s Procedures</vt:lpstr>
      <vt:lpstr>I.  The Court’s Procedures</vt:lpstr>
      <vt:lpstr>I.  The Court’s Procedures</vt:lpstr>
      <vt:lpstr>I.  The Court’s Procedures</vt:lpstr>
      <vt:lpstr>II.  How Cases Reach the Court</vt:lpstr>
      <vt:lpstr>II.  How Cases Reach the Court</vt:lpstr>
      <vt:lpstr>II.  How Cases Reach the Court</vt:lpstr>
      <vt:lpstr>II.  How Cases Reach the Court</vt:lpstr>
      <vt:lpstr>III.  Steps in Deciding Major Cases</vt:lpstr>
      <vt:lpstr>III.  Steps in Deciding Major Cases</vt:lpstr>
      <vt:lpstr>III.  Steps in Deciding Major Cases</vt:lpstr>
      <vt:lpstr>III.  Steps in Deciding Major Cases</vt:lpstr>
      <vt:lpstr>III.  Steps in Deciding Major Cases</vt:lpstr>
      <vt:lpstr>In your notebook</vt:lpstr>
    </vt:vector>
  </TitlesOfParts>
  <Company>Chino Hills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Supreme Court At Work</dc:title>
  <dc:creator>Eric</dc:creator>
  <cp:lastModifiedBy>Work</cp:lastModifiedBy>
  <cp:revision>11</cp:revision>
  <dcterms:created xsi:type="dcterms:W3CDTF">2007-02-18T00:17:28Z</dcterms:created>
  <dcterms:modified xsi:type="dcterms:W3CDTF">2015-05-27T16:25:16Z</dcterms:modified>
</cp:coreProperties>
</file>