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57" r:id="rId3"/>
    <p:sldId id="258" r:id="rId4"/>
    <p:sldId id="259" r:id="rId5"/>
    <p:sldId id="260" r:id="rId6"/>
    <p:sldId id="261" r:id="rId7"/>
    <p:sldId id="263" r:id="rId8"/>
    <p:sldId id="264" r:id="rId9"/>
    <p:sldId id="265" r:id="rId10"/>
    <p:sldId id="266"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33CC33"/>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1D58D4-08C5-4558-BB04-C733DD053B03}" v="8" dt="2019-09-19T16:34:26.9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Myers" userId="2d6f6171bbbacf5b" providerId="LiveId" clId="{421D58D4-08C5-4558-BB04-C733DD053B03}"/>
    <pc:docChg chg="modSld">
      <pc:chgData name="Eric Myers" userId="2d6f6171bbbacf5b" providerId="LiveId" clId="{421D58D4-08C5-4558-BB04-C733DD053B03}" dt="2019-09-19T16:34:26.995" v="15"/>
      <pc:docMkLst>
        <pc:docMk/>
      </pc:docMkLst>
      <pc:sldChg chg="addSp delSp modSp modAnim modNotesTx">
        <pc:chgData name="Eric Myers" userId="2d6f6171bbbacf5b" providerId="LiveId" clId="{421D58D4-08C5-4558-BB04-C733DD053B03}" dt="2019-09-19T16:32:27.271" v="7" actId="6549"/>
        <pc:sldMkLst>
          <pc:docMk/>
          <pc:sldMk cId="0" sldId="258"/>
        </pc:sldMkLst>
        <pc:picChg chg="add mod">
          <ac:chgData name="Eric Myers" userId="2d6f6171bbbacf5b" providerId="LiveId" clId="{421D58D4-08C5-4558-BB04-C733DD053B03}" dt="2019-09-19T16:31:58.772" v="5" actId="1076"/>
          <ac:picMkLst>
            <pc:docMk/>
            <pc:sldMk cId="0" sldId="258"/>
            <ac:picMk id="5" creationId="{EDCF6279-DA9E-43A8-8542-4EF98081CA0A}"/>
          </ac:picMkLst>
        </pc:picChg>
        <pc:picChg chg="del">
          <ac:chgData name="Eric Myers" userId="2d6f6171bbbacf5b" providerId="LiveId" clId="{421D58D4-08C5-4558-BB04-C733DD053B03}" dt="2019-09-19T16:30:55.778" v="0" actId="478"/>
          <ac:picMkLst>
            <pc:docMk/>
            <pc:sldMk cId="0" sldId="258"/>
            <ac:picMk id="1026" creationId="{00000000-0000-0000-0000-000000000000}"/>
          </ac:picMkLst>
        </pc:picChg>
      </pc:sldChg>
      <pc:sldChg chg="addSp delSp modSp modAnim modNotesTx">
        <pc:chgData name="Eric Myers" userId="2d6f6171bbbacf5b" providerId="LiveId" clId="{421D58D4-08C5-4558-BB04-C733DD053B03}" dt="2019-09-19T16:34:26.995" v="15"/>
        <pc:sldMkLst>
          <pc:docMk/>
          <pc:sldMk cId="0" sldId="259"/>
        </pc:sldMkLst>
        <pc:picChg chg="add mod">
          <ac:chgData name="Eric Myers" userId="2d6f6171bbbacf5b" providerId="LiveId" clId="{421D58D4-08C5-4558-BB04-C733DD053B03}" dt="2019-09-19T16:34:06.042" v="13" actId="14100"/>
          <ac:picMkLst>
            <pc:docMk/>
            <pc:sldMk cId="0" sldId="259"/>
            <ac:picMk id="3" creationId="{7A981BD1-A57A-4BE1-9627-0887C51F19DB}"/>
          </ac:picMkLst>
        </pc:picChg>
        <pc:picChg chg="del">
          <ac:chgData name="Eric Myers" userId="2d6f6171bbbacf5b" providerId="LiveId" clId="{421D58D4-08C5-4558-BB04-C733DD053B03}" dt="2019-09-19T16:32:52.383" v="8" actId="478"/>
          <ac:picMkLst>
            <pc:docMk/>
            <pc:sldMk cId="0" sldId="259"/>
            <ac:picMk id="8199"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4B8DC0D-B1EA-49E6-9C8B-BE8C1B913C12}" type="slidenum">
              <a:rPr lang="en-US" altLang="en-US"/>
              <a:pPr/>
              <a:t>‹#›</a:t>
            </a:fld>
            <a:endParaRPr lang="en-US" altLang="en-US"/>
          </a:p>
        </p:txBody>
      </p:sp>
    </p:spTree>
    <p:extLst>
      <p:ext uri="{BB962C8B-B14F-4D97-AF65-F5344CB8AC3E}">
        <p14:creationId xmlns:p14="http://schemas.microsoft.com/office/powerpoint/2010/main" val="34974458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upload.wikimedia.org/wikipedia/en/7/70/DevoFreedomofChoice.jp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C3A429-7C6A-4555-8606-74B6E084B330}" type="slidenum">
              <a:rPr lang="en-US" altLang="en-US"/>
              <a:pPr/>
              <a:t>2</a:t>
            </a:fld>
            <a:endParaRPr lang="en-US" alt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US" altLang="en-US"/>
              <a:t>http://career.utk.edu/dco/images/stack%20of%20books.jpg</a:t>
            </a:r>
          </a:p>
          <a:p>
            <a:r>
              <a:rPr lang="en-US" altLang="en-US"/>
              <a:t>http://z.about.com/f/wiki/e/en/thumb/d/d9/US_House_Committee.jpg/250px-US_House_Committee.jpg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C25050-5940-4BA4-9F87-4ECF505DF8B8}" type="slidenum">
              <a:rPr lang="en-US" altLang="en-US"/>
              <a:pPr/>
              <a:t>3</a:t>
            </a:fld>
            <a:endParaRPr lang="en-US" alt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altLang="en-US" dirty="0"/>
              <a:t>https://www.google.com/url?sa=i&amp;rct=j&amp;q=&amp;esrc=s&amp;source=images&amp;cd=&amp;ved=2ahUKEwj4z9Lap93kAhWvGTQIHSamDvUQjRx6BAgBEAQ&amp;url=https%3A%2F%2Fen.wikipedia.org%2Fwiki%2FNancy_Pelosi&amp;psig=AOvVaw2-AcWATIC189kErDTIlUej&amp;ust=1568997068918932</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B65147-0A25-4A7B-B623-0541A3299503}" type="slidenum">
              <a:rPr lang="en-US" altLang="en-US"/>
              <a:pPr/>
              <a:t>4</a:t>
            </a:fld>
            <a:endParaRPr lang="en-US" alt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altLang="en-US" dirty="0"/>
              <a:t>https://www.google.com/url?sa=i&amp;rct=j&amp;q=&amp;esrc=s&amp;source=images&amp;cd=&amp;ved=2ahUKEwiglNSiqN3kAhUMHTQIHdTkBEgQjRx6BAgBEAQ&amp;url=https%3A%2F%2Fen.wikipedia.org%2Fwiki%2FKevin_McCarthy_(California_politician)&amp;psig=AOvVaw0DFyCEY_SIG8_aSuG3f3-S&amp;ust=1568997216790613</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0E87C2-15B8-418F-846B-2239D8F0CA52}" type="slidenum">
              <a:rPr lang="en-US" altLang="en-US"/>
              <a:pPr/>
              <a:t>5</a:t>
            </a:fld>
            <a:endParaRPr lang="en-US" alt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US" dirty="0">
                <a:hlinkClick r:id="rId3"/>
              </a:rPr>
              <a:t>http://upload.wikimedia.org/wikipedia/en/7/70/DevoFreedomofChoice.jpg</a:t>
            </a: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2E8972-6DCC-4799-A60E-2DFD279577EA}" type="slidenum">
              <a:rPr lang="en-US" altLang="en-US"/>
              <a:pPr/>
              <a:t>6</a:t>
            </a:fld>
            <a:endParaRPr lang="en-US" alt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altLang="en-US"/>
              <a:t>http://bond.senate.gov/images/bill.gif</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31B53E-DB76-4BD4-BDAC-5BC5EF38BB4B}" type="slidenum">
              <a:rPr lang="en-US" altLang="en-US"/>
              <a:pPr/>
              <a:t>7</a:t>
            </a:fld>
            <a:endParaRPr lang="en-US" alt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altLang="en-US"/>
              <a:t>http://gingrey.house.gov/UploadedPhotos/MediumResolution/2135da77-1fa5-4455-b02c-a4a44158f6a6.jpg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4D40B4-D6AE-4AF9-9AFB-946E3DEC70A3}" type="slidenum">
              <a:rPr lang="en-US" altLang="en-US"/>
              <a:pPr/>
              <a:t>8</a:t>
            </a:fld>
            <a:endParaRPr lang="en-US" alt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altLang="en-US"/>
              <a:t>http://tell.fll.purdue.edu/JapanProj/FLClipart/Verbs/fight.gif</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endParaRPr lang="en-US" altLang="en-US"/>
          </a:p>
        </p:txBody>
      </p:sp>
      <p:sp>
        <p:nvSpPr>
          <p:cNvPr id="17" name="Footer Placeholder 16"/>
          <p:cNvSpPr>
            <a:spLocks noGrp="1"/>
          </p:cNvSpPr>
          <p:nvPr>
            <p:ph type="ftr" sz="quarter" idx="11"/>
          </p:nvPr>
        </p:nvSpPr>
        <p:spPr/>
        <p:txBody>
          <a:bodyPr/>
          <a:lstStyle/>
          <a:p>
            <a:endParaRPr lang="en-US" altLang="en-US"/>
          </a:p>
        </p:txBody>
      </p:sp>
      <p:sp>
        <p:nvSpPr>
          <p:cNvPr id="29" name="Slide Number Placeholder 28"/>
          <p:cNvSpPr>
            <a:spLocks noGrp="1"/>
          </p:cNvSpPr>
          <p:nvPr>
            <p:ph type="sldNum" sz="quarter" idx="12"/>
          </p:nvPr>
        </p:nvSpPr>
        <p:spPr/>
        <p:txBody>
          <a:bodyPr/>
          <a:lstStyle/>
          <a:p>
            <a:fld id="{B8271428-7CEC-47BD-9999-0B39230E4291}" type="slidenum">
              <a:rPr lang="en-US" altLang="en-US" smtClean="0"/>
              <a:pPr/>
              <a:t>‹#›</a:t>
            </a:fld>
            <a:endParaRPr lang="en-US" alt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31DC592-8668-4343-966B-5934DB6A667C}" type="slidenum">
              <a:rPr lang="en-US" altLang="en-US" smtClean="0"/>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09CC651-F22B-4964-9D1B-E760E1F9B028}" type="slidenum">
              <a:rPr lang="en-US" altLang="en-US" smtClean="0"/>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5983A9B6-1692-4A52-A0F2-001ABEFE7C16}" type="slidenum">
              <a:rPr lang="en-US" altLang="en-US" smtClean="0"/>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a:xfrm>
            <a:off x="7924800" y="6416675"/>
            <a:ext cx="762000" cy="365125"/>
          </a:xfrm>
        </p:spPr>
        <p:txBody>
          <a:bodyPr/>
          <a:lstStyle/>
          <a:p>
            <a:fld id="{14541ADA-1DE5-4FAB-B629-FE89253AAAED}" type="slidenum">
              <a:rPr lang="en-US" altLang="en-US" smtClean="0"/>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960F818-865C-4FED-8D5F-C6D6A16FF4C3}" type="slidenum">
              <a:rPr lang="en-US" altLang="en-US" smtClean="0"/>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FB417539-872E-4927-9C57-847D9BC77F9B}" type="slidenum">
              <a:rPr lang="en-US" altLang="en-US" smtClean="0"/>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75A1029A-1566-4AEC-BFB0-4028432595B2}" type="slidenum">
              <a:rPr lang="en-US" altLang="en-US" smtClean="0"/>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7E93F7FE-3B0C-42D2-B6FA-A199DAF2A78B}" type="slidenum">
              <a:rPr lang="en-US" altLang="en-US" smtClean="0"/>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1B0137F-FD25-4F3D-8B27-E92371108B30}" type="slidenum">
              <a:rPr lang="en-US" altLang="en-US" smtClean="0"/>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0467669-23DA-444A-827A-660F55496836}" type="slidenum">
              <a:rPr lang="en-US" altLang="en-US" smtClean="0"/>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endParaRPr lang="en-US" alt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lt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8328C21-F95B-4355-BCAD-C5417D7417DA}" type="slidenum">
              <a:rPr lang="en-US" altLang="en-US" smtClean="0"/>
              <a:pPr/>
              <a:t>‹#›</a:t>
            </a:fld>
            <a:endParaRPr lang="en-US" alt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audio1.wav"/><Relationship Id="rId7"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audio" Target="../media/audio6.wav"/></Relationships>
</file>

<file path=ppt/slides/_rels/slide5.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audio" Target="../media/audio8.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audio" Target="../media/audio10.wav"/><Relationship Id="rId4" Type="http://schemas.openxmlformats.org/officeDocument/2006/relationships/audio" Target="../media/audio9.wav"/></Relationships>
</file>

<file path=ppt/slides/_rels/slide7.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audio" Target="../media/audio12.wav"/></Relationships>
</file>

<file path=ppt/slides/_rels/slide8.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audio" Target="../media/audio13.wav"/></Relationships>
</file>

<file path=ppt/slides/_rels/slide9.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14.wav"/><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a:t>The House of Representatives</a:t>
            </a:r>
          </a:p>
        </p:txBody>
      </p:sp>
      <p:sp>
        <p:nvSpPr>
          <p:cNvPr id="2051" name="Rectangle 3"/>
          <p:cNvSpPr>
            <a:spLocks noGrp="1" noChangeArrowheads="1"/>
          </p:cNvSpPr>
          <p:nvPr>
            <p:ph type="subTitle" idx="1"/>
          </p:nvPr>
        </p:nvSpPr>
        <p:spPr/>
        <p:txBody>
          <a:bodyPr/>
          <a:lstStyle/>
          <a:p>
            <a:r>
              <a:rPr lang="en-US" altLang="en-US"/>
              <a:t>Ch 5 sec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from="(-#ppt_w/2)" to="(#ppt_x)" calcmode="lin" valueType="num">
                                      <p:cBhvr>
                                        <p:cTn id="7" dur="600" fill="hold">
                                          <p:stCondLst>
                                            <p:cond delay="0"/>
                                          </p:stCondLst>
                                        </p:cTn>
                                        <p:tgtEl>
                                          <p:spTgt spid="2050"/>
                                        </p:tgtEl>
                                        <p:attrNameLst>
                                          <p:attrName>ppt_x</p:attrName>
                                        </p:attrNameLst>
                                      </p:cBhvr>
                                    </p:anim>
                                    <p:anim from="0" to="-1.0" calcmode="lin" valueType="num">
                                      <p:cBhvr>
                                        <p:cTn id="8" dur="200" decel="50000" autoRev="1" fill="hold">
                                          <p:stCondLst>
                                            <p:cond delay="600"/>
                                          </p:stCondLst>
                                        </p:cTn>
                                        <p:tgtEl>
                                          <p:spTgt spid="2050"/>
                                        </p:tgtEl>
                                        <p:attrNameLst>
                                          <p:attrName>xshear</p:attrName>
                                        </p:attrNameLst>
                                      </p:cBhvr>
                                    </p:anim>
                                    <p:animScale>
                                      <p:cBhvr>
                                        <p:cTn id="9" dur="200" decel="100000" autoRev="1" fill="hold">
                                          <p:stCondLst>
                                            <p:cond delay="600"/>
                                          </p:stCondLst>
                                        </p:cTn>
                                        <p:tgtEl>
                                          <p:spTgt spid="2050"/>
                                        </p:tgtEl>
                                      </p:cBhvr>
                                      <p:from x="100000" y="100000"/>
                                      <p:to x="80000" y="100000"/>
                                    </p:animScale>
                                    <p:anim by="(#ppt_h/3+#ppt_w*0.1)" calcmode="lin" valueType="num">
                                      <p:cBhvr additive="sum">
                                        <p:cTn id="10" dur="200" decel="100000" autoRev="1" fill="hold">
                                          <p:stCondLst>
                                            <p:cond delay="600"/>
                                          </p:stCondLst>
                                        </p:cTn>
                                        <p:tgtEl>
                                          <p:spTgt spid="2050"/>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2051">
                                            <p:txEl>
                                              <p:pRg st="0" end="0"/>
                                            </p:txEl>
                                          </p:spTgt>
                                        </p:tgtEl>
                                        <p:attrNameLst>
                                          <p:attrName>style.visibility</p:attrName>
                                        </p:attrNameLst>
                                      </p:cBhvr>
                                      <p:to>
                                        <p:strVal val="visible"/>
                                      </p:to>
                                    </p:set>
                                    <p:animEffect transition="in" filter="fade">
                                      <p:cBhvr>
                                        <p:cTn id="15" dur="1000"/>
                                        <p:tgtEl>
                                          <p:spTgt spid="2051">
                                            <p:txEl>
                                              <p:pRg st="0" end="0"/>
                                            </p:txEl>
                                          </p:spTgt>
                                        </p:tgtEl>
                                      </p:cBhvr>
                                    </p:animEffect>
                                    <p:anim calcmode="lin" valueType="num">
                                      <p:cBhvr>
                                        <p:cTn id="16"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05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051">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Assignment</a:t>
            </a:r>
          </a:p>
        </p:txBody>
      </p:sp>
      <p:sp>
        <p:nvSpPr>
          <p:cNvPr id="21507" name="Rectangle 3"/>
          <p:cNvSpPr>
            <a:spLocks noGrp="1" noChangeArrowheads="1"/>
          </p:cNvSpPr>
          <p:nvPr>
            <p:ph idx="1"/>
          </p:nvPr>
        </p:nvSpPr>
        <p:spPr/>
        <p:txBody>
          <a:bodyPr/>
          <a:lstStyle/>
          <a:p>
            <a:r>
              <a:rPr lang="en-US" altLang="en-US"/>
              <a:t>Write down what you think would be the most satisfying part about being a Representative, and the most frustrating part.  Explain your answers.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ppt_x"/>
                                          </p:val>
                                        </p:tav>
                                        <p:tav tm="100000">
                                          <p:val>
                                            <p:strVal val="#ppt_x"/>
                                          </p:val>
                                        </p:tav>
                                      </p:tavLst>
                                    </p:anim>
                                    <p:anim calcmode="lin" valueType="num">
                                      <p:cBhvr additive="base">
                                        <p:cTn id="8" dur="500" fill="hold"/>
                                        <p:tgtEl>
                                          <p:spTgt spid="2150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1507">
                                            <p:txEl>
                                              <p:pRg st="0" end="0"/>
                                            </p:txEl>
                                          </p:spTgt>
                                        </p:tgtEl>
                                        <p:attrNameLst>
                                          <p:attrName>style.visibility</p:attrName>
                                        </p:attrNameLst>
                                      </p:cBhvr>
                                      <p:to>
                                        <p:strVal val="visible"/>
                                      </p:to>
                                    </p:set>
                                    <p:animEffect transition="in" filter="wipe(down)">
                                      <p:cBhvr>
                                        <p:cTn id="13" dur="500"/>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I.  Rules for Lawmaking</a:t>
            </a:r>
          </a:p>
        </p:txBody>
      </p:sp>
      <p:sp>
        <p:nvSpPr>
          <p:cNvPr id="3075" name="Rectangle 3"/>
          <p:cNvSpPr>
            <a:spLocks noGrp="1" noChangeArrowheads="1"/>
          </p:cNvSpPr>
          <p:nvPr>
            <p:ph idx="1"/>
          </p:nvPr>
        </p:nvSpPr>
        <p:spPr>
          <a:xfrm>
            <a:off x="0" y="1600200"/>
            <a:ext cx="5029200" cy="5029200"/>
          </a:xfrm>
        </p:spPr>
        <p:txBody>
          <a:bodyPr/>
          <a:lstStyle/>
          <a:p>
            <a:r>
              <a:rPr lang="en-US" altLang="en-US" sz="2800"/>
              <a:t>Each house of Congress has complex rules to help members conduct business.</a:t>
            </a:r>
          </a:p>
          <a:p>
            <a:r>
              <a:rPr lang="en-US" altLang="en-US" sz="2800"/>
              <a:t>Congress carries out most of its work by committees. Because of its large membership, committee work is even more important in the House than in the Senate.</a:t>
            </a:r>
          </a:p>
        </p:txBody>
      </p:sp>
      <p:pic>
        <p:nvPicPr>
          <p:cNvPr id="3077" name="Picture 5" descr="stack%20of%20book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1752600"/>
            <a:ext cx="2667000" cy="2370138"/>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250px-US_House_Committe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4191000"/>
            <a:ext cx="2971800" cy="223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from="(-#ppt_w/2)" to="(#ppt_x)" calcmode="lin" valueType="num">
                                      <p:cBhvr>
                                        <p:cTn id="7" dur="600" fill="hold">
                                          <p:stCondLst>
                                            <p:cond delay="0"/>
                                          </p:stCondLst>
                                        </p:cTn>
                                        <p:tgtEl>
                                          <p:spTgt spid="3074"/>
                                        </p:tgtEl>
                                        <p:attrNameLst>
                                          <p:attrName>ppt_x</p:attrName>
                                        </p:attrNameLst>
                                      </p:cBhvr>
                                    </p:anim>
                                    <p:anim from="0" to="-1.0" calcmode="lin" valueType="num">
                                      <p:cBhvr>
                                        <p:cTn id="8" dur="200" decel="50000" autoRev="1" fill="hold">
                                          <p:stCondLst>
                                            <p:cond delay="600"/>
                                          </p:stCondLst>
                                        </p:cTn>
                                        <p:tgtEl>
                                          <p:spTgt spid="3074"/>
                                        </p:tgtEl>
                                        <p:attrNameLst>
                                          <p:attrName>xshear</p:attrName>
                                        </p:attrNameLst>
                                      </p:cBhvr>
                                    </p:anim>
                                    <p:animScale>
                                      <p:cBhvr>
                                        <p:cTn id="9" dur="200" decel="100000" autoRev="1" fill="hold">
                                          <p:stCondLst>
                                            <p:cond delay="600"/>
                                          </p:stCondLst>
                                        </p:cTn>
                                        <p:tgtEl>
                                          <p:spTgt spid="3074"/>
                                        </p:tgtEl>
                                      </p:cBhvr>
                                      <p:from x="100000" y="100000"/>
                                      <p:to x="80000" y="100000"/>
                                    </p:animScale>
                                    <p:anim by="(#ppt_h/3+#ppt_w*0.1)" calcmode="lin" valueType="num">
                                      <p:cBhvr additive="sum">
                                        <p:cTn id="10" dur="200" decel="100000" autoRev="1" fill="hold">
                                          <p:stCondLst>
                                            <p:cond delay="600"/>
                                          </p:stCondLst>
                                        </p:cTn>
                                        <p:tgtEl>
                                          <p:spTgt spid="3074"/>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075">
                                            <p:txEl>
                                              <p:pRg st="0" end="0"/>
                                            </p:txEl>
                                          </p:spTgt>
                                        </p:tgtEl>
                                        <p:attrNameLst>
                                          <p:attrName>style.visibility</p:attrName>
                                        </p:attrNameLst>
                                      </p:cBhvr>
                                      <p:to>
                                        <p:strVal val="visible"/>
                                      </p:to>
                                    </p:set>
                                    <p:animEffect transition="in" filter="checkerboard(across)">
                                      <p:cBhvr>
                                        <p:cTn id="15" dur="500"/>
                                        <p:tgtEl>
                                          <p:spTgt spid="3075">
                                            <p:txEl>
                                              <p:pRg st="0" end="0"/>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4" name="imagesRawesom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nodeType="clickEffect">
                                  <p:stCondLst>
                                    <p:cond delay="0"/>
                                  </p:stCondLst>
                                  <p:childTnLst>
                                    <p:set>
                                      <p:cBhvr>
                                        <p:cTn id="19" dur="1" fill="hold">
                                          <p:stCondLst>
                                            <p:cond delay="0"/>
                                          </p:stCondLst>
                                        </p:cTn>
                                        <p:tgtEl>
                                          <p:spTgt spid="3077"/>
                                        </p:tgtEl>
                                        <p:attrNameLst>
                                          <p:attrName>style.visibility</p:attrName>
                                        </p:attrNameLst>
                                      </p:cBhvr>
                                      <p:to>
                                        <p:strVal val="visible"/>
                                      </p:to>
                                    </p:set>
                                    <p:animEffect transition="in" filter="diamond(in)">
                                      <p:cBhvr>
                                        <p:cTn id="20" dur="2000"/>
                                        <p:tgtEl>
                                          <p:spTgt spid="3077"/>
                                        </p:tgtEl>
                                      </p:cBhvr>
                                    </p:animEffect>
                                  </p:childTnLst>
                                  <p:subTnLst>
                                    <p:audio>
                                      <p:cMediaNode>
                                        <p:cTn display="0" masterRel="sameClick">
                                          <p:stCondLst>
                                            <p:cond evt="begin" delay="0">
                                              <p:tn val="18"/>
                                            </p:cond>
                                          </p:stCondLst>
                                          <p:endCondLst>
                                            <p:cond evt="onStopAudio" delay="0">
                                              <p:tgtEl>
                                                <p:sldTgt/>
                                              </p:tgtEl>
                                            </p:cond>
                                          </p:endCondLst>
                                        </p:cTn>
                                        <p:tgtEl>
                                          <p:sndTgt r:embed="rId5" name="accidentallyonpurpos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075">
                                            <p:txEl>
                                              <p:pRg st="1" end="1"/>
                                            </p:txEl>
                                          </p:spTgt>
                                        </p:tgtEl>
                                        <p:attrNameLst>
                                          <p:attrName>style.visibility</p:attrName>
                                        </p:attrNameLst>
                                      </p:cBhvr>
                                      <p:to>
                                        <p:strVal val="visible"/>
                                      </p:to>
                                    </p:set>
                                    <p:animEffect transition="in" filter="checkerboard(across)">
                                      <p:cBhvr>
                                        <p:cTn id="25" dur="500"/>
                                        <p:tgtEl>
                                          <p:spTgt spid="3075">
                                            <p:txEl>
                                              <p:pRg st="1" end="1"/>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4" name="imagesRawesome.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1" presetClass="entr" presetSubtype="4" fill="hold" nodeType="clickEffect">
                                  <p:stCondLst>
                                    <p:cond delay="0"/>
                                  </p:stCondLst>
                                  <p:childTnLst>
                                    <p:set>
                                      <p:cBhvr>
                                        <p:cTn id="29" dur="1" fill="hold">
                                          <p:stCondLst>
                                            <p:cond delay="0"/>
                                          </p:stCondLst>
                                        </p:cTn>
                                        <p:tgtEl>
                                          <p:spTgt spid="3079"/>
                                        </p:tgtEl>
                                        <p:attrNameLst>
                                          <p:attrName>style.visibility</p:attrName>
                                        </p:attrNameLst>
                                      </p:cBhvr>
                                      <p:to>
                                        <p:strVal val="visible"/>
                                      </p:to>
                                    </p:set>
                                    <p:animEffect transition="in" filter="wheel(4)">
                                      <p:cBhvr>
                                        <p:cTn id="30" dur="2000"/>
                                        <p:tgtEl>
                                          <p:spTgt spid="3079"/>
                                        </p:tgtEl>
                                      </p:cBhvr>
                                    </p:animEffect>
                                  </p:childTnLst>
                                  <p:subTnLst>
                                    <p:audio>
                                      <p:cMediaNode>
                                        <p:cTn display="0" masterRel="sameClick">
                                          <p:stCondLst>
                                            <p:cond evt="begin" delay="0">
                                              <p:tn val="28"/>
                                            </p:cond>
                                          </p:stCondLst>
                                          <p:endCondLst>
                                            <p:cond evt="onStopAudio" delay="0">
                                              <p:tgtEl>
                                                <p:sldTgt/>
                                              </p:tgtEl>
                                            </p:cond>
                                          </p:endCondLst>
                                        </p:cTn>
                                        <p:tgtEl>
                                          <p:sndTgt r:embed="rId6" name="sant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I.  Rules for Lawmaking</a:t>
            </a:r>
          </a:p>
        </p:txBody>
      </p:sp>
      <p:sp>
        <p:nvSpPr>
          <p:cNvPr id="6147" name="Rectangle 3"/>
          <p:cNvSpPr>
            <a:spLocks noGrp="1" noChangeArrowheads="1"/>
          </p:cNvSpPr>
          <p:nvPr>
            <p:ph idx="1"/>
          </p:nvPr>
        </p:nvSpPr>
        <p:spPr>
          <a:xfrm>
            <a:off x="0" y="1600200"/>
            <a:ext cx="4800600" cy="4953000"/>
          </a:xfrm>
        </p:spPr>
        <p:txBody>
          <a:bodyPr/>
          <a:lstStyle/>
          <a:p>
            <a:pPr>
              <a:lnSpc>
                <a:spcPct val="90000"/>
              </a:lnSpc>
            </a:pPr>
            <a:r>
              <a:rPr lang="en-US" altLang="en-US"/>
              <a:t>Party membership guides Congress in its work, since the majority party in each house organizes the committees, appoints committee heads, and can change the rules by which the House operates.</a:t>
            </a:r>
          </a:p>
        </p:txBody>
      </p:sp>
      <p:pic>
        <p:nvPicPr>
          <p:cNvPr id="5" name="Picture 4" descr="A person smiling for the camera&#10;&#10;Description automatically generated">
            <a:extLst>
              <a:ext uri="{FF2B5EF4-FFF2-40B4-BE49-F238E27FC236}">
                <a16:creationId xmlns:a16="http://schemas.microsoft.com/office/drawing/2014/main" id="{EDCF6279-DA9E-43A8-8542-4EF98081CA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1828800"/>
            <a:ext cx="2971800" cy="3714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randombar(horizontal)">
                                      <p:cBhvr>
                                        <p:cTn id="7" dur="500"/>
                                        <p:tgtEl>
                                          <p:spTgt spid="614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lesssense.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II.  House Leadership</a:t>
            </a:r>
          </a:p>
        </p:txBody>
      </p:sp>
      <p:sp>
        <p:nvSpPr>
          <p:cNvPr id="8195" name="Rectangle 3"/>
          <p:cNvSpPr>
            <a:spLocks noGrp="1" noChangeArrowheads="1"/>
          </p:cNvSpPr>
          <p:nvPr>
            <p:ph idx="1"/>
          </p:nvPr>
        </p:nvSpPr>
        <p:spPr>
          <a:xfrm>
            <a:off x="0" y="1600200"/>
            <a:ext cx="5029200" cy="5257800"/>
          </a:xfrm>
        </p:spPr>
        <p:txBody>
          <a:bodyPr/>
          <a:lstStyle/>
          <a:p>
            <a:r>
              <a:rPr lang="en-US" altLang="en-US" sz="2800"/>
              <a:t>The Speaker of the House is leader of the majority party and has great power and influence over its members.</a:t>
            </a:r>
          </a:p>
          <a:p>
            <a:r>
              <a:rPr lang="en-US" altLang="en-US" sz="2800"/>
              <a:t>Floor leaders of both the majority and minority parties are party leaders who schedule the work of the House and help steer bills through committees.</a:t>
            </a:r>
          </a:p>
        </p:txBody>
      </p:sp>
      <p:pic>
        <p:nvPicPr>
          <p:cNvPr id="3" name="Picture 2" descr="A person wearing a suit and tie&#10;&#10;Description automatically generated">
            <a:extLst>
              <a:ext uri="{FF2B5EF4-FFF2-40B4-BE49-F238E27FC236}">
                <a16:creationId xmlns:a16="http://schemas.microsoft.com/office/drawing/2014/main" id="{7A981BD1-A57A-4BE1-9627-0887C51F1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600" y="2295525"/>
            <a:ext cx="2286000" cy="3200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from="(-#ppt_w/2)" to="(#ppt_x)" calcmode="lin" valueType="num">
                                      <p:cBhvr>
                                        <p:cTn id="7" dur="600" fill="hold">
                                          <p:stCondLst>
                                            <p:cond delay="0"/>
                                          </p:stCondLst>
                                        </p:cTn>
                                        <p:tgtEl>
                                          <p:spTgt spid="8194"/>
                                        </p:tgtEl>
                                        <p:attrNameLst>
                                          <p:attrName>ppt_x</p:attrName>
                                        </p:attrNameLst>
                                      </p:cBhvr>
                                    </p:anim>
                                    <p:anim from="0" to="-1.0" calcmode="lin" valueType="num">
                                      <p:cBhvr>
                                        <p:cTn id="8" dur="200" decel="50000" autoRev="1" fill="hold">
                                          <p:stCondLst>
                                            <p:cond delay="600"/>
                                          </p:stCondLst>
                                        </p:cTn>
                                        <p:tgtEl>
                                          <p:spTgt spid="8194"/>
                                        </p:tgtEl>
                                        <p:attrNameLst>
                                          <p:attrName>xshear</p:attrName>
                                        </p:attrNameLst>
                                      </p:cBhvr>
                                    </p:anim>
                                    <p:animScale>
                                      <p:cBhvr>
                                        <p:cTn id="9" dur="200" decel="100000" autoRev="1" fill="hold">
                                          <p:stCondLst>
                                            <p:cond delay="600"/>
                                          </p:stCondLst>
                                        </p:cTn>
                                        <p:tgtEl>
                                          <p:spTgt spid="8194"/>
                                        </p:tgtEl>
                                      </p:cBhvr>
                                      <p:from x="100000" y="100000"/>
                                      <p:to x="80000" y="100000"/>
                                    </p:animScale>
                                    <p:anim by="(#ppt_h/3+#ppt_w*0.1)" calcmode="lin" valueType="num">
                                      <p:cBhvr additive="sum">
                                        <p:cTn id="10" dur="200" decel="100000" autoRev="1" fill="hold">
                                          <p:stCondLst>
                                            <p:cond delay="600"/>
                                          </p:stCondLst>
                                        </p:cTn>
                                        <p:tgtEl>
                                          <p:spTgt spid="8194"/>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8195">
                                            <p:txEl>
                                              <p:pRg st="0" end="0"/>
                                            </p:txEl>
                                          </p:spTgt>
                                        </p:tgtEl>
                                        <p:attrNameLst>
                                          <p:attrName>style.visibility</p:attrName>
                                        </p:attrNameLst>
                                      </p:cBhvr>
                                      <p:to>
                                        <p:strVal val="visible"/>
                                      </p:to>
                                    </p:set>
                                    <p:animEffect transition="in" filter="fade">
                                      <p:cBhvr>
                                        <p:cTn id="15" dur="1000"/>
                                        <p:tgtEl>
                                          <p:spTgt spid="8195">
                                            <p:txEl>
                                              <p:pRg st="0" end="0"/>
                                            </p:txEl>
                                          </p:spTgt>
                                        </p:tgtEl>
                                      </p:cBhvr>
                                    </p:animEffect>
                                    <p:anim calcmode="lin" valueType="num">
                                      <p:cBhvr>
                                        <p:cTn id="16"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819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8195">
                                            <p:txEl>
                                              <p:pRg st="0" end="0"/>
                                            </p:txEl>
                                          </p:spTgt>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getlostfreak.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8195">
                                            <p:txEl>
                                              <p:pRg st="1" end="1"/>
                                            </p:txEl>
                                          </p:spTgt>
                                        </p:tgtEl>
                                        <p:attrNameLst>
                                          <p:attrName>style.visibility</p:attrName>
                                        </p:attrNameLst>
                                      </p:cBhvr>
                                      <p:to>
                                        <p:strVal val="visible"/>
                                      </p:to>
                                    </p:set>
                                    <p:animEffect transition="in" filter="fade">
                                      <p:cBhvr>
                                        <p:cTn id="23" dur="1000"/>
                                        <p:tgtEl>
                                          <p:spTgt spid="8195">
                                            <p:txEl>
                                              <p:pRg st="1" end="1"/>
                                            </p:txEl>
                                          </p:spTgt>
                                        </p:tgtEl>
                                      </p:cBhvr>
                                    </p:animEffect>
                                    <p:anim calcmode="lin" valueType="num">
                                      <p:cBhvr>
                                        <p:cTn id="24"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8195">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195">
                                            <p:txEl>
                                              <p:pRg st="1" end="1"/>
                                            </p:txEl>
                                          </p:spTgt>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getlostfreak.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II.  House Leadership</a:t>
            </a:r>
          </a:p>
        </p:txBody>
      </p:sp>
      <p:sp>
        <p:nvSpPr>
          <p:cNvPr id="10243" name="Rectangle 3"/>
          <p:cNvSpPr>
            <a:spLocks noGrp="1" noChangeArrowheads="1"/>
          </p:cNvSpPr>
          <p:nvPr>
            <p:ph idx="1"/>
          </p:nvPr>
        </p:nvSpPr>
        <p:spPr>
          <a:xfrm>
            <a:off x="457200" y="1600200"/>
            <a:ext cx="3962400" cy="4525963"/>
          </a:xfrm>
        </p:spPr>
        <p:txBody>
          <a:bodyPr/>
          <a:lstStyle/>
          <a:p>
            <a:r>
              <a:rPr lang="en-US" altLang="en-US"/>
              <a:t>Party whips assist the floor leaders in persuading party members to support laws the party favors.</a:t>
            </a:r>
          </a:p>
        </p:txBody>
      </p:sp>
      <p:pic>
        <p:nvPicPr>
          <p:cNvPr id="10254" name="Picture 14" descr="http://upload.wikimedia.org/wikipedia/en/7/70/DevoFreedomofChoi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6002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10243">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hereyouare.wav"/>
                                        </p:tgtEl>
                                      </p:cMediaNode>
                                    </p:audio>
                                  </p:sub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0254"/>
                                        </p:tgtEl>
                                        <p:attrNameLst>
                                          <p:attrName>style.visibility</p:attrName>
                                        </p:attrNameLst>
                                      </p:cBhvr>
                                      <p:to>
                                        <p:strVal val="visible"/>
                                      </p:to>
                                    </p:set>
                                    <p:animEffect transition="in" filter="wipe(down)">
                                      <p:cBhvr>
                                        <p:cTn id="11" dur="500"/>
                                        <p:tgtEl>
                                          <p:spTgt spid="10254"/>
                                        </p:tgtEl>
                                      </p:cBhvr>
                                    </p:animEffect>
                                  </p:childTnLst>
                                  <p:subTnLst>
                                    <p:audio>
                                      <p:cMediaNode>
                                        <p:cTn display="0" masterRel="sameClick">
                                          <p:stCondLst>
                                            <p:cond evt="begin" delay="0">
                                              <p:tn val="9"/>
                                            </p:cond>
                                          </p:stCondLst>
                                          <p:endCondLst>
                                            <p:cond evt="onStopAudio" delay="0">
                                              <p:tgtEl>
                                                <p:sldTgt/>
                                              </p:tgtEl>
                                            </p:cond>
                                          </p:endCondLst>
                                        </p:cTn>
                                        <p:tgtEl>
                                          <p:sndTgt r:embed="rId4" name="candyHatingBab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III.  Lawmaking in the House</a:t>
            </a:r>
          </a:p>
        </p:txBody>
      </p:sp>
      <p:sp>
        <p:nvSpPr>
          <p:cNvPr id="12291" name="Rectangle 3"/>
          <p:cNvSpPr>
            <a:spLocks noGrp="1" noChangeArrowheads="1"/>
          </p:cNvSpPr>
          <p:nvPr>
            <p:ph idx="1"/>
          </p:nvPr>
        </p:nvSpPr>
        <p:spPr>
          <a:xfrm>
            <a:off x="457200" y="1600200"/>
            <a:ext cx="6477000" cy="4525963"/>
          </a:xfrm>
        </p:spPr>
        <p:txBody>
          <a:bodyPr/>
          <a:lstStyle/>
          <a:p>
            <a:pPr>
              <a:lnSpc>
                <a:spcPct val="90000"/>
              </a:lnSpc>
            </a:pPr>
            <a:r>
              <a:rPr lang="en-US" altLang="en-US"/>
              <a:t>Members attend House floor sessions to vote on legislation.</a:t>
            </a:r>
          </a:p>
          <a:p>
            <a:pPr>
              <a:lnSpc>
                <a:spcPct val="90000"/>
              </a:lnSpc>
            </a:pPr>
            <a:r>
              <a:rPr lang="en-US" altLang="en-US"/>
              <a:t>All laws begin as bills introduced in the House, then go to committee.  If approved there, they are put on the proper calendar, listing in order in which they will be considered on the House floor.</a:t>
            </a:r>
          </a:p>
        </p:txBody>
      </p:sp>
      <p:pic>
        <p:nvPicPr>
          <p:cNvPr id="12293" name="Picture 5" descr="bi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2300" y="2438400"/>
            <a:ext cx="2171700" cy="2790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from="(-#ppt_w/2)" to="(#ppt_x)" calcmode="lin" valueType="num">
                                      <p:cBhvr>
                                        <p:cTn id="7" dur="600" fill="hold">
                                          <p:stCondLst>
                                            <p:cond delay="0"/>
                                          </p:stCondLst>
                                        </p:cTn>
                                        <p:tgtEl>
                                          <p:spTgt spid="12290"/>
                                        </p:tgtEl>
                                        <p:attrNameLst>
                                          <p:attrName>ppt_x</p:attrName>
                                        </p:attrNameLst>
                                      </p:cBhvr>
                                    </p:anim>
                                    <p:anim from="0" to="-1.0" calcmode="lin" valueType="num">
                                      <p:cBhvr>
                                        <p:cTn id="8" dur="200" decel="50000" autoRev="1" fill="hold">
                                          <p:stCondLst>
                                            <p:cond delay="600"/>
                                          </p:stCondLst>
                                        </p:cTn>
                                        <p:tgtEl>
                                          <p:spTgt spid="12290"/>
                                        </p:tgtEl>
                                        <p:attrNameLst>
                                          <p:attrName>xshear</p:attrName>
                                        </p:attrNameLst>
                                      </p:cBhvr>
                                    </p:anim>
                                    <p:animScale>
                                      <p:cBhvr>
                                        <p:cTn id="9" dur="200" decel="100000" autoRev="1" fill="hold">
                                          <p:stCondLst>
                                            <p:cond delay="600"/>
                                          </p:stCondLst>
                                        </p:cTn>
                                        <p:tgtEl>
                                          <p:spTgt spid="12290"/>
                                        </p:tgtEl>
                                      </p:cBhvr>
                                      <p:from x="100000" y="100000"/>
                                      <p:to x="80000" y="100000"/>
                                    </p:animScale>
                                    <p:anim by="(#ppt_h/3+#ppt_w*0.1)" calcmode="lin" valueType="num">
                                      <p:cBhvr additive="sum">
                                        <p:cTn id="10" dur="200" decel="100000" autoRev="1" fill="hold">
                                          <p:stCondLst>
                                            <p:cond delay="600"/>
                                          </p:stCondLst>
                                        </p:cTn>
                                        <p:tgtEl>
                                          <p:spTgt spid="12290"/>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9" presetClass="entr" presetSubtype="10" fill="hold" grpId="0" nodeType="clickEffect">
                                  <p:stCondLst>
                                    <p:cond delay="0"/>
                                  </p:stCondLst>
                                  <p:childTnLst>
                                    <p:set>
                                      <p:cBhvr>
                                        <p:cTn id="14" dur="1" fill="hold">
                                          <p:stCondLst>
                                            <p:cond delay="0"/>
                                          </p:stCondLst>
                                        </p:cTn>
                                        <p:tgtEl>
                                          <p:spTgt spid="12291">
                                            <p:txEl>
                                              <p:pRg st="0" end="0"/>
                                            </p:txEl>
                                          </p:spTgt>
                                        </p:tgtEl>
                                        <p:attrNameLst>
                                          <p:attrName>style.visibility</p:attrName>
                                        </p:attrNameLst>
                                      </p:cBhvr>
                                      <p:to>
                                        <p:strVal val="visible"/>
                                      </p:to>
                                    </p:set>
                                    <p:anim calcmode="lin" valueType="num">
                                      <p:cBhvr>
                                        <p:cTn id="15" dur="5000" fill="hold"/>
                                        <p:tgtEl>
                                          <p:spTgt spid="12291">
                                            <p:txEl>
                                              <p:pRg st="0" end="0"/>
                                            </p:txEl>
                                          </p:spTgt>
                                        </p:tgtEl>
                                        <p:attrNameLst>
                                          <p:attrName>ppt_w</p:attrName>
                                        </p:attrNameLst>
                                      </p:cBhvr>
                                      <p:tavLst>
                                        <p:tav tm="0" fmla="#ppt_w*sin(2.5*pi*$)">
                                          <p:val>
                                            <p:fltVal val="0"/>
                                          </p:val>
                                        </p:tav>
                                        <p:tav tm="100000">
                                          <p:val>
                                            <p:fltVal val="1"/>
                                          </p:val>
                                        </p:tav>
                                      </p:tavLst>
                                    </p:anim>
                                    <p:anim calcmode="lin" valueType="num">
                                      <p:cBhvr>
                                        <p:cTn id="16" dur="5000" fill="hold"/>
                                        <p:tgtEl>
                                          <p:spTgt spid="12291">
                                            <p:txEl>
                                              <p:pRg st="0" end="0"/>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3"/>
                                            </p:cond>
                                          </p:stCondLst>
                                          <p:endCondLst>
                                            <p:cond evt="onStopAudio" delay="0">
                                              <p:tgtEl>
                                                <p:sldTgt/>
                                              </p:tgtEl>
                                            </p:cond>
                                          </p:endCondLst>
                                        </p:cTn>
                                        <p:tgtEl>
                                          <p:sndTgt r:embed="rId4" name="smileandwave.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9" presetClass="entr" presetSubtype="10" fill="hold" grpId="0" nodeType="clickEffect">
                                  <p:stCondLst>
                                    <p:cond delay="0"/>
                                  </p:stCondLst>
                                  <p:childTnLst>
                                    <p:set>
                                      <p:cBhvr>
                                        <p:cTn id="20" dur="1" fill="hold">
                                          <p:stCondLst>
                                            <p:cond delay="0"/>
                                          </p:stCondLst>
                                        </p:cTn>
                                        <p:tgtEl>
                                          <p:spTgt spid="12291">
                                            <p:txEl>
                                              <p:pRg st="1" end="1"/>
                                            </p:txEl>
                                          </p:spTgt>
                                        </p:tgtEl>
                                        <p:attrNameLst>
                                          <p:attrName>style.visibility</p:attrName>
                                        </p:attrNameLst>
                                      </p:cBhvr>
                                      <p:to>
                                        <p:strVal val="visible"/>
                                      </p:to>
                                    </p:set>
                                    <p:anim calcmode="lin" valueType="num">
                                      <p:cBhvr>
                                        <p:cTn id="21" dur="5000" fill="hold"/>
                                        <p:tgtEl>
                                          <p:spTgt spid="12291">
                                            <p:txEl>
                                              <p:pRg st="1" end="1"/>
                                            </p:txEl>
                                          </p:spTgt>
                                        </p:tgtEl>
                                        <p:attrNameLst>
                                          <p:attrName>ppt_w</p:attrName>
                                        </p:attrNameLst>
                                      </p:cBhvr>
                                      <p:tavLst>
                                        <p:tav tm="0" fmla="#ppt_w*sin(2.5*pi*$)">
                                          <p:val>
                                            <p:fltVal val="0"/>
                                          </p:val>
                                        </p:tav>
                                        <p:tav tm="100000">
                                          <p:val>
                                            <p:fltVal val="1"/>
                                          </p:val>
                                        </p:tav>
                                      </p:tavLst>
                                    </p:anim>
                                    <p:anim calcmode="lin" valueType="num">
                                      <p:cBhvr>
                                        <p:cTn id="22" dur="5000" fill="hold"/>
                                        <p:tgtEl>
                                          <p:spTgt spid="12291">
                                            <p:txEl>
                                              <p:pRg st="1" end="1"/>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4" name="smileandwave.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50" presetClass="entr" presetSubtype="0" decel="100000" fill="hold" nodeType="clickEffect">
                                  <p:stCondLst>
                                    <p:cond delay="0"/>
                                  </p:stCondLst>
                                  <p:childTnLst>
                                    <p:set>
                                      <p:cBhvr>
                                        <p:cTn id="26" dur="1" fill="hold">
                                          <p:stCondLst>
                                            <p:cond delay="0"/>
                                          </p:stCondLst>
                                        </p:cTn>
                                        <p:tgtEl>
                                          <p:spTgt spid="12293"/>
                                        </p:tgtEl>
                                        <p:attrNameLst>
                                          <p:attrName>style.visibility</p:attrName>
                                        </p:attrNameLst>
                                      </p:cBhvr>
                                      <p:to>
                                        <p:strVal val="visible"/>
                                      </p:to>
                                    </p:set>
                                    <p:anim calcmode="lin" valueType="num">
                                      <p:cBhvr>
                                        <p:cTn id="27" dur="1000" fill="hold"/>
                                        <p:tgtEl>
                                          <p:spTgt spid="12293"/>
                                        </p:tgtEl>
                                        <p:attrNameLst>
                                          <p:attrName>ppt_w</p:attrName>
                                        </p:attrNameLst>
                                      </p:cBhvr>
                                      <p:tavLst>
                                        <p:tav tm="0">
                                          <p:val>
                                            <p:strVal val="#ppt_w+.3"/>
                                          </p:val>
                                        </p:tav>
                                        <p:tav tm="100000">
                                          <p:val>
                                            <p:strVal val="#ppt_w"/>
                                          </p:val>
                                        </p:tav>
                                      </p:tavLst>
                                    </p:anim>
                                    <p:anim calcmode="lin" valueType="num">
                                      <p:cBhvr>
                                        <p:cTn id="28" dur="1000" fill="hold"/>
                                        <p:tgtEl>
                                          <p:spTgt spid="12293"/>
                                        </p:tgtEl>
                                        <p:attrNameLst>
                                          <p:attrName>ppt_h</p:attrName>
                                        </p:attrNameLst>
                                      </p:cBhvr>
                                      <p:tavLst>
                                        <p:tav tm="0">
                                          <p:val>
                                            <p:strVal val="#ppt_h"/>
                                          </p:val>
                                        </p:tav>
                                        <p:tav tm="100000">
                                          <p:val>
                                            <p:strVal val="#ppt_h"/>
                                          </p:val>
                                        </p:tav>
                                      </p:tavLst>
                                    </p:anim>
                                    <p:animEffect transition="in" filter="fade">
                                      <p:cBhvr>
                                        <p:cTn id="29" dur="1000"/>
                                        <p:tgtEl>
                                          <p:spTgt spid="12293"/>
                                        </p:tgtEl>
                                      </p:cBhvr>
                                    </p:animEffect>
                                  </p:childTnLst>
                                  <p:subTnLst>
                                    <p:audio>
                                      <p:cMediaNode>
                                        <p:cTn display="0" masterRel="sameClick">
                                          <p:stCondLst>
                                            <p:cond evt="begin" delay="0">
                                              <p:tn val="25"/>
                                            </p:cond>
                                          </p:stCondLst>
                                          <p:endCondLst>
                                            <p:cond evt="onStopAudio" delay="0">
                                              <p:tgtEl>
                                                <p:sldTgt/>
                                              </p:tgtEl>
                                            </p:cond>
                                          </p:endCondLst>
                                        </p:cTn>
                                        <p:tgtEl>
                                          <p:sndTgt r:embed="rId5" name="weirdscaryth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III.  Lawmaking in the House</a:t>
            </a:r>
          </a:p>
        </p:txBody>
      </p:sp>
      <p:sp>
        <p:nvSpPr>
          <p:cNvPr id="14339" name="Rectangle 3"/>
          <p:cNvSpPr>
            <a:spLocks noGrp="1" noChangeArrowheads="1"/>
          </p:cNvSpPr>
          <p:nvPr>
            <p:ph idx="1"/>
          </p:nvPr>
        </p:nvSpPr>
        <p:spPr>
          <a:xfrm>
            <a:off x="0" y="1600200"/>
            <a:ext cx="5791200" cy="4953000"/>
          </a:xfrm>
        </p:spPr>
        <p:txBody>
          <a:bodyPr/>
          <a:lstStyle/>
          <a:p>
            <a:r>
              <a:rPr lang="en-US" altLang="en-US"/>
              <a:t>The House Rules Committee receives all bills approved by the various committees of the House.</a:t>
            </a:r>
          </a:p>
          <a:p>
            <a:r>
              <a:rPr lang="en-US" altLang="en-US"/>
              <a:t>The Rules Committee determines which bills will be considered by the full House and places them on the House Calendar.</a:t>
            </a:r>
          </a:p>
        </p:txBody>
      </p:sp>
      <p:pic>
        <p:nvPicPr>
          <p:cNvPr id="14341" name="Picture 5" descr="2135da77-1fa5-4455-b02c-a4a44158f6a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086628"/>
            <a:ext cx="3160285" cy="21043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500" fill="hold"/>
                                        <p:tgtEl>
                                          <p:spTgt spid="1433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433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433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43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loonies.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14339">
                                            <p:txEl>
                                              <p:pRg st="1" end="1"/>
                                            </p:txEl>
                                          </p:spTgt>
                                        </p:tgtEl>
                                        <p:attrNameLst>
                                          <p:attrName>style.visibility</p:attrName>
                                        </p:attrNameLst>
                                      </p:cBhvr>
                                      <p:to>
                                        <p:strVal val="visible"/>
                                      </p:to>
                                    </p:set>
                                    <p:anim calcmode="lin" valueType="num">
                                      <p:cBhvr>
                                        <p:cTn id="15" dur="500" fill="hold"/>
                                        <p:tgtEl>
                                          <p:spTgt spid="1433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433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433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433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loonies.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9" presetClass="entr" presetSubtype="0" fill="hold" nodeType="clickEffect">
                                  <p:stCondLst>
                                    <p:cond delay="0"/>
                                  </p:stCondLst>
                                  <p:childTnLst>
                                    <p:set>
                                      <p:cBhvr>
                                        <p:cTn id="22" dur="1" fill="hold">
                                          <p:stCondLst>
                                            <p:cond delay="0"/>
                                          </p:stCondLst>
                                        </p:cTn>
                                        <p:tgtEl>
                                          <p:spTgt spid="14341"/>
                                        </p:tgtEl>
                                        <p:attrNameLst>
                                          <p:attrName>style.visibility</p:attrName>
                                        </p:attrNameLst>
                                      </p:cBhvr>
                                      <p:to>
                                        <p:strVal val="visible"/>
                                      </p:to>
                                    </p:set>
                                    <p:anim calcmode="lin" valueType="num">
                                      <p:cBhvr>
                                        <p:cTn id="23" dur="1000" fill="hold"/>
                                        <p:tgtEl>
                                          <p:spTgt spid="14341"/>
                                        </p:tgtEl>
                                        <p:attrNameLst>
                                          <p:attrName>ppt_x</p:attrName>
                                        </p:attrNameLst>
                                      </p:cBhvr>
                                      <p:tavLst>
                                        <p:tav tm="0">
                                          <p:val>
                                            <p:strVal val="#ppt_x-.2"/>
                                          </p:val>
                                        </p:tav>
                                        <p:tav tm="100000">
                                          <p:val>
                                            <p:strVal val="#ppt_x"/>
                                          </p:val>
                                        </p:tav>
                                      </p:tavLst>
                                    </p:anim>
                                    <p:anim calcmode="lin" valueType="num">
                                      <p:cBhvr>
                                        <p:cTn id="24" dur="1000" fill="hold"/>
                                        <p:tgtEl>
                                          <p:spTgt spid="14341"/>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4341"/>
                                        </p:tgtEl>
                                      </p:cBhvr>
                                    </p:animEffect>
                                  </p:childTnLst>
                                  <p:subTnLst>
                                    <p:audio>
                                      <p:cMediaNode>
                                        <p:cTn display="0" masterRel="sameClick">
                                          <p:stCondLst>
                                            <p:cond evt="begin" delay="0">
                                              <p:tn val="21"/>
                                            </p:cond>
                                          </p:stCondLst>
                                          <p:endCondLst>
                                            <p:cond evt="onStopAudio" delay="0">
                                              <p:tgtEl>
                                                <p:sldTgt/>
                                              </p:tgtEl>
                                            </p:cond>
                                          </p:endCondLst>
                                        </p:cTn>
                                        <p:tgtEl>
                                          <p:sndTgt r:embed="rId4" name="peopleignoran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III.  Lawmaking in the House</a:t>
            </a:r>
          </a:p>
        </p:txBody>
      </p:sp>
      <p:sp>
        <p:nvSpPr>
          <p:cNvPr id="15363" name="Rectangle 3"/>
          <p:cNvSpPr>
            <a:spLocks noGrp="1" noChangeArrowheads="1"/>
          </p:cNvSpPr>
          <p:nvPr>
            <p:ph idx="1"/>
          </p:nvPr>
        </p:nvSpPr>
        <p:spPr>
          <a:xfrm>
            <a:off x="457200" y="1600200"/>
            <a:ext cx="4267200" cy="4525963"/>
          </a:xfrm>
        </p:spPr>
        <p:txBody>
          <a:bodyPr/>
          <a:lstStyle/>
          <a:p>
            <a:pPr>
              <a:lnSpc>
                <a:spcPct val="90000"/>
              </a:lnSpc>
            </a:pPr>
            <a:r>
              <a:rPr lang="en-US" altLang="en-US"/>
              <a:t>The Rules Committee also settles disputes among other House committees and delays or blocks bills that representatives and House leaders do not want to come to a vote.</a:t>
            </a:r>
          </a:p>
        </p:txBody>
      </p:sp>
      <p:pic>
        <p:nvPicPr>
          <p:cNvPr id="15365" name="Picture 5" descr="figh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057400"/>
            <a:ext cx="4038600" cy="2900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1000"/>
                                        <p:tgtEl>
                                          <p:spTgt spid="15363">
                                            <p:txEl>
                                              <p:pRg st="0" end="0"/>
                                            </p:txEl>
                                          </p:spTgt>
                                        </p:tgtEl>
                                      </p:cBhvr>
                                    </p:animEffect>
                                    <p:anim calcmode="lin" valueType="num">
                                      <p:cBhvr>
                                        <p:cTn id="8" dur="1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36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363">
                                            <p:txEl>
                                              <p:pRg st="0" end="0"/>
                                            </p:txEl>
                                          </p:spTgt>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hereyouar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52" presetClass="entr" presetSubtype="0" fill="hold" nodeType="clickEffect">
                                  <p:stCondLst>
                                    <p:cond delay="0"/>
                                  </p:stCondLst>
                                  <p:childTnLst>
                                    <p:set>
                                      <p:cBhvr>
                                        <p:cTn id="14" dur="1" fill="hold">
                                          <p:stCondLst>
                                            <p:cond delay="0"/>
                                          </p:stCondLst>
                                        </p:cTn>
                                        <p:tgtEl>
                                          <p:spTgt spid="15365"/>
                                        </p:tgtEl>
                                        <p:attrNameLst>
                                          <p:attrName>style.visibility</p:attrName>
                                        </p:attrNameLst>
                                      </p:cBhvr>
                                      <p:to>
                                        <p:strVal val="visible"/>
                                      </p:to>
                                    </p:set>
                                    <p:animScale>
                                      <p:cBhvr>
                                        <p:cTn id="15" dur="1000" decel="50000" fill="hold">
                                          <p:stCondLst>
                                            <p:cond delay="0"/>
                                          </p:stCondLst>
                                        </p:cTn>
                                        <p:tgtEl>
                                          <p:spTgt spid="1536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5365"/>
                                        </p:tgtEl>
                                        <p:attrNameLst>
                                          <p:attrName>ppt_x</p:attrName>
                                          <p:attrName>ppt_y</p:attrName>
                                        </p:attrNameLst>
                                      </p:cBhvr>
                                    </p:animMotion>
                                    <p:animEffect transition="in" filter="fade">
                                      <p:cBhvr>
                                        <p:cTn id="17" dur="1000"/>
                                        <p:tgtEl>
                                          <p:spTgt spid="15365"/>
                                        </p:tgtEl>
                                      </p:cBhvr>
                                    </p:animEffect>
                                  </p:childTnLst>
                                  <p:subTnLst>
                                    <p:audio>
                                      <p:cMediaNode>
                                        <p:cTn display="0" masterRel="sameClick">
                                          <p:stCondLst>
                                            <p:cond evt="begin" delay="0">
                                              <p:tn val="13"/>
                                            </p:cond>
                                          </p:stCondLst>
                                          <p:endCondLst>
                                            <p:cond evt="onStopAudio" delay="0">
                                              <p:tgtEl>
                                                <p:sldTgt/>
                                              </p:tgtEl>
                                            </p:cond>
                                          </p:endCondLst>
                                        </p:cTn>
                                        <p:tgtEl>
                                          <p:sndTgt r:embed="rId4" name="angr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III.  Lawmaking in the House</a:t>
            </a:r>
          </a:p>
        </p:txBody>
      </p:sp>
      <p:sp>
        <p:nvSpPr>
          <p:cNvPr id="16387" name="Rectangle 3"/>
          <p:cNvSpPr>
            <a:spLocks noGrp="1" noChangeArrowheads="1"/>
          </p:cNvSpPr>
          <p:nvPr>
            <p:ph idx="1"/>
          </p:nvPr>
        </p:nvSpPr>
        <p:spPr>
          <a:xfrm>
            <a:off x="0" y="1600200"/>
            <a:ext cx="6477000" cy="4525963"/>
          </a:xfrm>
        </p:spPr>
        <p:txBody>
          <a:bodyPr/>
          <a:lstStyle/>
          <a:p>
            <a:r>
              <a:rPr lang="en-US" altLang="en-US"/>
              <a:t>When the Rules Committee sends bills to the floor, the House may sit as a Committee of the Whole, in which 100 members constitutes a quorum, in order to speed up consideration of an important bill, so that the full House can then vote on it.</a:t>
            </a:r>
          </a:p>
        </p:txBody>
      </p:sp>
      <p:pic>
        <p:nvPicPr>
          <p:cNvPr id="16389" name="Picture 5" descr="300px-HouseofRepresentativ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0552" y="2638425"/>
            <a:ext cx="2662947" cy="2085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p:cTn id="7" dur="1000" fill="hold"/>
                                        <p:tgtEl>
                                          <p:spTgt spid="16387">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638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638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Br_pain.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39" presetClass="entr" presetSubtype="0" accel="100000" fill="hold" nodeType="clickEffect">
                                  <p:stCondLst>
                                    <p:cond delay="0"/>
                                  </p:stCondLst>
                                  <p:childTnLst>
                                    <p:set>
                                      <p:cBhvr>
                                        <p:cTn id="13" dur="1" fill="hold">
                                          <p:stCondLst>
                                            <p:cond delay="0"/>
                                          </p:stCondLst>
                                        </p:cTn>
                                        <p:tgtEl>
                                          <p:spTgt spid="16389"/>
                                        </p:tgtEl>
                                        <p:attrNameLst>
                                          <p:attrName>style.visibility</p:attrName>
                                        </p:attrNameLst>
                                      </p:cBhvr>
                                      <p:to>
                                        <p:strVal val="visible"/>
                                      </p:to>
                                    </p:set>
                                    <p:anim calcmode="lin" valueType="num">
                                      <p:cBhvr>
                                        <p:cTn id="14" dur="500" fill="hold"/>
                                        <p:tgtEl>
                                          <p:spTgt spid="16389"/>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16389"/>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16389"/>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1638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pew0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548</TotalTime>
  <Words>643</Words>
  <Application>Microsoft Office PowerPoint</Application>
  <PresentationFormat>On-screen Show (4:3)</PresentationFormat>
  <Paragraphs>39</Paragraphs>
  <Slides>10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Book Antiqua</vt:lpstr>
      <vt:lpstr>Lucida Sans</vt:lpstr>
      <vt:lpstr>Wingdings</vt:lpstr>
      <vt:lpstr>Wingdings 2</vt:lpstr>
      <vt:lpstr>Wingdings 3</vt:lpstr>
      <vt:lpstr>Apex</vt:lpstr>
      <vt:lpstr>The House of Representatives</vt:lpstr>
      <vt:lpstr>I.  Rules for Lawmaking</vt:lpstr>
      <vt:lpstr>I.  Rules for Lawmaking</vt:lpstr>
      <vt:lpstr>II.  House Leadership</vt:lpstr>
      <vt:lpstr>II.  House Leadership</vt:lpstr>
      <vt:lpstr>III.  Lawmaking in the House</vt:lpstr>
      <vt:lpstr>III.  Lawmaking in the House</vt:lpstr>
      <vt:lpstr>III.  Lawmaking in the House</vt:lpstr>
      <vt:lpstr>III.  Lawmaking in the House</vt:lpstr>
      <vt:lpstr>Assignment</vt:lpstr>
    </vt:vector>
  </TitlesOfParts>
  <Company>Chino Hills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House of Representatives</dc:title>
  <dc:creator>Eric</dc:creator>
  <cp:lastModifiedBy>Eric Myers</cp:lastModifiedBy>
  <cp:revision>9</cp:revision>
  <dcterms:created xsi:type="dcterms:W3CDTF">2006-12-14T05:08:15Z</dcterms:created>
  <dcterms:modified xsi:type="dcterms:W3CDTF">2021-02-18T21:19:38Z</dcterms:modified>
</cp:coreProperties>
</file>