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sldIdLst>
    <p:sldId id="256" r:id="rId2"/>
    <p:sldId id="257" r:id="rId3"/>
    <p:sldId id="258" r:id="rId4"/>
    <p:sldId id="259" r:id="rId5"/>
    <p:sldId id="260" r:id="rId6"/>
    <p:sldId id="261" r:id="rId7"/>
    <p:sldId id="262" r:id="rId8"/>
    <p:sldId id="263" r:id="rId9"/>
    <p:sldId id="271" r:id="rId10"/>
    <p:sldId id="265" r:id="rId11"/>
    <p:sldId id="266" r:id="rId12"/>
    <p:sldId id="274" r:id="rId13"/>
    <p:sldId id="26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5/8/2019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9752388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5/8/2019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844581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5/8/2019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7151143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5/8/2019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2428809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5/8/2019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581326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p:txBody>
          <a:bodyPr/>
          <a:lstStyle/>
          <a:p>
            <a:fld id="{846CE7D5-CF57-46EF-B807-FDD0502418D4}" type="datetimeFigureOut">
              <a:rPr lang="en-US" smtClean="0"/>
              <a:t>5/8/2019</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845331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p:cNvSpPr>
            <a:spLocks noGrp="1"/>
          </p:cNvSpPr>
          <p:nvPr>
            <p:ph type="dt" sz="half" idx="10"/>
          </p:nvPr>
        </p:nvSpPr>
        <p:spPr/>
        <p:txBody>
          <a:bodyPr/>
          <a:lstStyle/>
          <a:p>
            <a:fld id="{846CE7D5-CF57-46EF-B807-FDD0502418D4}" type="datetimeFigureOut">
              <a:rPr lang="en-US" smtClean="0"/>
              <a:t>5/8/2019</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72787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2" name="Date Placeholder 1"/>
          <p:cNvSpPr>
            <a:spLocks noGrp="1"/>
          </p:cNvSpPr>
          <p:nvPr>
            <p:ph type="dt" sz="half" idx="10"/>
          </p:nvPr>
        </p:nvSpPr>
        <p:spPr/>
        <p:txBody>
          <a:bodyPr/>
          <a:lstStyle/>
          <a:p>
            <a:fld id="{846CE7D5-CF57-46EF-B807-FDD0502418D4}" type="datetimeFigureOut">
              <a:rPr lang="en-US" smtClean="0"/>
              <a:t>5/8/2019</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80634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46CE7D5-CF57-46EF-B807-FDD0502418D4}" type="datetimeFigureOut">
              <a:rPr lang="en-US" smtClean="0"/>
              <a:t>5/8/2019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8626741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846CE7D5-CF57-46EF-B807-FDD0502418D4}" type="datetimeFigureOut">
              <a:rPr lang="en-US" smtClean="0"/>
              <a:t>5/8/2019</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763868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p>
        </p:txBody>
      </p:sp>
      <p:sp>
        <p:nvSpPr>
          <p:cNvPr id="3" name="Picture Placeholder 2"/>
          <p:cNvSpPr>
            <a:spLocks noGrp="1" noChangeAspect="1"/>
          </p:cNvSpPr>
          <p:nvPr>
            <p:ph type="pic" idx="1"/>
          </p:nvPr>
        </p:nvSpPr>
        <p:spPr>
          <a:xfrm>
            <a:off x="3570644" y="767419"/>
            <a:ext cx="8115230" cy="5330952"/>
          </a:xfrm>
          <a:solidFill>
            <a:schemeClr val="bg1">
              <a:lumMod val="50000"/>
              <a:lumOff val="5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846CE7D5-CF57-46EF-B807-FDD0502418D4}" type="datetimeFigureOut">
              <a:rPr lang="en-US" smtClean="0"/>
              <a:t>5/8/2019</a:t>
            </a:fld>
            <a:endParaRPr lang="en-US"/>
          </a:p>
        </p:txBody>
      </p:sp>
      <p:sp>
        <p:nvSpPr>
          <p:cNvPr id="9" name="Footer Placeholder 8"/>
          <p:cNvSpPr>
            <a:spLocks noGrp="1"/>
          </p:cNvSpPr>
          <p:nvPr>
            <p:ph type="ftr" sz="quarter" idx="11"/>
          </p:nvPr>
        </p:nvSpPr>
        <p:spPr>
          <a:xfrm>
            <a:off x="3499101" y="6356350"/>
            <a:ext cx="5911517" cy="365125"/>
          </a:xfrm>
        </p:spPr>
        <p:txBody>
          <a:bodyPr/>
          <a:lstStyle/>
          <a:p>
            <a:endParaRPr lang="en-US"/>
          </a:p>
        </p:txBody>
      </p:sp>
      <p:sp>
        <p:nvSpPr>
          <p:cNvPr id="10" name="Slide Number Placeholder 9"/>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523213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p>
        </p:txBody>
      </p:sp>
      <p:sp>
        <p:nvSpPr>
          <p:cNvPr id="38" name="Rectangle 37"/>
          <p:cNvSpPr/>
          <p:nvPr/>
        </p:nvSpPr>
        <p:spPr>
          <a:xfrm>
            <a:off x="11815864" y="758952"/>
            <a:ext cx="384048" cy="5330952"/>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bg2">
                    <a:lumMod val="40000"/>
                    <a:lumOff val="60000"/>
                  </a:schemeClr>
                </a:solidFill>
              </a:defRPr>
            </a:lvl1pPr>
          </a:lstStyle>
          <a:p>
            <a:fld id="{846CE7D5-CF57-46EF-B807-FDD0502418D4}" type="datetimeFigureOut">
              <a:rPr lang="en-US" smtClean="0"/>
              <a:t>5/8/2019</a:t>
            </a:fld>
            <a:endParaRPr lang="en-US"/>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bg2">
                    <a:lumMod val="40000"/>
                    <a:lumOff val="60000"/>
                  </a:schemeClr>
                </a:solidFill>
              </a:defRPr>
            </a:lvl1pPr>
          </a:lstStyle>
          <a:p>
            <a:endParaRPr lang="en-US"/>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4129674767"/>
      </p:ext>
    </p:extLst>
  </p:cSld>
  <p:clrMap bg1="dk1" tx1="lt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tabLst>
          <a:tab pos="1143000" algn="l"/>
        </a:tabLst>
        <a:defRPr sz="2000" kern="1200">
          <a:solidFill>
            <a:schemeClr val="bg2">
              <a:lumMod val="20000"/>
              <a:lumOff val="80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800" kern="1200">
          <a:solidFill>
            <a:schemeClr val="bg2">
              <a:lumMod val="20000"/>
              <a:lumOff val="80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600" kern="1200">
          <a:solidFill>
            <a:schemeClr val="bg2">
              <a:lumMod val="20000"/>
              <a:lumOff val="80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reativecommons.org/licenses/by-sa/3.0/"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s://en.wikipedia.org/wiki/Climate_of_the_Arctic" TargetMode="External"/></Relationships>
</file>

<file path=ppt/slides/_rels/slide10.xml.rels><?xml version="1.0" encoding="UTF-8" standalone="yes"?>
<Relationships xmlns="http://schemas.openxmlformats.org/package/2006/relationships"><Relationship Id="rId8" Type="http://schemas.openxmlformats.org/officeDocument/2006/relationships/hyperlink" Target="https://www.flickr.com/photos/xjbei/3003189/" TargetMode="External"/><Relationship Id="rId3" Type="http://schemas.openxmlformats.org/officeDocument/2006/relationships/hyperlink" Target="https://creativecommons.org/licenses/by-nc/3.0/" TargetMode="External"/><Relationship Id="rId7" Type="http://schemas.openxmlformats.org/officeDocument/2006/relationships/hyperlink" Target="https://creativecommons.org/licenses/by-nc-sa/3.0/" TargetMode="External"/><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hyperlink" Target="http://onhealthtech.blogspot.com/2011/10/rise-of-big-data.html" TargetMode="External"/><Relationship Id="rId5" Type="http://schemas.openxmlformats.org/officeDocument/2006/relationships/hyperlink" Target="https://creativecommons.org/licenses/by-nc-nd/3.0/" TargetMode="External"/><Relationship Id="rId4" Type="http://schemas.openxmlformats.org/officeDocument/2006/relationships/hyperlink" Target="http://lacienciaysusdemonios.com/tag/tsunami"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creativecommons.org/licenses/by-sa/3.0/" TargetMode="External"/><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hyperlink" Target="http://en.wikipedia.org/wiki/File:Cloud-to-ground_lightning2_-_NOAA.jpg"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www.theroadtothehorizon.org/2007/05/rumble-one-sort-of-boobs-nobody-likes.html" TargetMode="External"/><Relationship Id="rId3" Type="http://schemas.openxmlformats.org/officeDocument/2006/relationships/hyperlink" Target="https://creativecommons.org/licenses/by-nc-sa/3.0/" TargetMode="External"/><Relationship Id="rId7" Type="http://schemas.openxmlformats.org/officeDocument/2006/relationships/hyperlink" Target="https://creativecommons.org/licenses/by-nc/3.0/" TargetMode="External"/><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hyperlink" Target="http://green-blog.org/blog/262/entry-641-dealing-with-the-red-dust-storms-in-the-land-down-under" TargetMode="External"/><Relationship Id="rId5" Type="http://schemas.openxmlformats.org/officeDocument/2006/relationships/hyperlink" Target="https://creativecommons.org/licenses/by-nc-nd/3.0/" TargetMode="External"/><Relationship Id="rId4" Type="http://schemas.openxmlformats.org/officeDocument/2006/relationships/image" Target="../media/image19.jpeg"/><Relationship Id="rId9" Type="http://schemas.openxmlformats.org/officeDocument/2006/relationships/hyperlink" Target="http://bastionrolero.blogspot.com/2015/06/316-i-el-bosco.html"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creativecommons.org/licenses/by-nc-sa/3.0/" TargetMode="External"/><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hyperlink" Target="http://wheel09.tistory.com/10"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creativecommons.org/licenses/by/3.0/" TargetMode="External"/><Relationship Id="rId2" Type="http://schemas.openxmlformats.org/officeDocument/2006/relationships/image" Target="../media/image2.jpeg"/><Relationship Id="rId1" Type="http://schemas.openxmlformats.org/officeDocument/2006/relationships/slideLayout" Target="../slideLayouts/slideLayout9.xml"/><Relationship Id="rId4" Type="http://schemas.openxmlformats.org/officeDocument/2006/relationships/hyperlink" Target="http://photoeverywhere.co.uk/tropical_escape/slides/hawiian_beach_jpg_orig.htm"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creativecommons.org/licenses/by-sa/3.0/" TargetMode="External"/><Relationship Id="rId2" Type="http://schemas.openxmlformats.org/officeDocument/2006/relationships/image" Target="../media/image3.jpeg"/><Relationship Id="rId1" Type="http://schemas.openxmlformats.org/officeDocument/2006/relationships/slideLayout" Target="../slideLayouts/slideLayout9.xml"/><Relationship Id="rId4" Type="http://schemas.openxmlformats.org/officeDocument/2006/relationships/hyperlink" Target="https://commons.wikimedia.org/wiki/File:Typical_temperate_rainforest_trees_-_geograph.org.uk_-_1633596.jp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hyperlink" Target="http://en.wikipedia.org/wiki/File:Desert1.jpg" TargetMode="External"/><Relationship Id="rId4" Type="http://schemas.openxmlformats.org/officeDocument/2006/relationships/hyperlink" Target="https://creativecommons.org/licenses/by-sa/3.0/"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creativecommons.org/licenses/by-sa/3.0/" TargetMode="External"/><Relationship Id="rId2" Type="http://schemas.openxmlformats.org/officeDocument/2006/relationships/image" Target="../media/image6.jpeg"/><Relationship Id="rId1" Type="http://schemas.openxmlformats.org/officeDocument/2006/relationships/slideLayout" Target="../slideLayouts/slideLayout9.xml"/><Relationship Id="rId6" Type="http://schemas.openxmlformats.org/officeDocument/2006/relationships/hyperlink" Target="http://commons.wikimedia.org/wiki/file:polarlicht_2.jpg" TargetMode="External"/><Relationship Id="rId5" Type="http://schemas.openxmlformats.org/officeDocument/2006/relationships/hyperlink" Target="https://commons.wikimedia.org/wiki/File:Icebergs.jpg" TargetMode="Externa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hyperlink" Target="https://creativecommons.org/licenses/by-sa/3.0/" TargetMode="External"/><Relationship Id="rId7" Type="http://schemas.openxmlformats.org/officeDocument/2006/relationships/hyperlink" Target="http://www.messersmith.name/wordpress/2010/01/11/suspicious-ancient-photos-and-other-esoterica/" TargetMode="Externa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hyperlink" Target="https://commons.wikimedia.org/wiki/File:Cumulus_clouds_Montenegro.jpg" TargetMode="External"/><Relationship Id="rId5" Type="http://schemas.openxmlformats.org/officeDocument/2006/relationships/hyperlink" Target="https://creativecommons.org/licenses/by-nc-sa/3.0/" TargetMode="Externa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hyperlink" Target="https://creativecommons.org/licenses/by-sa/3.0/" TargetMode="External"/><Relationship Id="rId2" Type="http://schemas.openxmlformats.org/officeDocument/2006/relationships/image" Target="../media/image10.jpeg"/><Relationship Id="rId1" Type="http://schemas.openxmlformats.org/officeDocument/2006/relationships/slideLayout" Target="../slideLayouts/slideLayout9.xml"/><Relationship Id="rId6" Type="http://schemas.openxmlformats.org/officeDocument/2006/relationships/hyperlink" Target="https://en.wikipedia.org/wiki/List_of_cloud_types" TargetMode="External"/><Relationship Id="rId5" Type="http://schemas.openxmlformats.org/officeDocument/2006/relationships/hyperlink" Target="http://aviation.stackexchange.com/questions/16700/why-is-the-cumulonimbus-cloud-formation-so-dangerous" TargetMode="Externa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8" Type="http://schemas.openxmlformats.org/officeDocument/2006/relationships/hyperlink" Target="https://en.wikipedia.org/wiki/Wind_shear" TargetMode="External"/><Relationship Id="rId3" Type="http://schemas.openxmlformats.org/officeDocument/2006/relationships/hyperlink" Target="https://creativecommons.org/licenses/by-sa/3.0/" TargetMode="External"/><Relationship Id="rId7" Type="http://schemas.openxmlformats.org/officeDocument/2006/relationships/hyperlink" Target="http://coclouds.com/349/sunsets/2012-01-10/" TargetMode="External"/><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hyperlink" Target="https://creativecommons.org/licenses/by-nc-sa/3.0/" TargetMode="External"/><Relationship Id="rId5" Type="http://schemas.openxmlformats.org/officeDocument/2006/relationships/image" Target="../media/image14.jpeg"/><Relationship Id="rId4" Type="http://schemas.openxmlformats.org/officeDocument/2006/relationships/image" Target="../media/image13.jpeg"/><Relationship Id="rId9" Type="http://schemas.openxmlformats.org/officeDocument/2006/relationships/hyperlink" Target="http://climafluttuante.blogspot.ch/2010_12_01_archive.html"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creativecommons.org/licenses/by-sa/3.0/" TargetMode="External"/><Relationship Id="rId2" Type="http://schemas.openxmlformats.org/officeDocument/2006/relationships/image" Target="../media/image15.png"/><Relationship Id="rId1" Type="http://schemas.openxmlformats.org/officeDocument/2006/relationships/slideLayout" Target="../slideLayouts/slideLayout9.xml"/><Relationship Id="rId5" Type="http://schemas.openxmlformats.org/officeDocument/2006/relationships/hyperlink" Target="http://commons.wikimedia.org/wiki/Stratocumulus" TargetMode="External"/><Relationship Id="rId4" Type="http://schemas.openxmlformats.org/officeDocument/2006/relationships/hyperlink" Target="https://en.wikipedia.org/wiki/Mammatus_clou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9849" y="1298448"/>
            <a:ext cx="3258688" cy="3255264"/>
          </a:xfrm>
        </p:spPr>
        <p:txBody>
          <a:bodyPr>
            <a:normAutofit/>
          </a:bodyPr>
          <a:lstStyle/>
          <a:p>
            <a:r>
              <a:rPr lang="en-US" b="1" i="1" u="sng">
                <a:latin typeface="Batang"/>
                <a:ea typeface="Batang"/>
                <a:cs typeface="Calibri Light"/>
              </a:rPr>
              <a:t>Weather and Climate</a:t>
            </a:r>
            <a:endParaRPr lang="en-US" b="1" i="1" u="sng">
              <a:latin typeface="Batang"/>
              <a:ea typeface="Batang"/>
            </a:endParaRPr>
          </a:p>
        </p:txBody>
      </p:sp>
      <p:sp>
        <p:nvSpPr>
          <p:cNvPr id="3" name="Subtitle 2"/>
          <p:cNvSpPr>
            <a:spLocks noGrp="1"/>
          </p:cNvSpPr>
          <p:nvPr>
            <p:ph type="subTitle" idx="1"/>
          </p:nvPr>
        </p:nvSpPr>
        <p:spPr>
          <a:xfrm>
            <a:off x="1100015" y="4670246"/>
            <a:ext cx="3228521" cy="914400"/>
          </a:xfrm>
        </p:spPr>
        <p:txBody>
          <a:bodyPr vert="horz" lIns="91440" tIns="45720" rIns="91440" bIns="45720" rtlCol="0">
            <a:normAutofit/>
          </a:bodyPr>
          <a:lstStyle/>
          <a:p>
            <a:r>
              <a:rPr lang="en-US">
                <a:cs typeface="Calibri"/>
              </a:rPr>
              <a:t>By:Yoliet and Jared</a:t>
            </a:r>
            <a:endParaRPr lang="en-US"/>
          </a:p>
        </p:txBody>
      </p:sp>
      <p:pic>
        <p:nvPicPr>
          <p:cNvPr id="4" name="Picture 10">
            <a:extLst>
              <a:ext uri="{FF2B5EF4-FFF2-40B4-BE49-F238E27FC236}">
                <a16:creationId xmlns:a16="http://schemas.microsoft.com/office/drawing/2014/main" id="{99314518-D602-456B-BA83-66D966C19C35}"/>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425066" y="759599"/>
            <a:ext cx="5758418" cy="5330650"/>
          </a:xfrm>
          <a:prstGeom prst="rect">
            <a:avLst/>
          </a:prstGeom>
        </p:spPr>
      </p:pic>
      <p:sp>
        <p:nvSpPr>
          <p:cNvPr id="13" name="TextBox 12">
            <a:extLst>
              <a:ext uri="{FF2B5EF4-FFF2-40B4-BE49-F238E27FC236}">
                <a16:creationId xmlns:a16="http://schemas.microsoft.com/office/drawing/2014/main" id="{5562058A-395F-4DA1-92BA-8AB7C8C3001B}"/>
              </a:ext>
            </a:extLst>
          </p:cNvPr>
          <p:cNvSpPr txBox="1"/>
          <p:nvPr/>
        </p:nvSpPr>
        <p:spPr>
          <a:xfrm>
            <a:off x="8805910" y="5890194"/>
            <a:ext cx="2377574"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4">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3">
                  <a:extLst>
                    <a:ext uri="{A12FA001-AC4F-418D-AE19-62706E023703}">
                      <ahyp:hlinkClr xmlns:ahyp="http://schemas.microsoft.com/office/drawing/2018/hyperlinkcolor" val="tx"/>
                    </a:ext>
                  </a:extLst>
                </a:hlinkClick>
              </a:rPr>
              <a:t>CC BY-SA</a:t>
            </a:r>
            <a:r>
              <a:rPr lang="en-US" sz="700">
                <a:solidFill>
                  <a:srgbClr val="FFFFFF"/>
                </a:solidFill>
              </a:rPr>
              <a:t>.</a:t>
            </a: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86A2FFA7-AD1B-4F18-ADD0-77D4CAEC3F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7" descr="A view of a city&#10;&#10;Description generated with very high confidence">
            <a:extLst>
              <a:ext uri="{FF2B5EF4-FFF2-40B4-BE49-F238E27FC236}">
                <a16:creationId xmlns:a16="http://schemas.microsoft.com/office/drawing/2014/main" id="{D71BDD37-CE39-4AB6-B90F-EF57E4B16FD9}"/>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t="18046" r="-1" b="12059"/>
          <a:stretch/>
        </p:blipFill>
        <p:spPr>
          <a:xfrm>
            <a:off x="20" y="1"/>
            <a:ext cx="12188932" cy="6858000"/>
          </a:xfrm>
          <a:prstGeom prst="rect">
            <a:avLst/>
          </a:prstGeom>
        </p:spPr>
      </p:pic>
      <p:sp>
        <p:nvSpPr>
          <p:cNvPr id="23" name="Rectangle 22">
            <a:extLst>
              <a:ext uri="{FF2B5EF4-FFF2-40B4-BE49-F238E27FC236}">
                <a16:creationId xmlns:a16="http://schemas.microsoft.com/office/drawing/2014/main" id="{353ADD76-2BDE-4B34-BBF2-F6E3C0DDA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7052486" cy="5334001"/>
          </a:xfrm>
          <a:prstGeom prst="rect">
            <a:avLst/>
          </a:pr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8D211CE2-D431-4D96-B857-4AA8541B300D}"/>
              </a:ext>
            </a:extLst>
          </p:cNvPr>
          <p:cNvSpPr>
            <a:spLocks noGrp="1"/>
          </p:cNvSpPr>
          <p:nvPr>
            <p:ph type="title"/>
          </p:nvPr>
        </p:nvSpPr>
        <p:spPr>
          <a:xfrm>
            <a:off x="289248" y="1123837"/>
            <a:ext cx="6451110" cy="1255469"/>
          </a:xfrm>
        </p:spPr>
        <p:txBody>
          <a:bodyPr>
            <a:normAutofit/>
          </a:bodyPr>
          <a:lstStyle/>
          <a:p>
            <a:r>
              <a:rPr lang="en-US">
                <a:cs typeface="Calibri Light"/>
              </a:rPr>
              <a:t>Extreme Weather Tsunami</a:t>
            </a:r>
          </a:p>
        </p:txBody>
      </p:sp>
      <p:sp>
        <p:nvSpPr>
          <p:cNvPr id="3" name="Content Placeholder 2">
            <a:extLst>
              <a:ext uri="{FF2B5EF4-FFF2-40B4-BE49-F238E27FC236}">
                <a16:creationId xmlns:a16="http://schemas.microsoft.com/office/drawing/2014/main" id="{1AE771C7-A947-4202-8ED4-D87C39943081}"/>
              </a:ext>
            </a:extLst>
          </p:cNvPr>
          <p:cNvSpPr>
            <a:spLocks noGrp="1"/>
          </p:cNvSpPr>
          <p:nvPr>
            <p:ph idx="1"/>
          </p:nvPr>
        </p:nvSpPr>
        <p:spPr>
          <a:xfrm>
            <a:off x="289248" y="2510395"/>
            <a:ext cx="6451109" cy="3274586"/>
          </a:xfrm>
        </p:spPr>
        <p:txBody>
          <a:bodyPr vert="horz" lIns="91440" tIns="45720" rIns="91440" bIns="45720" rtlCol="0" anchor="t">
            <a:normAutofit/>
          </a:bodyPr>
          <a:lstStyle/>
          <a:p>
            <a:pPr>
              <a:buFont typeface="Arial" pitchFamily="18" charset="2"/>
              <a:buChar char="•"/>
            </a:pPr>
            <a:r>
              <a:rPr lang="en-US">
                <a:solidFill>
                  <a:srgbClr val="FFFFFF"/>
                </a:solidFill>
                <a:cs typeface="Calibri" panose="020F0502020204030204"/>
              </a:rPr>
              <a:t>A Tsunami is a big wave of water by land shifts, volcanoes and earthquakes. Tsunamis mostly happen in Asia. Slow down when they reach land but gets high. Earthquake in India ocean of Indonesia made a tsunami killed 200,000 people in 14 countries.</a:t>
            </a:r>
          </a:p>
        </p:txBody>
      </p:sp>
      <p:sp>
        <p:nvSpPr>
          <p:cNvPr id="25" name="Rectangle 24">
            <a:extLst>
              <a:ext uri="{FF2B5EF4-FFF2-40B4-BE49-F238E27FC236}">
                <a16:creationId xmlns:a16="http://schemas.microsoft.com/office/drawing/2014/main" id="{E44BA2E8-EBF6-4D04-87F1-3F81C80AAD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TextBox 5">
            <a:extLst>
              <a:ext uri="{FF2B5EF4-FFF2-40B4-BE49-F238E27FC236}">
                <a16:creationId xmlns:a16="http://schemas.microsoft.com/office/drawing/2014/main" id="{0C498368-38B7-4C0E-8F9F-3149E40D4AEF}"/>
              </a:ext>
            </a:extLst>
          </p:cNvPr>
          <p:cNvSpPr txBox="1"/>
          <p:nvPr/>
        </p:nvSpPr>
        <p:spPr>
          <a:xfrm>
            <a:off x="9652522" y="6870700"/>
            <a:ext cx="2539478"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4">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a:extLst>
                    <a:ext uri="{A12FA001-AC4F-418D-AE19-62706E023703}">
                      <ahyp:hlinkClr xmlns:ahyp="http://schemas.microsoft.com/office/drawing/2018/hyperlinkcolor" val="tx"/>
                    </a:ext>
                  </a:extLst>
                </a:hlinkClick>
              </a:rPr>
              <a:t>CC BY-NC-ND</a:t>
            </a:r>
            <a:r>
              <a:rPr lang="en-US" sz="700">
                <a:solidFill>
                  <a:srgbClr val="FFFFFF"/>
                </a:solidFill>
              </a:rPr>
              <a:t>.</a:t>
            </a:r>
          </a:p>
        </p:txBody>
      </p:sp>
      <p:sp>
        <p:nvSpPr>
          <p:cNvPr id="7" name="TextBox 6">
            <a:extLst>
              <a:ext uri="{FF2B5EF4-FFF2-40B4-BE49-F238E27FC236}">
                <a16:creationId xmlns:a16="http://schemas.microsoft.com/office/drawing/2014/main" id="{8B97C419-3583-44A2-ADAC-546308226614}"/>
              </a:ext>
            </a:extLst>
          </p:cNvPr>
          <p:cNvSpPr txBox="1"/>
          <p:nvPr/>
        </p:nvSpPr>
        <p:spPr>
          <a:xfrm>
            <a:off x="7116375" y="6870700"/>
            <a:ext cx="2523447"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6">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7">
                  <a:extLst>
                    <a:ext uri="{A12FA001-AC4F-418D-AE19-62706E023703}">
                      <ahyp:hlinkClr xmlns:ahyp="http://schemas.microsoft.com/office/drawing/2018/hyperlinkcolor" val="tx"/>
                    </a:ext>
                  </a:extLst>
                </a:hlinkClick>
              </a:rPr>
              <a:t>CC BY-SA-NC</a:t>
            </a:r>
            <a:r>
              <a:rPr lang="en-US" sz="700">
                <a:solidFill>
                  <a:srgbClr val="FFFFFF"/>
                </a:solidFill>
              </a:rPr>
              <a:t>.</a:t>
            </a:r>
          </a:p>
        </p:txBody>
      </p:sp>
      <p:sp>
        <p:nvSpPr>
          <p:cNvPr id="9" name="TextBox 8">
            <a:extLst>
              <a:ext uri="{FF2B5EF4-FFF2-40B4-BE49-F238E27FC236}">
                <a16:creationId xmlns:a16="http://schemas.microsoft.com/office/drawing/2014/main" id="{60FDB5D4-8109-4370-A041-B59B15BD9D4F}"/>
              </a:ext>
            </a:extLst>
          </p:cNvPr>
          <p:cNvSpPr txBox="1"/>
          <p:nvPr/>
        </p:nvSpPr>
        <p:spPr>
          <a:xfrm>
            <a:off x="9803364" y="6657946"/>
            <a:ext cx="2385588"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8">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3">
                  <a:extLst>
                    <a:ext uri="{A12FA001-AC4F-418D-AE19-62706E023703}">
                      <ahyp:hlinkClr xmlns:ahyp="http://schemas.microsoft.com/office/drawing/2018/hyperlinkcolor" val="tx"/>
                    </a:ext>
                  </a:extLst>
                </a:hlinkClick>
              </a:rPr>
              <a:t>CC BY-NC</a:t>
            </a:r>
            <a:r>
              <a:rPr lang="en-US" sz="700">
                <a:solidFill>
                  <a:srgbClr val="FFFFFF"/>
                </a:solidFill>
              </a:rPr>
              <a:t>.</a:t>
            </a:r>
          </a:p>
        </p:txBody>
      </p:sp>
    </p:spTree>
    <p:extLst>
      <p:ext uri="{BB962C8B-B14F-4D97-AF65-F5344CB8AC3E}">
        <p14:creationId xmlns:p14="http://schemas.microsoft.com/office/powerpoint/2010/main" val="2845428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73D27-4966-4F59-A81F-9D307EA88CE4}"/>
              </a:ext>
            </a:extLst>
          </p:cNvPr>
          <p:cNvSpPr>
            <a:spLocks noGrp="1"/>
          </p:cNvSpPr>
          <p:nvPr>
            <p:ph type="title"/>
          </p:nvPr>
        </p:nvSpPr>
        <p:spPr>
          <a:xfrm>
            <a:off x="252919" y="1123837"/>
            <a:ext cx="2947482" cy="1283461"/>
          </a:xfrm>
        </p:spPr>
        <p:txBody>
          <a:bodyPr anchor="b">
            <a:normAutofit/>
          </a:bodyPr>
          <a:lstStyle/>
          <a:p>
            <a:r>
              <a:rPr lang="en-US" sz="2400">
                <a:cs typeface="Calibri Light"/>
              </a:rPr>
              <a:t>Extreme Weather Lighting</a:t>
            </a:r>
          </a:p>
        </p:txBody>
      </p:sp>
      <p:sp>
        <p:nvSpPr>
          <p:cNvPr id="3" name="Content Placeholder 2">
            <a:extLst>
              <a:ext uri="{FF2B5EF4-FFF2-40B4-BE49-F238E27FC236}">
                <a16:creationId xmlns:a16="http://schemas.microsoft.com/office/drawing/2014/main" id="{D4C00EE3-90F2-470E-9625-112EDC6C2347}"/>
              </a:ext>
            </a:extLst>
          </p:cNvPr>
          <p:cNvSpPr>
            <a:spLocks noGrp="1"/>
          </p:cNvSpPr>
          <p:nvPr>
            <p:ph idx="1"/>
          </p:nvPr>
        </p:nvSpPr>
        <p:spPr>
          <a:xfrm>
            <a:off x="252920" y="2407298"/>
            <a:ext cx="2947482" cy="3498980"/>
          </a:xfrm>
        </p:spPr>
        <p:txBody>
          <a:bodyPr vert="horz" lIns="91440" tIns="45720" rIns="91440" bIns="45720" rtlCol="0" anchor="t">
            <a:noAutofit/>
          </a:bodyPr>
          <a:lstStyle/>
          <a:p>
            <a:pPr>
              <a:buFont typeface="Arial" pitchFamily="18" charset="2"/>
              <a:buChar char="•"/>
            </a:pPr>
            <a:r>
              <a:rPr lang="en-US" sz="1800">
                <a:solidFill>
                  <a:srgbClr val="FFFFFF"/>
                </a:solidFill>
              </a:rPr>
              <a:t>It's a violent Electric discharge. They come usually during thunder storms. It’s a bright flash of electricity. It's as hot as 54,000 degrees F. The color is white and yellow</a:t>
            </a:r>
            <a:endParaRPr lang="en-US">
              <a:solidFill>
                <a:srgbClr val="DED8D4"/>
              </a:solidFill>
            </a:endParaRPr>
          </a:p>
          <a:p>
            <a:pPr>
              <a:buFont typeface="Arial" pitchFamily="18" charset="2"/>
              <a:buChar char="•"/>
            </a:pPr>
            <a:endParaRPr lang="en-US" sz="1800">
              <a:solidFill>
                <a:srgbClr val="FFFFFF"/>
              </a:solidFill>
            </a:endParaRPr>
          </a:p>
          <a:p>
            <a:pPr marL="0" indent="0">
              <a:buNone/>
            </a:pPr>
            <a:endParaRPr lang="en-US" sz="1800">
              <a:solidFill>
                <a:srgbClr val="FFFFFF"/>
              </a:solidFill>
            </a:endParaRPr>
          </a:p>
          <a:p>
            <a:pPr>
              <a:buFont typeface="Arial" pitchFamily="18" charset="2"/>
              <a:buChar char="•"/>
            </a:pPr>
            <a:endParaRPr lang="en-US" sz="1600">
              <a:solidFill>
                <a:srgbClr val="FFFFFF"/>
              </a:solidFill>
            </a:endParaRPr>
          </a:p>
        </p:txBody>
      </p:sp>
      <p:pic>
        <p:nvPicPr>
          <p:cNvPr id="4" name="Picture 4" descr="A group of fireworks in the sky&#10;&#10;Description generated with high confidence">
            <a:extLst>
              <a:ext uri="{FF2B5EF4-FFF2-40B4-BE49-F238E27FC236}">
                <a16:creationId xmlns:a16="http://schemas.microsoft.com/office/drawing/2014/main" id="{0924B60C-B7A9-4E4D-8F6D-457DEB85BAEC}"/>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r="6689"/>
          <a:stretch/>
        </p:blipFill>
        <p:spPr>
          <a:xfrm>
            <a:off x="3778897" y="758952"/>
            <a:ext cx="7772401" cy="5330952"/>
          </a:xfrm>
          <a:prstGeom prst="rect">
            <a:avLst/>
          </a:prstGeom>
        </p:spPr>
      </p:pic>
      <p:sp>
        <p:nvSpPr>
          <p:cNvPr id="6" name="TextBox 5">
            <a:extLst>
              <a:ext uri="{FF2B5EF4-FFF2-40B4-BE49-F238E27FC236}">
                <a16:creationId xmlns:a16="http://schemas.microsoft.com/office/drawing/2014/main" id="{C5487B31-6B6B-4F6B-BE99-EAB6F809027F}"/>
              </a:ext>
            </a:extLst>
          </p:cNvPr>
          <p:cNvSpPr txBox="1"/>
          <p:nvPr/>
        </p:nvSpPr>
        <p:spPr>
          <a:xfrm>
            <a:off x="9173724" y="5889849"/>
            <a:ext cx="2377574"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4">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3">
                  <a:extLst>
                    <a:ext uri="{A12FA001-AC4F-418D-AE19-62706E023703}">
                      <ahyp:hlinkClr xmlns:ahyp="http://schemas.microsoft.com/office/drawing/2018/hyperlinkcolor" val="tx"/>
                    </a:ext>
                  </a:extLst>
                </a:hlinkClick>
              </a:rPr>
              <a:t>CC BY-SA</a:t>
            </a:r>
            <a:r>
              <a:rPr lang="en-US" sz="700">
                <a:solidFill>
                  <a:srgbClr val="FFFFFF"/>
                </a:solidFill>
              </a:rPr>
              <a:t>.</a:t>
            </a:r>
          </a:p>
        </p:txBody>
      </p:sp>
    </p:spTree>
    <p:extLst>
      <p:ext uri="{BB962C8B-B14F-4D97-AF65-F5344CB8AC3E}">
        <p14:creationId xmlns:p14="http://schemas.microsoft.com/office/powerpoint/2010/main" val="7302680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36324DAD-3C03-4590-BDB0-ACCE29E806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4D0ABBA-7770-4A8E-A402-3336AD7E79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7052486"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3DD41FA-E272-4541-BDB0-9541B48D3404}"/>
              </a:ext>
            </a:extLst>
          </p:cNvPr>
          <p:cNvSpPr>
            <a:spLocks noGrp="1"/>
          </p:cNvSpPr>
          <p:nvPr>
            <p:ph type="title"/>
          </p:nvPr>
        </p:nvSpPr>
        <p:spPr>
          <a:xfrm>
            <a:off x="289248" y="1123837"/>
            <a:ext cx="6451110" cy="1255469"/>
          </a:xfrm>
        </p:spPr>
        <p:txBody>
          <a:bodyPr>
            <a:normAutofit/>
          </a:bodyPr>
          <a:lstStyle/>
          <a:p>
            <a:r>
              <a:rPr lang="en-US"/>
              <a:t>Extreme Weather Dust Storm</a:t>
            </a:r>
          </a:p>
        </p:txBody>
      </p:sp>
      <p:sp>
        <p:nvSpPr>
          <p:cNvPr id="3" name="Content Placeholder 2">
            <a:extLst>
              <a:ext uri="{FF2B5EF4-FFF2-40B4-BE49-F238E27FC236}">
                <a16:creationId xmlns:a16="http://schemas.microsoft.com/office/drawing/2014/main" id="{41159975-0A51-42CA-9DF4-D119F07052CF}"/>
              </a:ext>
            </a:extLst>
          </p:cNvPr>
          <p:cNvSpPr>
            <a:spLocks noGrp="1"/>
          </p:cNvSpPr>
          <p:nvPr>
            <p:ph idx="1"/>
          </p:nvPr>
        </p:nvSpPr>
        <p:spPr>
          <a:xfrm>
            <a:off x="289248" y="2510395"/>
            <a:ext cx="6451109" cy="3274586"/>
          </a:xfrm>
        </p:spPr>
        <p:txBody>
          <a:bodyPr anchor="t">
            <a:normAutofit/>
          </a:bodyPr>
          <a:lstStyle/>
          <a:p>
            <a:pPr marL="0" indent="0">
              <a:buNone/>
            </a:pPr>
            <a:endParaRPr lang="en-US">
              <a:solidFill>
                <a:srgbClr val="FFFFFF"/>
              </a:solidFill>
            </a:endParaRPr>
          </a:p>
          <a:p>
            <a:r>
              <a:rPr lang="en-US">
                <a:solidFill>
                  <a:srgbClr val="FFFFFF"/>
                </a:solidFill>
              </a:rPr>
              <a:t>They happen in dry area</a:t>
            </a:r>
          </a:p>
          <a:p>
            <a:r>
              <a:rPr lang="en-US">
                <a:solidFill>
                  <a:srgbClr val="FFFFFF"/>
                </a:solidFill>
              </a:rPr>
              <a:t>The wind speed gets up to 25  mph </a:t>
            </a:r>
          </a:p>
          <a:p>
            <a:r>
              <a:rPr lang="en-US">
                <a:solidFill>
                  <a:srgbClr val="FFFFFF"/>
                </a:solidFill>
              </a:rPr>
              <a:t>Air  and dust form a dust storm</a:t>
            </a:r>
          </a:p>
          <a:p>
            <a:r>
              <a:rPr lang="en-US">
                <a:solidFill>
                  <a:srgbClr val="FFFFFF"/>
                </a:solidFill>
              </a:rPr>
              <a:t>Dust storms can reach the height of 5000 feet</a:t>
            </a:r>
          </a:p>
          <a:p>
            <a:r>
              <a:rPr lang="en-US">
                <a:solidFill>
                  <a:srgbClr val="FFFFFF"/>
                </a:solidFill>
              </a:rPr>
              <a:t>In order to survive you have  to have high ground</a:t>
            </a:r>
          </a:p>
          <a:p>
            <a:endParaRPr lang="en-US">
              <a:solidFill>
                <a:srgbClr val="FFFFFF"/>
              </a:solidFill>
            </a:endParaRPr>
          </a:p>
          <a:p>
            <a:endParaRPr lang="en-US">
              <a:solidFill>
                <a:srgbClr val="FFFFFF"/>
              </a:solidFill>
            </a:endParaRPr>
          </a:p>
          <a:p>
            <a:endParaRPr lang="en-US">
              <a:solidFill>
                <a:srgbClr val="FFFFFF"/>
              </a:solidFill>
            </a:endParaRPr>
          </a:p>
          <a:p>
            <a:endParaRPr lang="en-US">
              <a:solidFill>
                <a:srgbClr val="FFFFFF"/>
              </a:solidFill>
            </a:endParaRPr>
          </a:p>
          <a:p>
            <a:endParaRPr lang="en-US">
              <a:solidFill>
                <a:srgbClr val="FFFFFF"/>
              </a:solidFill>
            </a:endParaRPr>
          </a:p>
          <a:p>
            <a:endParaRPr lang="en-US">
              <a:solidFill>
                <a:srgbClr val="FFFFFF"/>
              </a:solidFill>
            </a:endParaRPr>
          </a:p>
          <a:p>
            <a:endParaRPr lang="en-US">
              <a:solidFill>
                <a:srgbClr val="FFFFFF"/>
              </a:solidFill>
            </a:endParaRPr>
          </a:p>
        </p:txBody>
      </p:sp>
      <p:pic>
        <p:nvPicPr>
          <p:cNvPr id="5" name="Picture 6" descr="A close up of smoke&#10;&#10;Description generated with high confidence">
            <a:extLst>
              <a:ext uri="{FF2B5EF4-FFF2-40B4-BE49-F238E27FC236}">
                <a16:creationId xmlns:a16="http://schemas.microsoft.com/office/drawing/2014/main" id="{15D28844-525B-4296-8A98-F464DCF37D56}"/>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r="19240" b="-3"/>
          <a:stretch/>
        </p:blipFill>
        <p:spPr>
          <a:xfrm>
            <a:off x="7545032" y="759599"/>
            <a:ext cx="3778286" cy="2584892"/>
          </a:xfrm>
          <a:prstGeom prst="rect">
            <a:avLst/>
          </a:prstGeom>
        </p:spPr>
      </p:pic>
      <p:pic>
        <p:nvPicPr>
          <p:cNvPr id="4" name="Picture 4" descr="A picture containing outdoor, sky&#10;&#10;Description generated with high confidence">
            <a:extLst>
              <a:ext uri="{FF2B5EF4-FFF2-40B4-BE49-F238E27FC236}">
                <a16:creationId xmlns:a16="http://schemas.microsoft.com/office/drawing/2014/main" id="{7E13CC00-3BF1-4743-8CD3-621A966FC37C}"/>
              </a:ext>
            </a:extLst>
          </p:cNvPr>
          <p:cNvPicPr>
            <a:picLocks noChangeAspect="1"/>
          </p:cNvPicPr>
          <p:nvPr/>
        </p:nvPicPr>
        <p:blipFill rotWithShape="1">
          <a:blip r:embed="rId4">
            <a:extLst>
              <a:ext uri="{837473B0-CC2E-450A-ABE3-18F120FF3D39}">
                <a1611:picAttrSrcUrl xmlns:a1611="http://schemas.microsoft.com/office/drawing/2016/11/main" r:id="rId5"/>
              </a:ext>
            </a:extLst>
          </a:blip>
          <a:srcRect r="2782" b="-3"/>
          <a:stretch/>
        </p:blipFill>
        <p:spPr>
          <a:xfrm>
            <a:off x="7545032" y="3505358"/>
            <a:ext cx="3778286" cy="2512560"/>
          </a:xfrm>
          <a:prstGeom prst="rect">
            <a:avLst/>
          </a:prstGeom>
        </p:spPr>
      </p:pic>
      <p:sp>
        <p:nvSpPr>
          <p:cNvPr id="28" name="Rectangle 27">
            <a:extLst>
              <a:ext uri="{FF2B5EF4-FFF2-40B4-BE49-F238E27FC236}">
                <a16:creationId xmlns:a16="http://schemas.microsoft.com/office/drawing/2014/main" id="{A6ACAFF7-48DF-441D-AF2E-21BC7596E8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a:extLst>
              <a:ext uri="{FF2B5EF4-FFF2-40B4-BE49-F238E27FC236}">
                <a16:creationId xmlns:a16="http://schemas.microsoft.com/office/drawing/2014/main" id="{B88C3F9A-DEF4-4007-B8F8-573CDA03DB28}"/>
              </a:ext>
            </a:extLst>
          </p:cNvPr>
          <p:cNvSpPr txBox="1"/>
          <p:nvPr/>
        </p:nvSpPr>
        <p:spPr>
          <a:xfrm>
            <a:off x="9806412" y="6870700"/>
            <a:ext cx="2385588"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6">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7">
                  <a:extLst>
                    <a:ext uri="{A12FA001-AC4F-418D-AE19-62706E023703}">
                      <ahyp:hlinkClr xmlns:ahyp="http://schemas.microsoft.com/office/drawing/2018/hyperlinkcolor" val="tx"/>
                    </a:ext>
                  </a:extLst>
                </a:hlinkClick>
              </a:rPr>
              <a:t>CC BY-NC</a:t>
            </a:r>
            <a:r>
              <a:rPr lang="en-US" sz="700">
                <a:solidFill>
                  <a:srgbClr val="FFFFFF"/>
                </a:solidFill>
              </a:rPr>
              <a:t>.</a:t>
            </a:r>
          </a:p>
        </p:txBody>
      </p:sp>
      <p:sp>
        <p:nvSpPr>
          <p:cNvPr id="6" name="TextBox 5">
            <a:extLst>
              <a:ext uri="{FF2B5EF4-FFF2-40B4-BE49-F238E27FC236}">
                <a16:creationId xmlns:a16="http://schemas.microsoft.com/office/drawing/2014/main" id="{A0D7A7ED-0BC7-44EE-A062-B4BADF93C97A}"/>
              </a:ext>
            </a:extLst>
          </p:cNvPr>
          <p:cNvSpPr txBox="1"/>
          <p:nvPr/>
        </p:nvSpPr>
        <p:spPr>
          <a:xfrm>
            <a:off x="8783841" y="5889849"/>
            <a:ext cx="2539477"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8">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a:extLst>
                    <a:ext uri="{A12FA001-AC4F-418D-AE19-62706E023703}">
                      <ahyp:hlinkClr xmlns:ahyp="http://schemas.microsoft.com/office/drawing/2018/hyperlinkcolor" val="tx"/>
                    </a:ext>
                  </a:extLst>
                </a:hlinkClick>
              </a:rPr>
              <a:t>CC BY-NC-ND</a:t>
            </a:r>
            <a:r>
              <a:rPr lang="en-US" sz="700">
                <a:solidFill>
                  <a:srgbClr val="FFFFFF"/>
                </a:solidFill>
              </a:rPr>
              <a:t>.</a:t>
            </a:r>
          </a:p>
        </p:txBody>
      </p:sp>
      <p:sp>
        <p:nvSpPr>
          <p:cNvPr id="9" name="TextBox 8">
            <a:extLst>
              <a:ext uri="{FF2B5EF4-FFF2-40B4-BE49-F238E27FC236}">
                <a16:creationId xmlns:a16="http://schemas.microsoft.com/office/drawing/2014/main" id="{738C9439-8CEA-4F85-8391-9C99E21C1E64}"/>
              </a:ext>
            </a:extLst>
          </p:cNvPr>
          <p:cNvSpPr txBox="1"/>
          <p:nvPr/>
        </p:nvSpPr>
        <p:spPr>
          <a:xfrm>
            <a:off x="8799871" y="3144436"/>
            <a:ext cx="2523447"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9">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3">
                  <a:extLst>
                    <a:ext uri="{A12FA001-AC4F-418D-AE19-62706E023703}">
                      <ahyp:hlinkClr xmlns:ahyp="http://schemas.microsoft.com/office/drawing/2018/hyperlinkcolor" val="tx"/>
                    </a:ext>
                  </a:extLst>
                </a:hlinkClick>
              </a:rPr>
              <a:t>CC BY-SA-NC</a:t>
            </a:r>
            <a:r>
              <a:rPr lang="en-US" sz="700">
                <a:solidFill>
                  <a:srgbClr val="FFFFFF"/>
                </a:solidFill>
              </a:rPr>
              <a:t>.</a:t>
            </a:r>
          </a:p>
        </p:txBody>
      </p:sp>
    </p:spTree>
    <p:extLst>
      <p:ext uri="{BB962C8B-B14F-4D97-AF65-F5344CB8AC3E}">
        <p14:creationId xmlns:p14="http://schemas.microsoft.com/office/powerpoint/2010/main" val="28968307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5">
            <a:extLst>
              <a:ext uri="{FF2B5EF4-FFF2-40B4-BE49-F238E27FC236}">
                <a16:creationId xmlns:a16="http://schemas.microsoft.com/office/drawing/2014/main" id="{DADC4F84-175A-4AB1-916C-1E5796E1E0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car covered in snow&#10;&#10;Description generated with very high confidence">
            <a:extLst>
              <a:ext uri="{FF2B5EF4-FFF2-40B4-BE49-F238E27FC236}">
                <a16:creationId xmlns:a16="http://schemas.microsoft.com/office/drawing/2014/main" id="{B35C94D6-D979-418A-ACE8-345FC60E4B48}"/>
              </a:ext>
            </a:extLst>
          </p:cNvPr>
          <p:cNvPicPr>
            <a:picLocks noChangeAspect="1"/>
          </p:cNvPicPr>
          <p:nvPr/>
        </p:nvPicPr>
        <p:blipFill rotWithShape="1">
          <a:blip r:embed="rId2">
            <a:alphaModFix amt="25000"/>
            <a:extLst>
              <a:ext uri="{837473B0-CC2E-450A-ABE3-18F120FF3D39}">
                <a1611:picAttrSrcUrl xmlns:a1611="http://schemas.microsoft.com/office/drawing/2016/11/main" r:id="rId3"/>
              </a:ext>
            </a:extLst>
          </a:blip>
          <a:srcRect t="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28625B26-8CE7-43C7-A312-50A5F6B6D1B9}"/>
              </a:ext>
            </a:extLst>
          </p:cNvPr>
          <p:cNvSpPr>
            <a:spLocks noGrp="1"/>
          </p:cNvSpPr>
          <p:nvPr>
            <p:ph type="title"/>
          </p:nvPr>
        </p:nvSpPr>
        <p:spPr>
          <a:xfrm>
            <a:off x="252918" y="1123837"/>
            <a:ext cx="3051113" cy="4601183"/>
          </a:xfrm>
        </p:spPr>
        <p:txBody>
          <a:bodyPr>
            <a:normAutofit/>
          </a:bodyPr>
          <a:lstStyle/>
          <a:p>
            <a:r>
              <a:rPr lang="en-US">
                <a:solidFill>
                  <a:schemeClr val="tx1"/>
                </a:solidFill>
                <a:cs typeface="Calibri Light"/>
              </a:rPr>
              <a:t>Extreme Weather Blizzards</a:t>
            </a:r>
            <a:br>
              <a:rPr lang="en-US">
                <a:solidFill>
                  <a:schemeClr val="tx1"/>
                </a:solidFill>
                <a:cs typeface="Calibri Light"/>
              </a:rPr>
            </a:br>
            <a:endParaRPr lang="en-US">
              <a:solidFill>
                <a:schemeClr val="tx1"/>
              </a:solidFill>
            </a:endParaRPr>
          </a:p>
        </p:txBody>
      </p:sp>
      <p:sp>
        <p:nvSpPr>
          <p:cNvPr id="3" name="Content Placeholder 2">
            <a:extLst>
              <a:ext uri="{FF2B5EF4-FFF2-40B4-BE49-F238E27FC236}">
                <a16:creationId xmlns:a16="http://schemas.microsoft.com/office/drawing/2014/main" id="{AC1BD7FC-3E27-492D-AFB0-833F776234E8}"/>
              </a:ext>
            </a:extLst>
          </p:cNvPr>
          <p:cNvSpPr>
            <a:spLocks noGrp="1"/>
          </p:cNvSpPr>
          <p:nvPr>
            <p:ph idx="1"/>
          </p:nvPr>
        </p:nvSpPr>
        <p:spPr>
          <a:xfrm>
            <a:off x="3869268" y="864108"/>
            <a:ext cx="7315200" cy="5120640"/>
          </a:xfrm>
        </p:spPr>
        <p:txBody>
          <a:bodyPr>
            <a:normAutofit/>
          </a:bodyPr>
          <a:lstStyle/>
          <a:p>
            <a:r>
              <a:rPr lang="en-US">
                <a:solidFill>
                  <a:schemeClr val="tx1"/>
                </a:solidFill>
              </a:rPr>
              <a:t>Is a strong  snow storm.</a:t>
            </a:r>
          </a:p>
          <a:p>
            <a:r>
              <a:rPr lang="en-US">
                <a:solidFill>
                  <a:schemeClr val="tx1"/>
                </a:solidFill>
              </a:rPr>
              <a:t>The winds gets up to 56  mph.</a:t>
            </a:r>
          </a:p>
          <a:p>
            <a:r>
              <a:rPr lang="en-US">
                <a:solidFill>
                  <a:schemeClr val="tx1"/>
                </a:solidFill>
              </a:rPr>
              <a:t>Blizzards are caused by cold air, moisture, and lift. </a:t>
            </a:r>
          </a:p>
          <a:p>
            <a:r>
              <a:rPr lang="en-US">
                <a:solidFill>
                  <a:schemeClr val="tx1"/>
                </a:solidFill>
              </a:rPr>
              <a:t>They happen in the NE part of North America.</a:t>
            </a:r>
          </a:p>
          <a:p>
            <a:r>
              <a:rPr lang="en-US">
                <a:solidFill>
                  <a:schemeClr val="tx1"/>
                </a:solidFill>
              </a:rPr>
              <a:t>Wind blows faster than 35mph and it gets colder than 20F.</a:t>
            </a:r>
          </a:p>
          <a:p>
            <a:endParaRPr lang="en-US">
              <a:solidFill>
                <a:schemeClr val="tx1"/>
              </a:solidFill>
            </a:endParaRPr>
          </a:p>
          <a:p>
            <a:endParaRPr lang="en-US">
              <a:solidFill>
                <a:schemeClr val="tx1"/>
              </a:solidFill>
            </a:endParaRPr>
          </a:p>
          <a:p>
            <a:endParaRPr lang="en-US">
              <a:solidFill>
                <a:schemeClr val="tx1"/>
              </a:solidFill>
            </a:endParaRPr>
          </a:p>
          <a:p>
            <a:pPr>
              <a:buFont typeface="Arial" pitchFamily="18" charset="2"/>
              <a:buChar char="•"/>
            </a:pPr>
            <a:endParaRPr lang="en-US">
              <a:solidFill>
                <a:schemeClr val="tx1"/>
              </a:solidFill>
            </a:endParaRPr>
          </a:p>
          <a:p>
            <a:endParaRPr lang="en-US">
              <a:solidFill>
                <a:schemeClr val="tx1"/>
              </a:solidFill>
            </a:endParaRPr>
          </a:p>
        </p:txBody>
      </p:sp>
      <p:sp>
        <p:nvSpPr>
          <p:cNvPr id="6" name="TextBox 5">
            <a:extLst>
              <a:ext uri="{FF2B5EF4-FFF2-40B4-BE49-F238E27FC236}">
                <a16:creationId xmlns:a16="http://schemas.microsoft.com/office/drawing/2014/main" id="{95C6200E-EE75-4013-B8A5-588603345069}"/>
              </a:ext>
            </a:extLst>
          </p:cNvPr>
          <p:cNvSpPr txBox="1"/>
          <p:nvPr/>
        </p:nvSpPr>
        <p:spPr>
          <a:xfrm>
            <a:off x="9668553" y="6657945"/>
            <a:ext cx="2523447"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4">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3">
                  <a:extLst>
                    <a:ext uri="{A12FA001-AC4F-418D-AE19-62706E023703}">
                      <ahyp:hlinkClr xmlns:ahyp="http://schemas.microsoft.com/office/drawing/2018/hyperlinkcolor" val="tx"/>
                    </a:ext>
                  </a:extLst>
                </a:hlinkClick>
              </a:rPr>
              <a:t>CC BY-SA-NC</a:t>
            </a:r>
            <a:r>
              <a:rPr lang="en-US" sz="700">
                <a:solidFill>
                  <a:srgbClr val="FFFFFF"/>
                </a:solidFill>
              </a:rPr>
              <a:t>.</a:t>
            </a:r>
          </a:p>
        </p:txBody>
      </p:sp>
    </p:spTree>
    <p:extLst>
      <p:ext uri="{BB962C8B-B14F-4D97-AF65-F5344CB8AC3E}">
        <p14:creationId xmlns:p14="http://schemas.microsoft.com/office/powerpoint/2010/main" val="38408380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02662-8E11-4BA6-8E2D-BD243EE08A77}"/>
              </a:ext>
            </a:extLst>
          </p:cNvPr>
          <p:cNvSpPr>
            <a:spLocks noGrp="1"/>
          </p:cNvSpPr>
          <p:nvPr>
            <p:ph type="title"/>
          </p:nvPr>
        </p:nvSpPr>
        <p:spPr>
          <a:xfrm>
            <a:off x="289248" y="1123837"/>
            <a:ext cx="6451110" cy="1255469"/>
          </a:xfrm>
        </p:spPr>
        <p:txBody>
          <a:bodyPr vert="horz" lIns="91440" tIns="45720" rIns="91440" bIns="45720" rtlCol="0" anchor="ctr">
            <a:normAutofit/>
          </a:bodyPr>
          <a:lstStyle/>
          <a:p>
            <a:r>
              <a:rPr lang="en-US" sz="3600"/>
              <a:t>Tropical Climate Zone</a:t>
            </a:r>
          </a:p>
        </p:txBody>
      </p:sp>
      <p:pic>
        <p:nvPicPr>
          <p:cNvPr id="5" name="Picture 5" descr="A beach with palm trees&#10;&#10;Description generated with very high confidence">
            <a:extLst>
              <a:ext uri="{FF2B5EF4-FFF2-40B4-BE49-F238E27FC236}">
                <a16:creationId xmlns:a16="http://schemas.microsoft.com/office/drawing/2014/main" id="{61E64F21-BD2F-4D1C-AEA7-CB0A268D46D0}"/>
              </a:ext>
            </a:extLst>
          </p:cNvPr>
          <p:cNvPicPr>
            <a:picLocks noGrp="1" noChangeAspect="1"/>
          </p:cNvPicPr>
          <p:nvPr>
            <p:ph type="pic" idx="1"/>
          </p:nvPr>
        </p:nvPicPr>
        <p:blipFill rotWithShape="1">
          <a:blip r:embed="rId2">
            <a:extLst>
              <a:ext uri="{837473B0-CC2E-450A-ABE3-18F120FF3D39}">
                <a1611:picAttrSrcUrl xmlns:a1611="http://schemas.microsoft.com/office/drawing/2016/11/main" r:id="rId3"/>
              </a:ext>
            </a:extLst>
          </a:blip>
          <a:srcRect t="8219" r="-1" b="7804"/>
          <a:stretch/>
        </p:blipFill>
        <p:spPr>
          <a:xfrm>
            <a:off x="20" y="1"/>
            <a:ext cx="12188932" cy="6858000"/>
          </a:xfrm>
          <a:prstGeom prst="rect">
            <a:avLst/>
          </a:prstGeom>
        </p:spPr>
      </p:pic>
      <p:sp>
        <p:nvSpPr>
          <p:cNvPr id="4" name="Text Placeholder 3">
            <a:extLst>
              <a:ext uri="{FF2B5EF4-FFF2-40B4-BE49-F238E27FC236}">
                <a16:creationId xmlns:a16="http://schemas.microsoft.com/office/drawing/2014/main" id="{D847B0AF-0BB4-48B1-B164-09DE3AC6624E}"/>
              </a:ext>
            </a:extLst>
          </p:cNvPr>
          <p:cNvSpPr>
            <a:spLocks noGrp="1"/>
          </p:cNvSpPr>
          <p:nvPr>
            <p:ph type="body" sz="half" idx="2"/>
          </p:nvPr>
        </p:nvSpPr>
        <p:spPr>
          <a:xfrm>
            <a:off x="289248" y="2510395"/>
            <a:ext cx="6451109" cy="3274586"/>
          </a:xfrm>
        </p:spPr>
        <p:txBody>
          <a:bodyPr vert="horz" lIns="91440" tIns="45720" rIns="91440" bIns="45720" rtlCol="0" anchor="t">
            <a:noAutofit/>
          </a:bodyPr>
          <a:lstStyle/>
          <a:p>
            <a:pPr marL="285750" indent="-182880">
              <a:lnSpc>
                <a:spcPct val="90000"/>
              </a:lnSpc>
              <a:buFont typeface="Wingdings 2" pitchFamily="18" charset="2"/>
              <a:buChar char=""/>
            </a:pPr>
            <a:r>
              <a:rPr lang="en-US" sz="3200" b="1">
                <a:solidFill>
                  <a:schemeClr val="bg1"/>
                </a:solidFill>
              </a:rPr>
              <a:t>Hot  temperatures all year long</a:t>
            </a:r>
          </a:p>
          <a:p>
            <a:pPr marL="285750" indent="-182880">
              <a:lnSpc>
                <a:spcPct val="90000"/>
              </a:lnSpc>
              <a:buFont typeface="Wingdings 2" pitchFamily="18" charset="2"/>
              <a:buChar char=""/>
            </a:pPr>
            <a:r>
              <a:rPr lang="en-US" sz="3200" b="1">
                <a:solidFill>
                  <a:schemeClr val="bg1"/>
                </a:solidFill>
              </a:rPr>
              <a:t>Frost free</a:t>
            </a:r>
          </a:p>
          <a:p>
            <a:pPr marL="285750" indent="-182880">
              <a:lnSpc>
                <a:spcPct val="90000"/>
              </a:lnSpc>
              <a:buFont typeface="Wingdings 2" pitchFamily="18" charset="2"/>
              <a:buChar char=""/>
            </a:pPr>
            <a:r>
              <a:rPr lang="en-US" sz="3200" b="1">
                <a:solidFill>
                  <a:schemeClr val="bg1"/>
                </a:solidFill>
              </a:rPr>
              <a:t>Sunlight is intense</a:t>
            </a:r>
          </a:p>
          <a:p>
            <a:pPr marL="285750" indent="-182880">
              <a:lnSpc>
                <a:spcPct val="90000"/>
              </a:lnSpc>
              <a:buFont typeface="Wingdings 2" pitchFamily="18" charset="2"/>
              <a:buChar char=""/>
            </a:pPr>
            <a:r>
              <a:rPr lang="en-US" sz="3200" b="1">
                <a:solidFill>
                  <a:schemeClr val="bg1"/>
                </a:solidFill>
              </a:rPr>
              <a:t>Only 2 seasons-wet and dry seasons</a:t>
            </a:r>
          </a:p>
          <a:p>
            <a:pPr marL="285750" indent="-182880">
              <a:lnSpc>
                <a:spcPct val="90000"/>
              </a:lnSpc>
              <a:buFont typeface="Wingdings 2" pitchFamily="18" charset="2"/>
              <a:buChar char=""/>
            </a:pPr>
            <a:r>
              <a:rPr lang="en-US" sz="3200" b="1">
                <a:solidFill>
                  <a:schemeClr val="bg1"/>
                </a:solidFill>
              </a:rPr>
              <a:t>Humid</a:t>
            </a:r>
          </a:p>
        </p:txBody>
      </p:sp>
      <p:sp>
        <p:nvSpPr>
          <p:cNvPr id="7" name="TextBox 6">
            <a:extLst>
              <a:ext uri="{FF2B5EF4-FFF2-40B4-BE49-F238E27FC236}">
                <a16:creationId xmlns:a16="http://schemas.microsoft.com/office/drawing/2014/main" id="{ABE20F45-17B9-43DA-80A6-A5FB72CC6819}"/>
              </a:ext>
            </a:extLst>
          </p:cNvPr>
          <p:cNvSpPr txBox="1"/>
          <p:nvPr/>
        </p:nvSpPr>
        <p:spPr>
          <a:xfrm>
            <a:off x="9949235" y="6657946"/>
            <a:ext cx="2239717"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4">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3">
                  <a:extLst>
                    <a:ext uri="{A12FA001-AC4F-418D-AE19-62706E023703}">
                      <ahyp:hlinkClr xmlns:ahyp="http://schemas.microsoft.com/office/drawing/2018/hyperlinkcolor" val="tx"/>
                    </a:ext>
                  </a:extLst>
                </a:hlinkClick>
              </a:rPr>
              <a:t>CC BY</a:t>
            </a:r>
            <a:r>
              <a:rPr lang="en-US" sz="700">
                <a:solidFill>
                  <a:srgbClr val="FFFFFF"/>
                </a:solidFill>
              </a:rPr>
              <a:t>.</a:t>
            </a:r>
          </a:p>
        </p:txBody>
      </p:sp>
      <p:sp>
        <p:nvSpPr>
          <p:cNvPr id="3" name="TextBox 2">
            <a:extLst>
              <a:ext uri="{FF2B5EF4-FFF2-40B4-BE49-F238E27FC236}">
                <a16:creationId xmlns:a16="http://schemas.microsoft.com/office/drawing/2014/main" id="{39549C27-F9CA-4D69-9840-CCEA69596F6F}"/>
              </a:ext>
            </a:extLst>
          </p:cNvPr>
          <p:cNvSpPr txBox="1"/>
          <p:nvPr/>
        </p:nvSpPr>
        <p:spPr>
          <a:xfrm>
            <a:off x="3286664" y="-63260"/>
            <a:ext cx="2743200"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a:t>Tropical Climate Zone</a:t>
            </a:r>
          </a:p>
        </p:txBody>
      </p:sp>
    </p:spTree>
    <p:extLst>
      <p:ext uri="{BB962C8B-B14F-4D97-AF65-F5344CB8AC3E}">
        <p14:creationId xmlns:p14="http://schemas.microsoft.com/office/powerpoint/2010/main" val="33050359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76B2CBBB-AF1C-447A-BF6F-B18A7233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a:extLst>
              <a:ext uri="{FF2B5EF4-FFF2-40B4-BE49-F238E27FC236}">
                <a16:creationId xmlns:a16="http://schemas.microsoft.com/office/drawing/2014/main" id="{45C497D1-E12B-468D-8A3E-DA12159B8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9" name="Rectangle 28">
            <a:extLst>
              <a:ext uri="{FF2B5EF4-FFF2-40B4-BE49-F238E27FC236}">
                <a16:creationId xmlns:a16="http://schemas.microsoft.com/office/drawing/2014/main" id="{DADC4F84-175A-4AB1-916C-1E5796E1E0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descr="A tree in a forest&#10;&#10;Description generated with very high confidence">
            <a:extLst>
              <a:ext uri="{FF2B5EF4-FFF2-40B4-BE49-F238E27FC236}">
                <a16:creationId xmlns:a16="http://schemas.microsoft.com/office/drawing/2014/main" id="{501F9ECE-7F01-4C01-AD4F-0F0A4D3F1A31}"/>
              </a:ext>
            </a:extLst>
          </p:cNvPr>
          <p:cNvPicPr>
            <a:picLocks noGrp="1" noChangeAspect="1"/>
          </p:cNvPicPr>
          <p:nvPr>
            <p:ph type="pic" idx="1"/>
          </p:nvPr>
        </p:nvPicPr>
        <p:blipFill rotWithShape="1">
          <a:blip r:embed="rId2">
            <a:alphaModFix amt="25000"/>
            <a:extLst>
              <a:ext uri="{837473B0-CC2E-450A-ABE3-18F120FF3D39}">
                <a1611:picAttrSrcUrl xmlns:a1611="http://schemas.microsoft.com/office/drawing/2016/11/main" r:id="rId3"/>
              </a:ext>
            </a:extLst>
          </a:blip>
          <a:srcRect t="19355"/>
          <a:stretch/>
        </p:blipFill>
        <p:spPr>
          <a:xfrm>
            <a:off x="-1" y="10"/>
            <a:ext cx="12192000" cy="6857990"/>
          </a:xfrm>
          <a:prstGeom prst="rect">
            <a:avLst/>
          </a:prstGeom>
        </p:spPr>
      </p:pic>
      <p:sp>
        <p:nvSpPr>
          <p:cNvPr id="2" name="Title 1">
            <a:extLst>
              <a:ext uri="{FF2B5EF4-FFF2-40B4-BE49-F238E27FC236}">
                <a16:creationId xmlns:a16="http://schemas.microsoft.com/office/drawing/2014/main" id="{83014F93-E5AC-4058-9AD9-86250E592F76}"/>
              </a:ext>
            </a:extLst>
          </p:cNvPr>
          <p:cNvSpPr>
            <a:spLocks noGrp="1"/>
          </p:cNvSpPr>
          <p:nvPr>
            <p:ph type="title"/>
          </p:nvPr>
        </p:nvSpPr>
        <p:spPr>
          <a:xfrm>
            <a:off x="252918" y="1123837"/>
            <a:ext cx="3051113" cy="4601183"/>
          </a:xfrm>
        </p:spPr>
        <p:txBody>
          <a:bodyPr vert="horz" lIns="91440" tIns="45720" rIns="91440" bIns="45720" rtlCol="0" anchor="ctr">
            <a:normAutofit/>
          </a:bodyPr>
          <a:lstStyle/>
          <a:p>
            <a:r>
              <a:rPr lang="en-US" sz="3600">
                <a:solidFill>
                  <a:schemeClr val="tx1"/>
                </a:solidFill>
              </a:rPr>
              <a:t>Temperate Climate Zone</a:t>
            </a:r>
          </a:p>
        </p:txBody>
      </p:sp>
      <p:sp>
        <p:nvSpPr>
          <p:cNvPr id="4" name="Text Placeholder 3">
            <a:extLst>
              <a:ext uri="{FF2B5EF4-FFF2-40B4-BE49-F238E27FC236}">
                <a16:creationId xmlns:a16="http://schemas.microsoft.com/office/drawing/2014/main" id="{D5EB3E59-C3AF-49B6-96F7-364EEC027E6D}"/>
              </a:ext>
            </a:extLst>
          </p:cNvPr>
          <p:cNvSpPr>
            <a:spLocks noGrp="1"/>
          </p:cNvSpPr>
          <p:nvPr>
            <p:ph type="body" sz="half" idx="2"/>
          </p:nvPr>
        </p:nvSpPr>
        <p:spPr>
          <a:xfrm>
            <a:off x="3869268" y="864108"/>
            <a:ext cx="7315200" cy="5120640"/>
          </a:xfrm>
        </p:spPr>
        <p:txBody>
          <a:bodyPr vert="horz" lIns="91440" tIns="45720" rIns="91440" bIns="45720" rtlCol="0" anchor="ctr">
            <a:normAutofit/>
          </a:bodyPr>
          <a:lstStyle/>
          <a:p>
            <a:pPr marL="285750" indent="-182880">
              <a:lnSpc>
                <a:spcPct val="90000"/>
              </a:lnSpc>
              <a:buFont typeface="Wingdings 2" pitchFamily="18" charset="2"/>
              <a:buChar char=""/>
            </a:pPr>
            <a:r>
              <a:rPr lang="en-US" sz="2400">
                <a:solidFill>
                  <a:schemeClr val="tx1"/>
                </a:solidFill>
              </a:rPr>
              <a:t>Good  weather not too hot or cold</a:t>
            </a:r>
          </a:p>
          <a:p>
            <a:pPr marL="285750" indent="-182880">
              <a:lnSpc>
                <a:spcPct val="90000"/>
              </a:lnSpc>
              <a:buFont typeface="Wingdings 2" pitchFamily="18" charset="2"/>
              <a:buChar char=""/>
            </a:pPr>
            <a:r>
              <a:rPr lang="en-US" sz="2400">
                <a:solidFill>
                  <a:schemeClr val="tx1"/>
                </a:solidFill>
              </a:rPr>
              <a:t>4 seasons</a:t>
            </a:r>
          </a:p>
          <a:p>
            <a:pPr marL="285750" indent="-182880">
              <a:lnSpc>
                <a:spcPct val="90000"/>
              </a:lnSpc>
              <a:buFont typeface="Wingdings 2" pitchFamily="18" charset="2"/>
              <a:buChar char=""/>
            </a:pPr>
            <a:r>
              <a:rPr lang="en-US" sz="2400">
                <a:solidFill>
                  <a:schemeClr val="tx1"/>
                </a:solidFill>
              </a:rPr>
              <a:t>Mid latitude climate</a:t>
            </a:r>
          </a:p>
          <a:p>
            <a:pPr marL="285750" indent="-182880">
              <a:lnSpc>
                <a:spcPct val="90000"/>
              </a:lnSpc>
              <a:buFont typeface="Wingdings 2" pitchFamily="18" charset="2"/>
              <a:buChar char=""/>
            </a:pPr>
            <a:r>
              <a:rPr lang="en-US" sz="2400">
                <a:solidFill>
                  <a:schemeClr val="tx1"/>
                </a:solidFill>
              </a:rPr>
              <a:t>Far from equator</a:t>
            </a:r>
          </a:p>
          <a:p>
            <a:pPr marL="285750" indent="-182880">
              <a:lnSpc>
                <a:spcPct val="90000"/>
              </a:lnSpc>
              <a:buFont typeface="Wingdings 2" pitchFamily="18" charset="2"/>
              <a:buChar char=""/>
            </a:pPr>
            <a:r>
              <a:rPr lang="en-US" sz="2400">
                <a:solidFill>
                  <a:schemeClr val="tx1"/>
                </a:solidFill>
              </a:rPr>
              <a:t>Mild climate</a:t>
            </a:r>
          </a:p>
          <a:p>
            <a:pPr marL="285750" indent="-182880">
              <a:lnSpc>
                <a:spcPct val="90000"/>
              </a:lnSpc>
              <a:buFont typeface="Wingdings 2" pitchFamily="18" charset="2"/>
              <a:buChar char=""/>
            </a:pPr>
            <a:r>
              <a:rPr lang="en-US" sz="2400">
                <a:solidFill>
                  <a:schemeClr val="tx1"/>
                </a:solidFill>
              </a:rPr>
              <a:t>Widest seasonal  changes</a:t>
            </a:r>
          </a:p>
          <a:p>
            <a:pPr marL="285750" indent="-182880">
              <a:lnSpc>
                <a:spcPct val="90000"/>
              </a:lnSpc>
              <a:buFont typeface="Wingdings 2" pitchFamily="18" charset="2"/>
              <a:buChar char=""/>
            </a:pPr>
            <a:r>
              <a:rPr lang="en-US" sz="2400">
                <a:solidFill>
                  <a:schemeClr val="tx1"/>
                </a:solidFill>
              </a:rPr>
              <a:t>Divided into smaller zones</a:t>
            </a:r>
          </a:p>
        </p:txBody>
      </p:sp>
      <p:sp>
        <p:nvSpPr>
          <p:cNvPr id="7" name="TextBox 6">
            <a:extLst>
              <a:ext uri="{FF2B5EF4-FFF2-40B4-BE49-F238E27FC236}">
                <a16:creationId xmlns:a16="http://schemas.microsoft.com/office/drawing/2014/main" id="{2A5399F8-0069-45C0-AB3B-718C350D0151}"/>
              </a:ext>
            </a:extLst>
          </p:cNvPr>
          <p:cNvSpPr txBox="1"/>
          <p:nvPr/>
        </p:nvSpPr>
        <p:spPr>
          <a:xfrm>
            <a:off x="9814425" y="6657945"/>
            <a:ext cx="2377575"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4">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3">
                  <a:extLst>
                    <a:ext uri="{A12FA001-AC4F-418D-AE19-62706E023703}">
                      <ahyp:hlinkClr xmlns:ahyp="http://schemas.microsoft.com/office/drawing/2018/hyperlinkcolor" val="tx"/>
                    </a:ext>
                  </a:extLst>
                </a:hlinkClick>
              </a:rPr>
              <a:t>CC BY-SA</a:t>
            </a:r>
            <a:r>
              <a:rPr lang="en-US" sz="700">
                <a:solidFill>
                  <a:srgbClr val="FFFFFF"/>
                </a:solidFill>
              </a:rPr>
              <a:t>.</a:t>
            </a:r>
          </a:p>
        </p:txBody>
      </p:sp>
    </p:spTree>
    <p:extLst>
      <p:ext uri="{BB962C8B-B14F-4D97-AF65-F5344CB8AC3E}">
        <p14:creationId xmlns:p14="http://schemas.microsoft.com/office/powerpoint/2010/main" val="36913250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12">
            <a:extLst>
              <a:ext uri="{FF2B5EF4-FFF2-40B4-BE49-F238E27FC236}">
                <a16:creationId xmlns:a16="http://schemas.microsoft.com/office/drawing/2014/main" id="{294BE718-56BA-4555-B880-8497742E6A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01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sunset in the sand&#10;&#10;Description generated with very high confidence">
            <a:extLst>
              <a:ext uri="{FF2B5EF4-FFF2-40B4-BE49-F238E27FC236}">
                <a16:creationId xmlns:a16="http://schemas.microsoft.com/office/drawing/2014/main" id="{BAB66DB9-AB92-4C92-B922-59A260A12CA1}"/>
              </a:ext>
            </a:extLst>
          </p:cNvPr>
          <p:cNvPicPr>
            <a:picLocks noChangeAspect="1"/>
          </p:cNvPicPr>
          <p:nvPr/>
        </p:nvPicPr>
        <p:blipFill rotWithShape="1">
          <a:blip r:embed="rId2"/>
          <a:srcRect l="12440" r="37000"/>
          <a:stretch/>
        </p:blipFill>
        <p:spPr>
          <a:xfrm>
            <a:off x="-14084" y="10"/>
            <a:ext cx="4623201" cy="6857990"/>
          </a:xfrm>
          <a:prstGeom prst="rect">
            <a:avLst/>
          </a:prstGeom>
        </p:spPr>
      </p:pic>
      <p:pic>
        <p:nvPicPr>
          <p:cNvPr id="6" name="Picture 6" descr="A close up of sand&#10;&#10;Description generated with high confidence">
            <a:extLst>
              <a:ext uri="{FF2B5EF4-FFF2-40B4-BE49-F238E27FC236}">
                <a16:creationId xmlns:a16="http://schemas.microsoft.com/office/drawing/2014/main" id="{69C8703A-07E1-46F1-91B1-7F922EA5EB0A}"/>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16693" r="8671" b="-1"/>
          <a:stretch/>
        </p:blipFill>
        <p:spPr>
          <a:xfrm>
            <a:off x="4774692" y="698"/>
            <a:ext cx="7417308" cy="6857302"/>
          </a:xfrm>
          <a:prstGeom prst="rect">
            <a:avLst/>
          </a:prstGeom>
        </p:spPr>
      </p:pic>
      <p:sp>
        <p:nvSpPr>
          <p:cNvPr id="24" name="Rectangle 14">
            <a:extLst>
              <a:ext uri="{FF2B5EF4-FFF2-40B4-BE49-F238E27FC236}">
                <a16:creationId xmlns:a16="http://schemas.microsoft.com/office/drawing/2014/main" id="{2E71F825-A3B9-4015-A4BA-3B904C61B5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54367" y="1313033"/>
            <a:ext cx="4228495" cy="4231934"/>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5DCDA9-DF57-4585-9575-E752F2D5DFF1}"/>
              </a:ext>
            </a:extLst>
          </p:cNvPr>
          <p:cNvSpPr>
            <a:spLocks noGrp="1"/>
          </p:cNvSpPr>
          <p:nvPr>
            <p:ph type="title"/>
          </p:nvPr>
        </p:nvSpPr>
        <p:spPr>
          <a:xfrm>
            <a:off x="6584768" y="1539022"/>
            <a:ext cx="3777343" cy="1215063"/>
          </a:xfrm>
        </p:spPr>
        <p:txBody>
          <a:bodyPr>
            <a:normAutofit/>
          </a:bodyPr>
          <a:lstStyle/>
          <a:p>
            <a:r>
              <a:rPr lang="en-US" sz="2800">
                <a:solidFill>
                  <a:schemeClr val="tx1"/>
                </a:solidFill>
                <a:cs typeface="Calibri Light"/>
              </a:rPr>
              <a:t>Desert Climate Zone</a:t>
            </a:r>
            <a:endParaRPr lang="en-US" sz="2800">
              <a:solidFill>
                <a:schemeClr val="tx1"/>
              </a:solidFill>
            </a:endParaRPr>
          </a:p>
        </p:txBody>
      </p:sp>
      <p:sp>
        <p:nvSpPr>
          <p:cNvPr id="3" name="Content Placeholder 2">
            <a:extLst>
              <a:ext uri="{FF2B5EF4-FFF2-40B4-BE49-F238E27FC236}">
                <a16:creationId xmlns:a16="http://schemas.microsoft.com/office/drawing/2014/main" id="{18238438-2842-441E-A981-4292401FEEEB}"/>
              </a:ext>
            </a:extLst>
          </p:cNvPr>
          <p:cNvSpPr>
            <a:spLocks noGrp="1"/>
          </p:cNvSpPr>
          <p:nvPr>
            <p:ph idx="1"/>
          </p:nvPr>
        </p:nvSpPr>
        <p:spPr>
          <a:xfrm>
            <a:off x="6584769" y="2852056"/>
            <a:ext cx="3777343" cy="2481943"/>
          </a:xfrm>
        </p:spPr>
        <p:txBody>
          <a:bodyPr vert="horz" lIns="91440" tIns="45720" rIns="91440" bIns="45720" rtlCol="0" anchor="t">
            <a:normAutofit/>
          </a:bodyPr>
          <a:lstStyle/>
          <a:p>
            <a:r>
              <a:rPr lang="en-US" sz="1800">
                <a:solidFill>
                  <a:schemeClr val="tx1"/>
                </a:solidFill>
                <a:cs typeface="Calibri"/>
              </a:rPr>
              <a:t>Very hot and dry temperatures</a:t>
            </a:r>
          </a:p>
          <a:p>
            <a:r>
              <a:rPr lang="en-US" sz="1800">
                <a:solidFill>
                  <a:schemeClr val="tx1"/>
                </a:solidFill>
                <a:cs typeface="Calibri"/>
              </a:rPr>
              <a:t> Gets cold in winter</a:t>
            </a:r>
          </a:p>
          <a:p>
            <a:r>
              <a:rPr lang="en-US" sz="1800">
                <a:solidFill>
                  <a:schemeClr val="tx1"/>
                </a:solidFill>
                <a:cs typeface="Calibri"/>
              </a:rPr>
              <a:t>High temperatures gets to 120 degrees </a:t>
            </a:r>
          </a:p>
          <a:p>
            <a:r>
              <a:rPr lang="en-US" sz="1800">
                <a:solidFill>
                  <a:schemeClr val="tx1"/>
                </a:solidFill>
                <a:cs typeface="Calibri"/>
              </a:rPr>
              <a:t>Covers 14.2% of Earth's  surface</a:t>
            </a:r>
          </a:p>
          <a:p>
            <a:r>
              <a:rPr lang="en-US" sz="1800">
                <a:solidFill>
                  <a:schemeClr val="tx1"/>
                </a:solidFill>
                <a:cs typeface="Calibri"/>
              </a:rPr>
              <a:t>Deserts cover Arizona, Nevada, Utah, Colorado, and New Mexico</a:t>
            </a:r>
          </a:p>
          <a:p>
            <a:endParaRPr lang="en-US" sz="1800">
              <a:solidFill>
                <a:schemeClr val="tx1"/>
              </a:solidFill>
              <a:cs typeface="Calibri"/>
            </a:endParaRPr>
          </a:p>
        </p:txBody>
      </p:sp>
      <p:sp>
        <p:nvSpPr>
          <p:cNvPr id="8" name="TextBox 7">
            <a:extLst>
              <a:ext uri="{FF2B5EF4-FFF2-40B4-BE49-F238E27FC236}">
                <a16:creationId xmlns:a16="http://schemas.microsoft.com/office/drawing/2014/main" id="{77204550-CE6F-4BCD-812E-1B469ABD60C6}"/>
              </a:ext>
            </a:extLst>
          </p:cNvPr>
          <p:cNvSpPr txBox="1"/>
          <p:nvPr/>
        </p:nvSpPr>
        <p:spPr>
          <a:xfrm>
            <a:off x="9814425" y="6657945"/>
            <a:ext cx="2377575"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5">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BY-SA</a:t>
            </a:r>
            <a:r>
              <a:rPr lang="en-US" sz="700">
                <a:solidFill>
                  <a:srgbClr val="FFFFFF"/>
                </a:solidFill>
              </a:rPr>
              <a:t>.</a:t>
            </a:r>
          </a:p>
        </p:txBody>
      </p:sp>
    </p:spTree>
    <p:extLst>
      <p:ext uri="{BB962C8B-B14F-4D97-AF65-F5344CB8AC3E}">
        <p14:creationId xmlns:p14="http://schemas.microsoft.com/office/powerpoint/2010/main" val="249315132"/>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4E107CEA-E63D-42FA-BECD-11404A1C55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8" name="Rectangle 47">
            <a:extLst>
              <a:ext uri="{FF2B5EF4-FFF2-40B4-BE49-F238E27FC236}">
                <a16:creationId xmlns:a16="http://schemas.microsoft.com/office/drawing/2014/main" id="{3748EECD-AFCF-4646-BA55-7C858DA57C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0" name="Rectangle 49">
            <a:extLst>
              <a:ext uri="{FF2B5EF4-FFF2-40B4-BE49-F238E27FC236}">
                <a16:creationId xmlns:a16="http://schemas.microsoft.com/office/drawing/2014/main" id="{294BE718-56BA-4555-B880-8497742E6A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01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9" descr="A picture containing nature&#10;&#10;Description generated with very high confidence">
            <a:extLst>
              <a:ext uri="{FF2B5EF4-FFF2-40B4-BE49-F238E27FC236}">
                <a16:creationId xmlns:a16="http://schemas.microsoft.com/office/drawing/2014/main" id="{FFACA998-856B-4A35-9815-B6E90442B9F9}"/>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28005" r="28008" b="1"/>
          <a:stretch/>
        </p:blipFill>
        <p:spPr>
          <a:xfrm>
            <a:off x="144067" y="14387"/>
            <a:ext cx="4623201" cy="6857990"/>
          </a:xfrm>
          <a:prstGeom prst="rect">
            <a:avLst/>
          </a:prstGeom>
        </p:spPr>
      </p:pic>
      <p:pic>
        <p:nvPicPr>
          <p:cNvPr id="4" name="Picture 4" descr="Water next to the ocean&#10;&#10;Description generated with high confidence">
            <a:extLst>
              <a:ext uri="{FF2B5EF4-FFF2-40B4-BE49-F238E27FC236}">
                <a16:creationId xmlns:a16="http://schemas.microsoft.com/office/drawing/2014/main" id="{8624CD6E-0389-4930-A819-D14CAA1E754C}"/>
              </a:ext>
            </a:extLst>
          </p:cNvPr>
          <p:cNvPicPr>
            <a:picLocks noGrp="1" noChangeAspect="1"/>
          </p:cNvPicPr>
          <p:nvPr>
            <p:ph type="pic" idx="1"/>
          </p:nvPr>
        </p:nvPicPr>
        <p:blipFill rotWithShape="1">
          <a:blip r:embed="rId4">
            <a:extLst>
              <a:ext uri="{837473B0-CC2E-450A-ABE3-18F120FF3D39}">
                <a1611:picAttrSrcUrl xmlns:a1611="http://schemas.microsoft.com/office/drawing/2016/11/main" r:id="rId3"/>
              </a:ext>
            </a:extLst>
          </a:blip>
          <a:srcRect l="6158" r="21371"/>
          <a:stretch/>
        </p:blipFill>
        <p:spPr>
          <a:xfrm>
            <a:off x="4774692" y="698"/>
            <a:ext cx="7417308" cy="6857302"/>
          </a:xfrm>
          <a:prstGeom prst="rect">
            <a:avLst/>
          </a:prstGeom>
        </p:spPr>
      </p:pic>
      <p:sp>
        <p:nvSpPr>
          <p:cNvPr id="52" name="Rectangle 51">
            <a:extLst>
              <a:ext uri="{FF2B5EF4-FFF2-40B4-BE49-F238E27FC236}">
                <a16:creationId xmlns:a16="http://schemas.microsoft.com/office/drawing/2014/main" id="{2E71F825-A3B9-4015-A4BA-3B904C61B5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54367" y="1313033"/>
            <a:ext cx="4228495" cy="4231934"/>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3B2B5B-D6CD-4022-97BE-E50BB68A61FB}"/>
              </a:ext>
            </a:extLst>
          </p:cNvPr>
          <p:cNvSpPr>
            <a:spLocks noGrp="1"/>
          </p:cNvSpPr>
          <p:nvPr>
            <p:ph type="title"/>
          </p:nvPr>
        </p:nvSpPr>
        <p:spPr>
          <a:xfrm>
            <a:off x="6584768" y="1539022"/>
            <a:ext cx="3777343" cy="1215063"/>
          </a:xfrm>
        </p:spPr>
        <p:txBody>
          <a:bodyPr vert="horz" lIns="91440" tIns="45720" rIns="91440" bIns="45720" rtlCol="0" anchor="ctr">
            <a:normAutofit/>
          </a:bodyPr>
          <a:lstStyle/>
          <a:p>
            <a:r>
              <a:rPr lang="en-US" sz="2800">
                <a:solidFill>
                  <a:schemeClr val="tx1"/>
                </a:solidFill>
              </a:rPr>
              <a:t>Polar Climate Zone</a:t>
            </a:r>
          </a:p>
        </p:txBody>
      </p:sp>
      <p:sp>
        <p:nvSpPr>
          <p:cNvPr id="6" name="Text Placeholder 5">
            <a:extLst>
              <a:ext uri="{FF2B5EF4-FFF2-40B4-BE49-F238E27FC236}">
                <a16:creationId xmlns:a16="http://schemas.microsoft.com/office/drawing/2014/main" id="{38AE9EEE-86B2-4A36-9D1D-BF8DA41E47E7}"/>
              </a:ext>
            </a:extLst>
          </p:cNvPr>
          <p:cNvSpPr>
            <a:spLocks noGrp="1"/>
          </p:cNvSpPr>
          <p:nvPr>
            <p:ph type="body" sz="half" idx="2"/>
          </p:nvPr>
        </p:nvSpPr>
        <p:spPr>
          <a:xfrm>
            <a:off x="6584769" y="2449490"/>
            <a:ext cx="3777343" cy="2913263"/>
          </a:xfrm>
        </p:spPr>
        <p:txBody>
          <a:bodyPr vert="horz" lIns="91440" tIns="45720" rIns="91440" bIns="45720" rtlCol="0" anchor="t">
            <a:noAutofit/>
          </a:bodyPr>
          <a:lstStyle/>
          <a:p>
            <a:pPr marL="102870">
              <a:lnSpc>
                <a:spcPct val="90000"/>
              </a:lnSpc>
            </a:pPr>
            <a:r>
              <a:rPr lang="en-US" sz="2400">
                <a:solidFill>
                  <a:schemeClr val="tx1"/>
                </a:solidFill>
              </a:rPr>
              <a:t>The average temperature is below 10 and 50 degrees</a:t>
            </a:r>
          </a:p>
          <a:p>
            <a:pPr marL="285750" indent="-182880">
              <a:lnSpc>
                <a:spcPct val="90000"/>
              </a:lnSpc>
              <a:buFont typeface="Wingdings 2" pitchFamily="18" charset="2"/>
              <a:buChar char=""/>
            </a:pPr>
            <a:r>
              <a:rPr lang="en-US" sz="2400">
                <a:solidFill>
                  <a:schemeClr val="tx1"/>
                </a:solidFill>
              </a:rPr>
              <a:t>Covers 20% of Earth's area</a:t>
            </a:r>
          </a:p>
          <a:p>
            <a:pPr marL="285750" indent="-182880">
              <a:lnSpc>
                <a:spcPct val="90000"/>
              </a:lnSpc>
              <a:buFont typeface="Wingdings 2" pitchFamily="18" charset="2"/>
              <a:buChar char=""/>
            </a:pPr>
            <a:r>
              <a:rPr lang="en-US" sz="2400">
                <a:solidFill>
                  <a:schemeClr val="tx1"/>
                </a:solidFill>
              </a:rPr>
              <a:t>Polar climates are in Antartica and the Arctic</a:t>
            </a:r>
          </a:p>
          <a:p>
            <a:pPr marL="285750" indent="-182880">
              <a:lnSpc>
                <a:spcPct val="90000"/>
              </a:lnSpc>
              <a:buChar char=""/>
            </a:pPr>
            <a:r>
              <a:rPr lang="en-US" sz="2400">
                <a:solidFill>
                  <a:schemeClr val="tx1"/>
                </a:solidFill>
              </a:rPr>
              <a:t>Far from equator</a:t>
            </a:r>
          </a:p>
          <a:p>
            <a:pPr marL="285750" indent="-182880">
              <a:lnSpc>
                <a:spcPct val="90000"/>
              </a:lnSpc>
              <a:buChar char=""/>
            </a:pPr>
            <a:endParaRPr lang="en-US" sz="2400">
              <a:solidFill>
                <a:schemeClr val="tx1"/>
              </a:solidFill>
            </a:endParaRPr>
          </a:p>
          <a:p>
            <a:pPr marL="102870">
              <a:lnSpc>
                <a:spcPct val="90000"/>
              </a:lnSpc>
            </a:pPr>
            <a:endParaRPr lang="en-US" sz="2400">
              <a:solidFill>
                <a:schemeClr val="tx1"/>
              </a:solidFill>
            </a:endParaRPr>
          </a:p>
          <a:p>
            <a:pPr indent="-182880">
              <a:lnSpc>
                <a:spcPct val="90000"/>
              </a:lnSpc>
              <a:buChar char=""/>
            </a:pPr>
            <a:endParaRPr lang="en-US" sz="1800">
              <a:solidFill>
                <a:schemeClr val="tx1"/>
              </a:solidFill>
            </a:endParaRPr>
          </a:p>
          <a:p>
            <a:pPr marL="285750" indent="-182880">
              <a:lnSpc>
                <a:spcPct val="90000"/>
              </a:lnSpc>
              <a:buFont typeface="Wingdings 2" pitchFamily="18" charset="2"/>
              <a:buChar char=""/>
            </a:pPr>
            <a:endParaRPr lang="en-US" sz="1800">
              <a:solidFill>
                <a:schemeClr val="tx1"/>
              </a:solidFill>
            </a:endParaRPr>
          </a:p>
          <a:p>
            <a:pPr indent="-182880">
              <a:lnSpc>
                <a:spcPct val="90000"/>
              </a:lnSpc>
              <a:buFont typeface="Wingdings 2" pitchFamily="18" charset="2"/>
              <a:buChar char=""/>
            </a:pPr>
            <a:endParaRPr lang="en-US" sz="1800">
              <a:solidFill>
                <a:schemeClr val="tx1"/>
              </a:solidFill>
            </a:endParaRPr>
          </a:p>
          <a:p>
            <a:pPr indent="-182880">
              <a:lnSpc>
                <a:spcPct val="90000"/>
              </a:lnSpc>
              <a:buFont typeface="Wingdings 2" pitchFamily="18" charset="2"/>
              <a:buChar char=""/>
            </a:pPr>
            <a:endParaRPr lang="en-US" sz="1800">
              <a:solidFill>
                <a:schemeClr val="tx1"/>
              </a:solidFill>
            </a:endParaRPr>
          </a:p>
          <a:p>
            <a:pPr marL="285750" indent="-182880">
              <a:lnSpc>
                <a:spcPct val="90000"/>
              </a:lnSpc>
              <a:buFont typeface="Wingdings 2" pitchFamily="18" charset="2"/>
              <a:buChar char=""/>
            </a:pPr>
            <a:endParaRPr lang="en-US" sz="1800">
              <a:solidFill>
                <a:schemeClr val="tx1"/>
              </a:solidFill>
            </a:endParaRPr>
          </a:p>
        </p:txBody>
      </p:sp>
      <p:sp>
        <p:nvSpPr>
          <p:cNvPr id="7" name="TextBox 6">
            <a:extLst>
              <a:ext uri="{FF2B5EF4-FFF2-40B4-BE49-F238E27FC236}">
                <a16:creationId xmlns:a16="http://schemas.microsoft.com/office/drawing/2014/main" id="{9DF29F9E-C359-47D7-9A7A-01D218F087D4}"/>
              </a:ext>
            </a:extLst>
          </p:cNvPr>
          <p:cNvSpPr txBox="1"/>
          <p:nvPr/>
        </p:nvSpPr>
        <p:spPr>
          <a:xfrm>
            <a:off x="9814425" y="6870700"/>
            <a:ext cx="2377575"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5">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3">
                  <a:extLst>
                    <a:ext uri="{A12FA001-AC4F-418D-AE19-62706E023703}">
                      <ahyp:hlinkClr xmlns:ahyp="http://schemas.microsoft.com/office/drawing/2018/hyperlinkcolor" val="tx"/>
                    </a:ext>
                  </a:extLst>
                </a:hlinkClick>
              </a:rPr>
              <a:t>CC BY-SA</a:t>
            </a:r>
            <a:r>
              <a:rPr lang="en-US" sz="700">
                <a:solidFill>
                  <a:srgbClr val="FFFFFF"/>
                </a:solidFill>
              </a:rPr>
              <a:t>.</a:t>
            </a:r>
          </a:p>
        </p:txBody>
      </p:sp>
      <p:sp>
        <p:nvSpPr>
          <p:cNvPr id="11" name="TextBox 10">
            <a:extLst>
              <a:ext uri="{FF2B5EF4-FFF2-40B4-BE49-F238E27FC236}">
                <a16:creationId xmlns:a16="http://schemas.microsoft.com/office/drawing/2014/main" id="{FEC7FE2C-2B72-4A09-83CC-1827410D4B93}"/>
              </a:ext>
            </a:extLst>
          </p:cNvPr>
          <p:cNvSpPr txBox="1"/>
          <p:nvPr/>
        </p:nvSpPr>
        <p:spPr>
          <a:xfrm>
            <a:off x="7424150" y="6870700"/>
            <a:ext cx="2377575"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6">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3">
                  <a:extLst>
                    <a:ext uri="{A12FA001-AC4F-418D-AE19-62706E023703}">
                      <ahyp:hlinkClr xmlns:ahyp="http://schemas.microsoft.com/office/drawing/2018/hyperlinkcolor" val="tx"/>
                    </a:ext>
                  </a:extLst>
                </a:hlinkClick>
              </a:rPr>
              <a:t>CC BY-SA</a:t>
            </a:r>
            <a:r>
              <a:rPr lang="en-US" sz="700">
                <a:solidFill>
                  <a:srgbClr val="FFFFFF"/>
                </a:solidFill>
              </a:rPr>
              <a:t>.</a:t>
            </a:r>
          </a:p>
        </p:txBody>
      </p:sp>
    </p:spTree>
    <p:extLst>
      <p:ext uri="{BB962C8B-B14F-4D97-AF65-F5344CB8AC3E}">
        <p14:creationId xmlns:p14="http://schemas.microsoft.com/office/powerpoint/2010/main" val="539480728"/>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4" name="Rectangle 16">
            <a:extLst>
              <a:ext uri="{FF2B5EF4-FFF2-40B4-BE49-F238E27FC236}">
                <a16:creationId xmlns:a16="http://schemas.microsoft.com/office/drawing/2014/main" id="{3033C1FA-44DC-4135-AC8E-99278C3178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18">
            <a:extLst>
              <a:ext uri="{FF2B5EF4-FFF2-40B4-BE49-F238E27FC236}">
                <a16:creationId xmlns:a16="http://schemas.microsoft.com/office/drawing/2014/main" id="{8481A727-51BA-47CD-BDF2-F800D0449B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BB7FD697-4752-4EC3-8426-D3FD9A486B0D}"/>
              </a:ext>
            </a:extLst>
          </p:cNvPr>
          <p:cNvSpPr>
            <a:spLocks noGrp="1"/>
          </p:cNvSpPr>
          <p:nvPr>
            <p:ph type="title"/>
          </p:nvPr>
        </p:nvSpPr>
        <p:spPr>
          <a:xfrm>
            <a:off x="289249" y="1123837"/>
            <a:ext cx="4016116" cy="1255469"/>
          </a:xfrm>
        </p:spPr>
        <p:txBody>
          <a:bodyPr>
            <a:normAutofit/>
          </a:bodyPr>
          <a:lstStyle/>
          <a:p>
            <a:r>
              <a:rPr lang="en-US">
                <a:cs typeface="Calibri Light"/>
              </a:rPr>
              <a:t>Cumulus Clouds</a:t>
            </a:r>
            <a:endParaRPr lang="en-US"/>
          </a:p>
        </p:txBody>
      </p:sp>
      <p:sp>
        <p:nvSpPr>
          <p:cNvPr id="3" name="Content Placeholder 2">
            <a:extLst>
              <a:ext uri="{FF2B5EF4-FFF2-40B4-BE49-F238E27FC236}">
                <a16:creationId xmlns:a16="http://schemas.microsoft.com/office/drawing/2014/main" id="{704948EE-DEDF-4E40-87F5-2D96FE79BE3F}"/>
              </a:ext>
            </a:extLst>
          </p:cNvPr>
          <p:cNvSpPr>
            <a:spLocks noGrp="1"/>
          </p:cNvSpPr>
          <p:nvPr>
            <p:ph idx="1"/>
          </p:nvPr>
        </p:nvSpPr>
        <p:spPr>
          <a:xfrm>
            <a:off x="289249" y="2510395"/>
            <a:ext cx="4016116" cy="3274586"/>
          </a:xfrm>
        </p:spPr>
        <p:txBody>
          <a:bodyPr vert="horz" lIns="91440" tIns="45720" rIns="91440" bIns="45720" rtlCol="0" anchor="t">
            <a:normAutofit/>
          </a:bodyPr>
          <a:lstStyle/>
          <a:p>
            <a:r>
              <a:rPr lang="en-US" sz="1800">
                <a:solidFill>
                  <a:srgbClr val="FFFFFF"/>
                </a:solidFill>
                <a:cs typeface="Calibri"/>
              </a:rPr>
              <a:t>Bring nice weather</a:t>
            </a:r>
          </a:p>
          <a:p>
            <a:r>
              <a:rPr lang="en-US" sz="1800">
                <a:solidFill>
                  <a:srgbClr val="FFFFFF"/>
                </a:solidFill>
                <a:cs typeface="Calibri"/>
              </a:rPr>
              <a:t>Appear during fair weather</a:t>
            </a:r>
          </a:p>
          <a:p>
            <a:r>
              <a:rPr lang="en-US" sz="1800">
                <a:solidFill>
                  <a:srgbClr val="FFFFFF"/>
                </a:solidFill>
                <a:cs typeface="Calibri"/>
              </a:rPr>
              <a:t>Are piles of white clouds that billow in the sky</a:t>
            </a:r>
          </a:p>
          <a:p>
            <a:r>
              <a:rPr lang="en-US" sz="1800">
                <a:solidFill>
                  <a:srgbClr val="FFFFFF"/>
                </a:solidFill>
                <a:cs typeface="Calibri"/>
              </a:rPr>
              <a:t>Are white and fluffy</a:t>
            </a:r>
          </a:p>
          <a:p>
            <a:r>
              <a:rPr lang="en-US" sz="1800">
                <a:solidFill>
                  <a:srgbClr val="FFFFFF"/>
                </a:solidFill>
                <a:cs typeface="Calibri"/>
              </a:rPr>
              <a:t>Can make shapes</a:t>
            </a:r>
          </a:p>
          <a:p>
            <a:r>
              <a:rPr lang="en-US" sz="1800">
                <a:solidFill>
                  <a:srgbClr val="FFFFFF"/>
                </a:solidFill>
                <a:cs typeface="Calibri"/>
              </a:rPr>
              <a:t>Range from 5,000 to 10,000 feet in the air</a:t>
            </a:r>
          </a:p>
          <a:p>
            <a:endParaRPr lang="en-US" sz="1800">
              <a:solidFill>
                <a:srgbClr val="FFFFFF"/>
              </a:solidFill>
              <a:cs typeface="Calibri"/>
            </a:endParaRPr>
          </a:p>
          <a:p>
            <a:endParaRPr lang="en-US" sz="1800">
              <a:solidFill>
                <a:srgbClr val="FFFFFF"/>
              </a:solidFill>
              <a:cs typeface="Calibri"/>
            </a:endParaRPr>
          </a:p>
          <a:p>
            <a:pPr marL="0" indent="0">
              <a:buNone/>
            </a:pPr>
            <a:endParaRPr lang="en-US" sz="1800">
              <a:solidFill>
                <a:srgbClr val="FFFFFF"/>
              </a:solidFill>
              <a:cs typeface="Calibri"/>
            </a:endParaRPr>
          </a:p>
        </p:txBody>
      </p:sp>
      <p:sp>
        <p:nvSpPr>
          <p:cNvPr id="27" name="Rectangle 20">
            <a:extLst>
              <a:ext uri="{FF2B5EF4-FFF2-40B4-BE49-F238E27FC236}">
                <a16:creationId xmlns:a16="http://schemas.microsoft.com/office/drawing/2014/main" id="{4A94605C-0EB2-4FA5-B05F-7BC682EA27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08840" y="758952"/>
            <a:ext cx="2079069" cy="2344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E1D58C79-C053-45C6-AB6A-6BE55965B2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7463" y="4080912"/>
            <a:ext cx="2157385" cy="2008992"/>
          </a:xfrm>
          <a:prstGeom prst="rect">
            <a:avLst/>
          </a:prstGeom>
          <a:solidFill>
            <a:schemeClr val="tx1">
              <a:lumMod val="50000"/>
              <a:lumOff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group of clouds in the blue sky&#10;&#10;Description generated with very high confidence">
            <a:extLst>
              <a:ext uri="{FF2B5EF4-FFF2-40B4-BE49-F238E27FC236}">
                <a16:creationId xmlns:a16="http://schemas.microsoft.com/office/drawing/2014/main" id="{2E072300-3C10-4E19-92C8-E027DF7FBDCC}"/>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t="11535" r="5" b="17409"/>
          <a:stretch/>
        </p:blipFill>
        <p:spPr>
          <a:xfrm>
            <a:off x="7460907" y="3264090"/>
            <a:ext cx="4027002" cy="2825813"/>
          </a:xfrm>
          <a:prstGeom prst="rect">
            <a:avLst/>
          </a:prstGeom>
        </p:spPr>
      </p:pic>
      <p:pic>
        <p:nvPicPr>
          <p:cNvPr id="10" name="Picture 10" descr="A group of clouds in the sky&#10;&#10;Description generated with very high confidence">
            <a:extLst>
              <a:ext uri="{FF2B5EF4-FFF2-40B4-BE49-F238E27FC236}">
                <a16:creationId xmlns:a16="http://schemas.microsoft.com/office/drawing/2014/main" id="{DAD8A3EA-72F7-485E-BA98-29C43B14CDFD}"/>
              </a:ext>
            </a:extLst>
          </p:cNvPr>
          <p:cNvPicPr>
            <a:picLocks noChangeAspect="1"/>
          </p:cNvPicPr>
          <p:nvPr/>
        </p:nvPicPr>
        <p:blipFill rotWithShape="1">
          <a:blip r:embed="rId4">
            <a:extLst>
              <a:ext uri="{837473B0-CC2E-450A-ABE3-18F120FF3D39}">
                <a1611:picAttrSrcUrl xmlns:a1611="http://schemas.microsoft.com/office/drawing/2016/11/main" r:id="rId5"/>
              </a:ext>
            </a:extLst>
          </a:blip>
          <a:srcRect t="22645" b="22793"/>
          <a:stretch/>
        </p:blipFill>
        <p:spPr>
          <a:xfrm>
            <a:off x="5137461" y="758952"/>
            <a:ext cx="4113439" cy="3161093"/>
          </a:xfrm>
          <a:custGeom>
            <a:avLst/>
            <a:gdLst>
              <a:gd name="connsiteX0" fmla="*/ 0 w 4113439"/>
              <a:gd name="connsiteY0" fmla="*/ 0 h 3161093"/>
              <a:gd name="connsiteX1" fmla="*/ 4113439 w 4113439"/>
              <a:gd name="connsiteY1" fmla="*/ 0 h 3161093"/>
              <a:gd name="connsiteX2" fmla="*/ 4113439 w 4113439"/>
              <a:gd name="connsiteY2" fmla="*/ 2344272 h 3161093"/>
              <a:gd name="connsiteX3" fmla="*/ 2157387 w 4113439"/>
              <a:gd name="connsiteY3" fmla="*/ 2344272 h 3161093"/>
              <a:gd name="connsiteX4" fmla="*/ 2157387 w 4113439"/>
              <a:gd name="connsiteY4" fmla="*/ 3161093 h 3161093"/>
              <a:gd name="connsiteX5" fmla="*/ 0 w 4113439"/>
              <a:gd name="connsiteY5" fmla="*/ 3161093 h 3161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13439" h="3161093">
                <a:moveTo>
                  <a:pt x="0" y="0"/>
                </a:moveTo>
                <a:lnTo>
                  <a:pt x="4113439" y="0"/>
                </a:lnTo>
                <a:lnTo>
                  <a:pt x="4113439" y="2344272"/>
                </a:lnTo>
                <a:lnTo>
                  <a:pt x="2157387" y="2344272"/>
                </a:lnTo>
                <a:lnTo>
                  <a:pt x="2157387" y="3161093"/>
                </a:lnTo>
                <a:lnTo>
                  <a:pt x="0" y="3161093"/>
                </a:lnTo>
                <a:close/>
              </a:path>
            </a:pathLst>
          </a:custGeom>
        </p:spPr>
      </p:pic>
      <p:sp>
        <p:nvSpPr>
          <p:cNvPr id="25" name="Rectangle 24">
            <a:extLst>
              <a:ext uri="{FF2B5EF4-FFF2-40B4-BE49-F238E27FC236}">
                <a16:creationId xmlns:a16="http://schemas.microsoft.com/office/drawing/2014/main" id="{AF6B7092-FA11-45BD-B50D-DF79993015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TextBox 5">
            <a:extLst>
              <a:ext uri="{FF2B5EF4-FFF2-40B4-BE49-F238E27FC236}">
                <a16:creationId xmlns:a16="http://schemas.microsoft.com/office/drawing/2014/main" id="{4FB16108-A380-4E11-97A3-8A841F2EF46C}"/>
              </a:ext>
            </a:extLst>
          </p:cNvPr>
          <p:cNvSpPr txBox="1"/>
          <p:nvPr/>
        </p:nvSpPr>
        <p:spPr>
          <a:xfrm>
            <a:off x="9110334" y="5889848"/>
            <a:ext cx="2377575"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6">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3">
                  <a:extLst>
                    <a:ext uri="{A12FA001-AC4F-418D-AE19-62706E023703}">
                      <ahyp:hlinkClr xmlns:ahyp="http://schemas.microsoft.com/office/drawing/2018/hyperlinkcolor" val="tx"/>
                    </a:ext>
                  </a:extLst>
                </a:hlinkClick>
              </a:rPr>
              <a:t>CC BY-SA</a:t>
            </a:r>
            <a:r>
              <a:rPr lang="en-US" sz="700">
                <a:solidFill>
                  <a:srgbClr val="FFFFFF"/>
                </a:solidFill>
              </a:rPr>
              <a:t>.</a:t>
            </a:r>
          </a:p>
        </p:txBody>
      </p:sp>
      <p:sp>
        <p:nvSpPr>
          <p:cNvPr id="12" name="TextBox 11">
            <a:extLst>
              <a:ext uri="{FF2B5EF4-FFF2-40B4-BE49-F238E27FC236}">
                <a16:creationId xmlns:a16="http://schemas.microsoft.com/office/drawing/2014/main" id="{C0FB9153-85F8-4C3C-8F12-8AEE2F208FF8}"/>
              </a:ext>
            </a:extLst>
          </p:cNvPr>
          <p:cNvSpPr txBox="1"/>
          <p:nvPr/>
        </p:nvSpPr>
        <p:spPr>
          <a:xfrm>
            <a:off x="9668552" y="6657945"/>
            <a:ext cx="2523448"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7">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a:extLst>
                    <a:ext uri="{A12FA001-AC4F-418D-AE19-62706E023703}">
                      <ahyp:hlinkClr xmlns:ahyp="http://schemas.microsoft.com/office/drawing/2018/hyperlinkcolor" val="tx"/>
                    </a:ext>
                  </a:extLst>
                </a:hlinkClick>
              </a:rPr>
              <a:t>CC BY-SA-NC</a:t>
            </a:r>
            <a:r>
              <a:rPr lang="en-US" sz="700">
                <a:solidFill>
                  <a:srgbClr val="FFFFFF"/>
                </a:solidFill>
              </a:rPr>
              <a:t>.</a:t>
            </a:r>
          </a:p>
        </p:txBody>
      </p:sp>
    </p:spTree>
    <p:extLst>
      <p:ext uri="{BB962C8B-B14F-4D97-AF65-F5344CB8AC3E}">
        <p14:creationId xmlns:p14="http://schemas.microsoft.com/office/powerpoint/2010/main" val="34477199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15">
            <a:extLst>
              <a:ext uri="{FF2B5EF4-FFF2-40B4-BE49-F238E27FC236}">
                <a16:creationId xmlns:a16="http://schemas.microsoft.com/office/drawing/2014/main" id="{4E107CEA-E63D-42FA-BECD-11404A1C55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17">
            <a:extLst>
              <a:ext uri="{FF2B5EF4-FFF2-40B4-BE49-F238E27FC236}">
                <a16:creationId xmlns:a16="http://schemas.microsoft.com/office/drawing/2014/main" id="{3748EECD-AFCF-4646-BA55-7C858DA57C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Rectangle 19">
            <a:extLst>
              <a:ext uri="{FF2B5EF4-FFF2-40B4-BE49-F238E27FC236}">
                <a16:creationId xmlns:a16="http://schemas.microsoft.com/office/drawing/2014/main" id="{294BE718-56BA-4555-B880-8497742E6A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01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9" descr="Clouds in the sky over a body of water&#10;&#10;Description generated with very high confidence">
            <a:extLst>
              <a:ext uri="{FF2B5EF4-FFF2-40B4-BE49-F238E27FC236}">
                <a16:creationId xmlns:a16="http://schemas.microsoft.com/office/drawing/2014/main" id="{FF017479-20A4-41D7-8965-A7689A11FA5D}"/>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5109" r="5108"/>
          <a:stretch/>
        </p:blipFill>
        <p:spPr>
          <a:xfrm>
            <a:off x="-14084" y="10"/>
            <a:ext cx="4623201" cy="6857990"/>
          </a:xfrm>
          <a:prstGeom prst="rect">
            <a:avLst/>
          </a:prstGeom>
        </p:spPr>
      </p:pic>
      <p:pic>
        <p:nvPicPr>
          <p:cNvPr id="5" name="Picture 5" descr="Clouds in the sky&#10;&#10;Description generated with very high confidence">
            <a:extLst>
              <a:ext uri="{FF2B5EF4-FFF2-40B4-BE49-F238E27FC236}">
                <a16:creationId xmlns:a16="http://schemas.microsoft.com/office/drawing/2014/main" id="{9A88FC01-495C-4F77-BF88-80B5F4D709CF}"/>
              </a:ext>
            </a:extLst>
          </p:cNvPr>
          <p:cNvPicPr>
            <a:picLocks noGrp="1" noChangeAspect="1"/>
          </p:cNvPicPr>
          <p:nvPr>
            <p:ph type="pic" idx="1"/>
          </p:nvPr>
        </p:nvPicPr>
        <p:blipFill rotWithShape="1">
          <a:blip r:embed="rId4">
            <a:extLst>
              <a:ext uri="{837473B0-CC2E-450A-ABE3-18F120FF3D39}">
                <a1611:picAttrSrcUrl xmlns:a1611="http://schemas.microsoft.com/office/drawing/2016/11/main" r:id="rId3"/>
              </a:ext>
            </a:extLst>
          </a:blip>
          <a:srcRect l="341" r="30972" b="-1"/>
          <a:stretch/>
        </p:blipFill>
        <p:spPr>
          <a:xfrm>
            <a:off x="4774692" y="698"/>
            <a:ext cx="7417308" cy="6857302"/>
          </a:xfrm>
          <a:prstGeom prst="rect">
            <a:avLst/>
          </a:prstGeom>
        </p:spPr>
      </p:pic>
      <p:sp>
        <p:nvSpPr>
          <p:cNvPr id="25" name="Rectangle 21">
            <a:extLst>
              <a:ext uri="{FF2B5EF4-FFF2-40B4-BE49-F238E27FC236}">
                <a16:creationId xmlns:a16="http://schemas.microsoft.com/office/drawing/2014/main" id="{2E71F825-A3B9-4015-A4BA-3B904C61B5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54367" y="1313033"/>
            <a:ext cx="4228495" cy="4231934"/>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1E4347F-46B4-42A2-B09D-15A2B456B0D4}"/>
              </a:ext>
            </a:extLst>
          </p:cNvPr>
          <p:cNvSpPr>
            <a:spLocks noGrp="1"/>
          </p:cNvSpPr>
          <p:nvPr>
            <p:ph type="title"/>
          </p:nvPr>
        </p:nvSpPr>
        <p:spPr>
          <a:xfrm>
            <a:off x="6584768" y="1539022"/>
            <a:ext cx="3777343" cy="1215063"/>
          </a:xfrm>
        </p:spPr>
        <p:txBody>
          <a:bodyPr vert="horz" lIns="91440" tIns="45720" rIns="91440" bIns="45720" rtlCol="0" anchor="ctr">
            <a:normAutofit/>
          </a:bodyPr>
          <a:lstStyle/>
          <a:p>
            <a:r>
              <a:rPr lang="en-US" sz="2800">
                <a:solidFill>
                  <a:schemeClr val="tx1"/>
                </a:solidFill>
              </a:rPr>
              <a:t>Cumulonimbus Clouds</a:t>
            </a:r>
          </a:p>
        </p:txBody>
      </p:sp>
      <p:sp>
        <p:nvSpPr>
          <p:cNvPr id="4" name="Text Placeholder 3">
            <a:extLst>
              <a:ext uri="{FF2B5EF4-FFF2-40B4-BE49-F238E27FC236}">
                <a16:creationId xmlns:a16="http://schemas.microsoft.com/office/drawing/2014/main" id="{A32F4F18-6883-4441-8D41-783926C259E1}"/>
              </a:ext>
            </a:extLst>
          </p:cNvPr>
          <p:cNvSpPr>
            <a:spLocks noGrp="1"/>
          </p:cNvSpPr>
          <p:nvPr>
            <p:ph type="body" sz="half" idx="2"/>
          </p:nvPr>
        </p:nvSpPr>
        <p:spPr>
          <a:xfrm>
            <a:off x="6584769" y="2852056"/>
            <a:ext cx="3777343" cy="2481943"/>
          </a:xfrm>
        </p:spPr>
        <p:txBody>
          <a:bodyPr vert="horz" lIns="91440" tIns="45720" rIns="91440" bIns="45720" rtlCol="0" anchor="t">
            <a:normAutofit/>
          </a:bodyPr>
          <a:lstStyle/>
          <a:p>
            <a:pPr marL="285750" indent="-182880">
              <a:lnSpc>
                <a:spcPct val="90000"/>
              </a:lnSpc>
              <a:buFont typeface="Wingdings 2" pitchFamily="18" charset="2"/>
              <a:buChar char=""/>
            </a:pPr>
            <a:r>
              <a:rPr lang="en-US" sz="1800">
                <a:solidFill>
                  <a:schemeClr val="tx1"/>
                </a:solidFill>
              </a:rPr>
              <a:t>Are known as thundercloud because they bring thunder</a:t>
            </a:r>
          </a:p>
          <a:p>
            <a:pPr marL="285750" indent="-182880">
              <a:lnSpc>
                <a:spcPct val="90000"/>
              </a:lnSpc>
              <a:buFont typeface="Wingdings 2" pitchFamily="18" charset="2"/>
              <a:buChar char=""/>
            </a:pPr>
            <a:r>
              <a:rPr lang="en-US" sz="1800">
                <a:solidFill>
                  <a:schemeClr val="tx1"/>
                </a:solidFill>
              </a:rPr>
              <a:t>Range up to 20,000 feet</a:t>
            </a:r>
          </a:p>
          <a:p>
            <a:pPr marL="285750" indent="-182880">
              <a:lnSpc>
                <a:spcPct val="90000"/>
              </a:lnSpc>
              <a:buFont typeface="Wingdings 2" pitchFamily="18" charset="2"/>
              <a:buChar char=""/>
            </a:pPr>
            <a:r>
              <a:rPr lang="en-US" sz="1800">
                <a:solidFill>
                  <a:schemeClr val="tx1"/>
                </a:solidFill>
              </a:rPr>
              <a:t> Bring high winds </a:t>
            </a:r>
          </a:p>
          <a:p>
            <a:pPr marL="285750" indent="-182880">
              <a:lnSpc>
                <a:spcPct val="90000"/>
              </a:lnSpc>
              <a:buFont typeface="Wingdings 2" pitchFamily="18" charset="2"/>
              <a:buChar char=""/>
            </a:pPr>
            <a:r>
              <a:rPr lang="en-US" sz="1800">
                <a:solidFill>
                  <a:schemeClr val="tx1"/>
                </a:solidFill>
              </a:rPr>
              <a:t>Forms  from water vapor</a:t>
            </a:r>
          </a:p>
          <a:p>
            <a:pPr marL="285750" indent="-182880">
              <a:lnSpc>
                <a:spcPct val="90000"/>
              </a:lnSpc>
              <a:buFont typeface="Wingdings 2" pitchFamily="18" charset="2"/>
              <a:buChar char=""/>
            </a:pPr>
            <a:r>
              <a:rPr lang="en-US" sz="1800">
                <a:solidFill>
                  <a:schemeClr val="tx1"/>
                </a:solidFill>
              </a:rPr>
              <a:t>Typically reach to as much as 12,000 meters</a:t>
            </a:r>
          </a:p>
          <a:p>
            <a:pPr marL="57150" indent="-182880">
              <a:lnSpc>
                <a:spcPct val="90000"/>
              </a:lnSpc>
              <a:buFont typeface="Wingdings 2" pitchFamily="18" charset="2"/>
              <a:buChar char=""/>
            </a:pPr>
            <a:endParaRPr lang="en-US" sz="1800">
              <a:solidFill>
                <a:schemeClr val="tx1"/>
              </a:solidFill>
            </a:endParaRPr>
          </a:p>
        </p:txBody>
      </p:sp>
      <p:sp>
        <p:nvSpPr>
          <p:cNvPr id="7" name="TextBox 6">
            <a:extLst>
              <a:ext uri="{FF2B5EF4-FFF2-40B4-BE49-F238E27FC236}">
                <a16:creationId xmlns:a16="http://schemas.microsoft.com/office/drawing/2014/main" id="{D21EA5C3-6B29-4620-A2CC-B6329AC26235}"/>
              </a:ext>
            </a:extLst>
          </p:cNvPr>
          <p:cNvSpPr txBox="1"/>
          <p:nvPr/>
        </p:nvSpPr>
        <p:spPr>
          <a:xfrm>
            <a:off x="9814425" y="6870700"/>
            <a:ext cx="2377575"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5">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3">
                  <a:extLst>
                    <a:ext uri="{A12FA001-AC4F-418D-AE19-62706E023703}">
                      <ahyp:hlinkClr xmlns:ahyp="http://schemas.microsoft.com/office/drawing/2018/hyperlinkcolor" val="tx"/>
                    </a:ext>
                  </a:extLst>
                </a:hlinkClick>
              </a:rPr>
              <a:t>CC BY-SA</a:t>
            </a:r>
            <a:r>
              <a:rPr lang="en-US" sz="700">
                <a:solidFill>
                  <a:srgbClr val="FFFFFF"/>
                </a:solidFill>
              </a:rPr>
              <a:t>.</a:t>
            </a:r>
          </a:p>
        </p:txBody>
      </p:sp>
      <p:sp>
        <p:nvSpPr>
          <p:cNvPr id="11" name="TextBox 10">
            <a:extLst>
              <a:ext uri="{FF2B5EF4-FFF2-40B4-BE49-F238E27FC236}">
                <a16:creationId xmlns:a16="http://schemas.microsoft.com/office/drawing/2014/main" id="{59285518-EF71-4F4D-9AE0-2F18FEF6C2C5}"/>
              </a:ext>
            </a:extLst>
          </p:cNvPr>
          <p:cNvSpPr txBox="1"/>
          <p:nvPr/>
        </p:nvSpPr>
        <p:spPr>
          <a:xfrm>
            <a:off x="7424150" y="6870700"/>
            <a:ext cx="2377575"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6">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3">
                  <a:extLst>
                    <a:ext uri="{A12FA001-AC4F-418D-AE19-62706E023703}">
                      <ahyp:hlinkClr xmlns:ahyp="http://schemas.microsoft.com/office/drawing/2018/hyperlinkcolor" val="tx"/>
                    </a:ext>
                  </a:extLst>
                </a:hlinkClick>
              </a:rPr>
              <a:t>CC BY-SA</a:t>
            </a:r>
            <a:r>
              <a:rPr lang="en-US" sz="700">
                <a:solidFill>
                  <a:srgbClr val="FFFFFF"/>
                </a:solidFill>
              </a:rPr>
              <a:t>.</a:t>
            </a:r>
          </a:p>
        </p:txBody>
      </p:sp>
    </p:spTree>
    <p:extLst>
      <p:ext uri="{BB962C8B-B14F-4D97-AF65-F5344CB8AC3E}">
        <p14:creationId xmlns:p14="http://schemas.microsoft.com/office/powerpoint/2010/main" val="2113209033"/>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AC26A-C2DC-466A-A4F6-914E43DFF012}"/>
              </a:ext>
            </a:extLst>
          </p:cNvPr>
          <p:cNvSpPr>
            <a:spLocks noGrp="1"/>
          </p:cNvSpPr>
          <p:nvPr>
            <p:ph type="title"/>
          </p:nvPr>
        </p:nvSpPr>
        <p:spPr>
          <a:xfrm>
            <a:off x="5406816" y="873254"/>
            <a:ext cx="5777652" cy="1565146"/>
          </a:xfrm>
        </p:spPr>
        <p:txBody>
          <a:bodyPr anchor="b">
            <a:normAutofit/>
          </a:bodyPr>
          <a:lstStyle/>
          <a:p>
            <a:r>
              <a:rPr lang="en-US">
                <a:cs typeface="Calibri Light"/>
              </a:rPr>
              <a:t>Stratus Clouds</a:t>
            </a:r>
            <a:endParaRPr lang="en-US"/>
          </a:p>
        </p:txBody>
      </p:sp>
      <p:sp>
        <p:nvSpPr>
          <p:cNvPr id="3" name="Content Placeholder 2">
            <a:extLst>
              <a:ext uri="{FF2B5EF4-FFF2-40B4-BE49-F238E27FC236}">
                <a16:creationId xmlns:a16="http://schemas.microsoft.com/office/drawing/2014/main" id="{363F9D69-E70D-470C-B099-F234AB9D5F67}"/>
              </a:ext>
            </a:extLst>
          </p:cNvPr>
          <p:cNvSpPr>
            <a:spLocks noGrp="1"/>
          </p:cNvSpPr>
          <p:nvPr>
            <p:ph idx="1"/>
          </p:nvPr>
        </p:nvSpPr>
        <p:spPr>
          <a:xfrm>
            <a:off x="5406816" y="2760133"/>
            <a:ext cx="5777652" cy="3224614"/>
          </a:xfrm>
        </p:spPr>
        <p:txBody>
          <a:bodyPr vert="horz" lIns="91440" tIns="45720" rIns="91440" bIns="45720" rtlCol="0" anchor="t">
            <a:normAutofit/>
          </a:bodyPr>
          <a:lstStyle/>
          <a:p>
            <a:r>
              <a:rPr lang="en-US">
                <a:solidFill>
                  <a:srgbClr val="FFFFFF"/>
                </a:solidFill>
                <a:cs typeface="Calibri"/>
              </a:rPr>
              <a:t>Is a blanket of grey clouds</a:t>
            </a:r>
          </a:p>
          <a:p>
            <a:r>
              <a:rPr lang="en-US">
                <a:solidFill>
                  <a:srgbClr val="FFFFFF"/>
                </a:solidFill>
                <a:cs typeface="Calibri"/>
              </a:rPr>
              <a:t>Doesn't cause rain</a:t>
            </a:r>
          </a:p>
          <a:p>
            <a:r>
              <a:rPr lang="en-US">
                <a:solidFill>
                  <a:srgbClr val="FFFFFF"/>
                </a:solidFill>
                <a:cs typeface="Calibri"/>
              </a:rPr>
              <a:t>Low level clouds</a:t>
            </a:r>
          </a:p>
          <a:p>
            <a:r>
              <a:rPr lang="en-US">
                <a:solidFill>
                  <a:srgbClr val="FFFFFF"/>
                </a:solidFill>
                <a:cs typeface="Calibri"/>
              </a:rPr>
              <a:t>Does not indicate much </a:t>
            </a:r>
            <a:r>
              <a:rPr lang="en-US" err="1">
                <a:solidFill>
                  <a:srgbClr val="FFFFFF"/>
                </a:solidFill>
                <a:cs typeface="Calibri"/>
              </a:rPr>
              <a:t>meteorlogical</a:t>
            </a:r>
            <a:r>
              <a:rPr lang="en-US">
                <a:solidFill>
                  <a:srgbClr val="FFFFFF"/>
                </a:solidFill>
                <a:cs typeface="Calibri"/>
              </a:rPr>
              <a:t> activity</a:t>
            </a:r>
          </a:p>
          <a:p>
            <a:r>
              <a:rPr lang="en-US">
                <a:solidFill>
                  <a:srgbClr val="FFFFFF"/>
                </a:solidFill>
                <a:cs typeface="Calibri"/>
              </a:rPr>
              <a:t>Can have fog</a:t>
            </a:r>
          </a:p>
          <a:p>
            <a:r>
              <a:rPr lang="en-US">
                <a:solidFill>
                  <a:srgbClr val="FFFFFF"/>
                </a:solidFill>
                <a:cs typeface="Calibri"/>
              </a:rPr>
              <a:t>Produce hazy and grey veil</a:t>
            </a:r>
          </a:p>
        </p:txBody>
      </p:sp>
      <p:pic>
        <p:nvPicPr>
          <p:cNvPr id="16" name="Picture 16" descr="A blue sky&#10;&#10;Description generated with very high confidence">
            <a:extLst>
              <a:ext uri="{FF2B5EF4-FFF2-40B4-BE49-F238E27FC236}">
                <a16:creationId xmlns:a16="http://schemas.microsoft.com/office/drawing/2014/main" id="{052EB08F-120F-4CC8-9701-16001116C607}"/>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t="5772" r="-4" b="24360"/>
          <a:stretch/>
        </p:blipFill>
        <p:spPr>
          <a:xfrm>
            <a:off x="-10959" y="-24648"/>
            <a:ext cx="4503376" cy="2194560"/>
          </a:xfrm>
          <a:prstGeom prst="rect">
            <a:avLst/>
          </a:prstGeom>
        </p:spPr>
      </p:pic>
      <p:pic>
        <p:nvPicPr>
          <p:cNvPr id="8" name="Picture 8" descr="Clouds in the sky at sunset&#10;&#10;Description generated with very high confidence">
            <a:extLst>
              <a:ext uri="{FF2B5EF4-FFF2-40B4-BE49-F238E27FC236}">
                <a16:creationId xmlns:a16="http://schemas.microsoft.com/office/drawing/2014/main" id="{BC2AB28E-59EB-4AD8-BB8D-D262E0D91205}"/>
              </a:ext>
            </a:extLst>
          </p:cNvPr>
          <p:cNvPicPr>
            <a:picLocks noChangeAspect="1"/>
          </p:cNvPicPr>
          <p:nvPr/>
        </p:nvPicPr>
        <p:blipFill rotWithShape="1">
          <a:blip r:embed="rId4">
            <a:extLst>
              <a:ext uri="{837473B0-CC2E-450A-ABE3-18F120FF3D39}">
                <a1611:picAttrSrcUrl xmlns:a1611="http://schemas.microsoft.com/office/drawing/2016/11/main" r:id="rId3"/>
              </a:ext>
            </a:extLst>
          </a:blip>
          <a:srcRect l="15611" r="10439"/>
          <a:stretch/>
        </p:blipFill>
        <p:spPr>
          <a:xfrm>
            <a:off x="-10959" y="2319200"/>
            <a:ext cx="4507992" cy="2194560"/>
          </a:xfrm>
          <a:prstGeom prst="rect">
            <a:avLst/>
          </a:prstGeom>
        </p:spPr>
      </p:pic>
      <p:pic>
        <p:nvPicPr>
          <p:cNvPr id="4" name="Picture 4" descr="Clouds in a blue cloudy sky&#10;&#10;Description generated with very high confidence">
            <a:extLst>
              <a:ext uri="{FF2B5EF4-FFF2-40B4-BE49-F238E27FC236}">
                <a16:creationId xmlns:a16="http://schemas.microsoft.com/office/drawing/2014/main" id="{F3DABF3B-0018-4176-9948-2490F3ECE5A5}"/>
              </a:ext>
            </a:extLst>
          </p:cNvPr>
          <p:cNvPicPr>
            <a:picLocks noChangeAspect="1"/>
          </p:cNvPicPr>
          <p:nvPr/>
        </p:nvPicPr>
        <p:blipFill rotWithShape="1">
          <a:blip r:embed="rId5">
            <a:extLst>
              <a:ext uri="{837473B0-CC2E-450A-ABE3-18F120FF3D39}">
                <a1611:picAttrSrcUrl xmlns:a1611="http://schemas.microsoft.com/office/drawing/2016/11/main" r:id="rId6"/>
              </a:ext>
            </a:extLst>
          </a:blip>
          <a:srcRect t="21620" b="5162"/>
          <a:stretch/>
        </p:blipFill>
        <p:spPr>
          <a:xfrm>
            <a:off x="-10959" y="4663049"/>
            <a:ext cx="4507992" cy="2194951"/>
          </a:xfrm>
          <a:prstGeom prst="rect">
            <a:avLst/>
          </a:prstGeom>
        </p:spPr>
      </p:pic>
      <p:sp>
        <p:nvSpPr>
          <p:cNvPr id="10" name="TextBox 9">
            <a:extLst>
              <a:ext uri="{FF2B5EF4-FFF2-40B4-BE49-F238E27FC236}">
                <a16:creationId xmlns:a16="http://schemas.microsoft.com/office/drawing/2014/main" id="{75FBB4A8-2CD2-4A82-A783-0103353F9134}"/>
              </a:ext>
            </a:extLst>
          </p:cNvPr>
          <p:cNvSpPr txBox="1"/>
          <p:nvPr/>
        </p:nvSpPr>
        <p:spPr>
          <a:xfrm>
            <a:off x="9814425" y="6870700"/>
            <a:ext cx="2377575"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7">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3">
                  <a:extLst>
                    <a:ext uri="{A12FA001-AC4F-418D-AE19-62706E023703}">
                      <ahyp:hlinkClr xmlns:ahyp="http://schemas.microsoft.com/office/drawing/2018/hyperlinkcolor" val="tx"/>
                    </a:ext>
                  </a:extLst>
                </a:hlinkClick>
              </a:rPr>
              <a:t>CC BY-SA</a:t>
            </a:r>
            <a:r>
              <a:rPr lang="en-US" sz="700">
                <a:solidFill>
                  <a:srgbClr val="FFFFFF"/>
                </a:solidFill>
              </a:rPr>
              <a:t>.</a:t>
            </a:r>
          </a:p>
        </p:txBody>
      </p:sp>
      <p:sp>
        <p:nvSpPr>
          <p:cNvPr id="18" name="TextBox 17">
            <a:extLst>
              <a:ext uri="{FF2B5EF4-FFF2-40B4-BE49-F238E27FC236}">
                <a16:creationId xmlns:a16="http://schemas.microsoft.com/office/drawing/2014/main" id="{7040B60A-5023-4D05-821A-D3C4F2E502A3}"/>
              </a:ext>
            </a:extLst>
          </p:cNvPr>
          <p:cNvSpPr txBox="1"/>
          <p:nvPr/>
        </p:nvSpPr>
        <p:spPr>
          <a:xfrm>
            <a:off x="7424150" y="6870700"/>
            <a:ext cx="2377575"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8">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3">
                  <a:extLst>
                    <a:ext uri="{A12FA001-AC4F-418D-AE19-62706E023703}">
                      <ahyp:hlinkClr xmlns:ahyp="http://schemas.microsoft.com/office/drawing/2018/hyperlinkcolor" val="tx"/>
                    </a:ext>
                  </a:extLst>
                </a:hlinkClick>
              </a:rPr>
              <a:t>CC BY-SA</a:t>
            </a:r>
            <a:r>
              <a:rPr lang="en-US" sz="700">
                <a:solidFill>
                  <a:srgbClr val="FFFFFF"/>
                </a:solidFill>
              </a:rPr>
              <a:t>.</a:t>
            </a:r>
          </a:p>
        </p:txBody>
      </p:sp>
      <p:sp>
        <p:nvSpPr>
          <p:cNvPr id="6" name="TextBox 5">
            <a:extLst>
              <a:ext uri="{FF2B5EF4-FFF2-40B4-BE49-F238E27FC236}">
                <a16:creationId xmlns:a16="http://schemas.microsoft.com/office/drawing/2014/main" id="{C0DD2E5B-42DD-4A6C-9237-F4900F8FD70D}"/>
              </a:ext>
            </a:extLst>
          </p:cNvPr>
          <p:cNvSpPr txBox="1"/>
          <p:nvPr/>
        </p:nvSpPr>
        <p:spPr>
          <a:xfrm>
            <a:off x="1973585" y="6657945"/>
            <a:ext cx="2523448"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9">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6">
                  <a:extLst>
                    <a:ext uri="{A12FA001-AC4F-418D-AE19-62706E023703}">
                      <ahyp:hlinkClr xmlns:ahyp="http://schemas.microsoft.com/office/drawing/2018/hyperlinkcolor" val="tx"/>
                    </a:ext>
                  </a:extLst>
                </a:hlinkClick>
              </a:rPr>
              <a:t>CC BY-SA-NC</a:t>
            </a:r>
            <a:r>
              <a:rPr lang="en-US" sz="700">
                <a:solidFill>
                  <a:srgbClr val="FFFFFF"/>
                </a:solidFill>
              </a:rPr>
              <a:t>.</a:t>
            </a:r>
          </a:p>
        </p:txBody>
      </p:sp>
    </p:spTree>
    <p:extLst>
      <p:ext uri="{BB962C8B-B14F-4D97-AF65-F5344CB8AC3E}">
        <p14:creationId xmlns:p14="http://schemas.microsoft.com/office/powerpoint/2010/main" val="35846583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90C61-82A5-4ABA-8341-3045ACF34C4D}"/>
              </a:ext>
            </a:extLst>
          </p:cNvPr>
          <p:cNvSpPr>
            <a:spLocks noGrp="1"/>
          </p:cNvSpPr>
          <p:nvPr>
            <p:ph type="title"/>
          </p:nvPr>
        </p:nvSpPr>
        <p:spPr/>
        <p:txBody>
          <a:bodyPr>
            <a:normAutofit/>
          </a:bodyPr>
          <a:lstStyle/>
          <a:p>
            <a:r>
              <a:rPr lang="en-US" err="1">
                <a:cs typeface="Calibri Light"/>
              </a:rPr>
              <a:t>Stratonimbus</a:t>
            </a:r>
            <a:r>
              <a:rPr lang="en-US">
                <a:cs typeface="Calibri Light"/>
              </a:rPr>
              <a:t> clouds</a:t>
            </a:r>
            <a:endParaRPr lang="en-US"/>
          </a:p>
        </p:txBody>
      </p:sp>
      <p:pic>
        <p:nvPicPr>
          <p:cNvPr id="7" name="Picture 8" descr="A picture containing nature, cloud&#10;&#10;Description generated with very high confidence">
            <a:extLst>
              <a:ext uri="{FF2B5EF4-FFF2-40B4-BE49-F238E27FC236}">
                <a16:creationId xmlns:a16="http://schemas.microsoft.com/office/drawing/2014/main" id="{66446866-9DEB-43F1-AF65-94C6AF44A02E}"/>
              </a:ext>
            </a:extLst>
          </p:cNvPr>
          <p:cNvPicPr>
            <a:picLocks noGrp="1" noChangeAspect="1"/>
          </p:cNvPicPr>
          <p:nvPr>
            <p:ph type="pic" idx="1"/>
          </p:nvPr>
        </p:nvPicPr>
        <p:blipFill rotWithShape="1">
          <a:blip r:embed="rId2">
            <a:extLst>
              <a:ext uri="{837473B0-CC2E-450A-ABE3-18F120FF3D39}">
                <a1611:picAttrSrcUrl xmlns:a1611="http://schemas.microsoft.com/office/drawing/2016/11/main" r:id="rId3"/>
              </a:ext>
            </a:extLst>
          </a:blip>
          <a:srcRect l="1793" r="1793"/>
          <a:stretch/>
        </p:blipFill>
        <p:spPr>
          <a:prstGeom prst="rect">
            <a:avLst/>
          </a:prstGeom>
        </p:spPr>
      </p:pic>
      <p:sp>
        <p:nvSpPr>
          <p:cNvPr id="3" name="Content Placeholder 2">
            <a:extLst>
              <a:ext uri="{FF2B5EF4-FFF2-40B4-BE49-F238E27FC236}">
                <a16:creationId xmlns:a16="http://schemas.microsoft.com/office/drawing/2014/main" id="{54DE3212-0CC9-4471-A16B-F0A94E7B5696}"/>
              </a:ext>
            </a:extLst>
          </p:cNvPr>
          <p:cNvSpPr>
            <a:spLocks noGrp="1"/>
          </p:cNvSpPr>
          <p:nvPr>
            <p:ph type="body" sz="half" idx="2"/>
          </p:nvPr>
        </p:nvSpPr>
        <p:spPr/>
        <p:txBody>
          <a:bodyPr vert="horz" lIns="91440" tIns="45720" rIns="91440" bIns="45720" rtlCol="0" anchor="t">
            <a:normAutofit lnSpcReduction="10000"/>
          </a:bodyPr>
          <a:lstStyle/>
          <a:p>
            <a:r>
              <a:rPr lang="en-US" sz="1800">
                <a:cs typeface="Calibri"/>
              </a:rPr>
              <a:t>Have rain and snow</a:t>
            </a:r>
          </a:p>
          <a:p>
            <a:r>
              <a:rPr lang="en-US" sz="1800">
                <a:cs typeface="Calibri"/>
              </a:rPr>
              <a:t>Blanket of dark clouds</a:t>
            </a:r>
          </a:p>
          <a:p>
            <a:r>
              <a:rPr lang="en-US" sz="1800">
                <a:cs typeface="Calibri"/>
              </a:rPr>
              <a:t>No lightning </a:t>
            </a:r>
          </a:p>
          <a:p>
            <a:r>
              <a:rPr lang="en-US" sz="1800">
                <a:cs typeface="Calibri"/>
              </a:rPr>
              <a:t>Clouds that form from 2,000 meters</a:t>
            </a:r>
          </a:p>
          <a:p>
            <a:r>
              <a:rPr lang="en-US" sz="1800">
                <a:cs typeface="Calibri"/>
              </a:rPr>
              <a:t>Low based cloud</a:t>
            </a:r>
          </a:p>
          <a:p>
            <a:endParaRPr lang="en-US" sz="1800">
              <a:cs typeface="Calibri"/>
            </a:endParaRPr>
          </a:p>
        </p:txBody>
      </p:sp>
      <p:sp>
        <p:nvSpPr>
          <p:cNvPr id="6" name="TextBox 5">
            <a:extLst>
              <a:ext uri="{FF2B5EF4-FFF2-40B4-BE49-F238E27FC236}">
                <a16:creationId xmlns:a16="http://schemas.microsoft.com/office/drawing/2014/main" id="{36ED75AA-B86B-4EDB-8A30-D304CFB23C13}"/>
              </a:ext>
            </a:extLst>
          </p:cNvPr>
          <p:cNvSpPr txBox="1"/>
          <p:nvPr/>
        </p:nvSpPr>
        <p:spPr>
          <a:xfrm>
            <a:off x="9870531" y="6870700"/>
            <a:ext cx="2321469"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4">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3">
                  <a:extLst>
                    <a:ext uri="{A12FA001-AC4F-418D-AE19-62706E023703}">
                      <ahyp:hlinkClr xmlns:ahyp="http://schemas.microsoft.com/office/drawing/2018/hyperlinkcolor" val="tx"/>
                    </a:ext>
                  </a:extLst>
                </a:hlinkClick>
              </a:rPr>
              <a:t>CC BY-SA</a:t>
            </a:r>
            <a:r>
              <a:rPr lang="en-US" sz="700">
                <a:solidFill>
                  <a:srgbClr val="FFFFFF"/>
                </a:solidFill>
              </a:rPr>
              <a:t>.</a:t>
            </a:r>
          </a:p>
        </p:txBody>
      </p:sp>
      <p:sp>
        <p:nvSpPr>
          <p:cNvPr id="10" name="TextBox 9">
            <a:extLst>
              <a:ext uri="{FF2B5EF4-FFF2-40B4-BE49-F238E27FC236}">
                <a16:creationId xmlns:a16="http://schemas.microsoft.com/office/drawing/2014/main" id="{4C9EFF99-0972-483E-9EA1-1BFB64A0EE87}"/>
              </a:ext>
            </a:extLst>
          </p:cNvPr>
          <p:cNvSpPr txBox="1"/>
          <p:nvPr/>
        </p:nvSpPr>
        <p:spPr>
          <a:xfrm>
            <a:off x="7536362" y="6870700"/>
            <a:ext cx="2321469"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5">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3">
                  <a:extLst>
                    <a:ext uri="{A12FA001-AC4F-418D-AE19-62706E023703}">
                      <ahyp:hlinkClr xmlns:ahyp="http://schemas.microsoft.com/office/drawing/2018/hyperlinkcolor" val="tx"/>
                    </a:ext>
                  </a:extLst>
                </a:hlinkClick>
              </a:rPr>
              <a:t>CC BY-SA</a:t>
            </a:r>
            <a:r>
              <a:rPr lang="en-US" sz="700">
                <a:solidFill>
                  <a:srgbClr val="FFFFFF"/>
                </a:solidFill>
              </a:rPr>
              <a:t>.</a:t>
            </a:r>
          </a:p>
        </p:txBody>
      </p:sp>
      <p:sp>
        <p:nvSpPr>
          <p:cNvPr id="11" name="TextBox 10">
            <a:extLst>
              <a:ext uri="{FF2B5EF4-FFF2-40B4-BE49-F238E27FC236}">
                <a16:creationId xmlns:a16="http://schemas.microsoft.com/office/drawing/2014/main" id="{A26AEDFF-7E95-4AC6-9117-F4D1335DBBB7}"/>
              </a:ext>
            </a:extLst>
          </p:cNvPr>
          <p:cNvSpPr txBox="1"/>
          <p:nvPr/>
        </p:nvSpPr>
        <p:spPr>
          <a:xfrm>
            <a:off x="3570288" y="6097588"/>
            <a:ext cx="8115300" cy="317500"/>
          </a:xfrm>
          <a:prstGeom prst="rect">
            <a:avLst/>
          </a:prstGeom>
        </p:spPr>
        <p:txBody>
          <a:bodyPr anchor="t">
            <a:normAutofit fontScale="92500" lnSpcReduction="20000"/>
          </a:bodyPr>
          <a:lstStyle/>
          <a:p>
            <a:endParaRPr lang="en-US"/>
          </a:p>
        </p:txBody>
      </p:sp>
    </p:spTree>
    <p:extLst>
      <p:ext uri="{BB962C8B-B14F-4D97-AF65-F5344CB8AC3E}">
        <p14:creationId xmlns:p14="http://schemas.microsoft.com/office/powerpoint/2010/main" val="3947796380"/>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Frame">
  <a:themeElements>
    <a:clrScheme name="Frame">
      <a:dk1>
        <a:sysClr val="windowText" lastClr="000000"/>
      </a:dk1>
      <a:lt1>
        <a:sysClr val="window" lastClr="FFFFFF"/>
      </a:lt1>
      <a:dk2>
        <a:srgbClr val="4A3F38"/>
      </a:dk2>
      <a:lt2>
        <a:srgbClr val="EEEDCB"/>
      </a:lt2>
      <a:accent1>
        <a:srgbClr val="818E9F"/>
      </a:accent1>
      <a:accent2>
        <a:srgbClr val="D26400"/>
      </a:accent2>
      <a:accent3>
        <a:srgbClr val="C3BA45"/>
      </a:accent3>
      <a:accent4>
        <a:srgbClr val="8A8552"/>
      </a:accent4>
      <a:accent5>
        <a:srgbClr val="F3B843"/>
      </a:accent5>
      <a:accent6>
        <a:srgbClr val="786C71"/>
      </a:accent6>
      <a:hlink>
        <a:srgbClr val="46A7CA"/>
      </a:hlink>
      <a:folHlink>
        <a:srgbClr val="B2B2B2"/>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9935E573-C197-41A8-BCA1-5D5F62C560B7}"/>
    </a:ext>
  </a:extLst>
</a:theme>
</file>

<file path=docProps/app.xml><?xml version="1.0" encoding="utf-8"?>
<Properties xmlns="http://schemas.openxmlformats.org/officeDocument/2006/extended-properties" xmlns:vt="http://schemas.openxmlformats.org/officeDocument/2006/docPropsVTypes">
  <Template>Frame</Template>
  <Application>Microsoft Office PowerPoint</Application>
  <PresentationFormat>Widescreen</PresentationFormat>
  <Slides>13</Slides>
  <Notes>0</Notes>
  <HiddenSlides>0</HiddenSlide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Frame</vt:lpstr>
      <vt:lpstr>Weather and Climate</vt:lpstr>
      <vt:lpstr>Tropical Climate Zone</vt:lpstr>
      <vt:lpstr>Temperate Climate Zone</vt:lpstr>
      <vt:lpstr>Desert Climate Zone</vt:lpstr>
      <vt:lpstr>Polar Climate Zone</vt:lpstr>
      <vt:lpstr>Cumulus Clouds</vt:lpstr>
      <vt:lpstr>Cumulonimbus Clouds</vt:lpstr>
      <vt:lpstr>Stratus Clouds</vt:lpstr>
      <vt:lpstr>Stratonimbus clouds</vt:lpstr>
      <vt:lpstr>Extreme Weather Tsunami</vt:lpstr>
      <vt:lpstr>Extreme Weather Lighting</vt:lpstr>
      <vt:lpstr>Extreme Weather Dust Storm</vt:lpstr>
      <vt:lpstr>Extreme Weather Blizzards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Weather and Climate</dc:title>
  <cp:revision>2</cp:revision>
  <dcterms:modified xsi:type="dcterms:W3CDTF">2019-05-08T22:42:21Z</dcterms:modified>
</cp:coreProperties>
</file>