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57" r:id="rId3"/>
    <p:sldId id="259" r:id="rId4"/>
    <p:sldId id="258" r:id="rId5"/>
    <p:sldId id="260" r:id="rId6"/>
    <p:sldId id="261" r:id="rId7"/>
    <p:sldId id="262" r:id="rId8"/>
    <p:sldId id="263" r:id="rId9"/>
    <p:sldId id="264" r:id="rId10"/>
    <p:sldId id="267" r:id="rId11"/>
    <p:sldId id="268" r:id="rId12"/>
    <p:sldId id="269" r:id="rId13"/>
    <p:sldId id="271" r:id="rId14"/>
    <p:sldId id="272" r:id="rId15"/>
    <p:sldId id="273"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1476" y="-4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5F3A4B-CBE1-4CC5-9582-508FC00E2E2C}" type="datetimeFigureOut">
              <a:rPr lang="en-US"/>
              <a:t>4/26/2017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950F15-2404-408F-92D4-A1926B09C6F7}" type="slidenum">
              <a:rPr lang="en-US"/>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50F15-2404-408F-92D4-A1926B09C6F7}" type="slidenum">
              <a:rPr lang="en-US"/>
              <a:t>1</a:t>
            </a:fld>
            <a:endParaRPr lang="en-US"/>
          </a:p>
        </p:txBody>
      </p:sp>
    </p:spTree>
    <p:extLst>
      <p:ext uri="{BB962C8B-B14F-4D97-AF65-F5344CB8AC3E}">
        <p14:creationId xmlns:p14="http://schemas.microsoft.com/office/powerpoint/2010/main" val="3612168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50F15-2404-408F-92D4-A1926B09C6F7}" type="slidenum">
              <a:rPr lang="en-US"/>
              <a:t>10</a:t>
            </a:fld>
            <a:endParaRPr lang="en-US"/>
          </a:p>
        </p:txBody>
      </p:sp>
    </p:spTree>
    <p:extLst>
      <p:ext uri="{BB962C8B-B14F-4D97-AF65-F5344CB8AC3E}">
        <p14:creationId xmlns:p14="http://schemas.microsoft.com/office/powerpoint/2010/main" val="2352424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50F15-2404-408F-92D4-A1926B09C6F7}" type="slidenum">
              <a:rPr lang="en-US"/>
              <a:t>11</a:t>
            </a:fld>
            <a:endParaRPr lang="en-US"/>
          </a:p>
        </p:txBody>
      </p:sp>
    </p:spTree>
    <p:extLst>
      <p:ext uri="{BB962C8B-B14F-4D97-AF65-F5344CB8AC3E}">
        <p14:creationId xmlns:p14="http://schemas.microsoft.com/office/powerpoint/2010/main" val="845717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50F15-2404-408F-92D4-A1926B09C6F7}" type="slidenum">
              <a:rPr lang="en-US"/>
              <a:t>12</a:t>
            </a:fld>
            <a:endParaRPr lang="en-US"/>
          </a:p>
        </p:txBody>
      </p:sp>
    </p:spTree>
    <p:extLst>
      <p:ext uri="{BB962C8B-B14F-4D97-AF65-F5344CB8AC3E}">
        <p14:creationId xmlns:p14="http://schemas.microsoft.com/office/powerpoint/2010/main" val="1816165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50F15-2404-408F-92D4-A1926B09C6F7}" type="slidenum">
              <a:rPr lang="en-US"/>
              <a:t>13</a:t>
            </a:fld>
            <a:endParaRPr lang="en-US"/>
          </a:p>
        </p:txBody>
      </p:sp>
    </p:spTree>
    <p:extLst>
      <p:ext uri="{BB962C8B-B14F-4D97-AF65-F5344CB8AC3E}">
        <p14:creationId xmlns:p14="http://schemas.microsoft.com/office/powerpoint/2010/main" val="1259852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50F15-2404-408F-92D4-A1926B09C6F7}" type="slidenum">
              <a:rPr lang="en-US"/>
              <a:t>14</a:t>
            </a:fld>
            <a:endParaRPr lang="en-US"/>
          </a:p>
        </p:txBody>
      </p:sp>
    </p:spTree>
    <p:extLst>
      <p:ext uri="{BB962C8B-B14F-4D97-AF65-F5344CB8AC3E}">
        <p14:creationId xmlns:p14="http://schemas.microsoft.com/office/powerpoint/2010/main" val="544532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50F15-2404-408F-92D4-A1926B09C6F7}" type="slidenum">
              <a:rPr lang="en-US"/>
              <a:t>15</a:t>
            </a:fld>
            <a:endParaRPr lang="en-US"/>
          </a:p>
        </p:txBody>
      </p:sp>
    </p:spTree>
    <p:extLst>
      <p:ext uri="{BB962C8B-B14F-4D97-AF65-F5344CB8AC3E}">
        <p14:creationId xmlns:p14="http://schemas.microsoft.com/office/powerpoint/2010/main" val="4200841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50F15-2404-408F-92D4-A1926B09C6F7}" type="slidenum">
              <a:rPr lang="en-US"/>
              <a:t>16</a:t>
            </a:fld>
            <a:endParaRPr lang="en-US"/>
          </a:p>
        </p:txBody>
      </p:sp>
    </p:spTree>
    <p:extLst>
      <p:ext uri="{BB962C8B-B14F-4D97-AF65-F5344CB8AC3E}">
        <p14:creationId xmlns:p14="http://schemas.microsoft.com/office/powerpoint/2010/main" val="322737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50F15-2404-408F-92D4-A1926B09C6F7}" type="slidenum">
              <a:rPr lang="en-US"/>
              <a:t>2</a:t>
            </a:fld>
            <a:endParaRPr lang="en-US"/>
          </a:p>
        </p:txBody>
      </p:sp>
    </p:spTree>
    <p:extLst>
      <p:ext uri="{BB962C8B-B14F-4D97-AF65-F5344CB8AC3E}">
        <p14:creationId xmlns:p14="http://schemas.microsoft.com/office/powerpoint/2010/main" val="1104798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50F15-2404-408F-92D4-A1926B09C6F7}" type="slidenum">
              <a:rPr lang="en-US"/>
              <a:t>3</a:t>
            </a:fld>
            <a:endParaRPr lang="en-US"/>
          </a:p>
        </p:txBody>
      </p:sp>
    </p:spTree>
    <p:extLst>
      <p:ext uri="{BB962C8B-B14F-4D97-AF65-F5344CB8AC3E}">
        <p14:creationId xmlns:p14="http://schemas.microsoft.com/office/powerpoint/2010/main" val="1039098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50F15-2404-408F-92D4-A1926B09C6F7}" type="slidenum">
              <a:rPr lang="en-US"/>
              <a:t>4</a:t>
            </a:fld>
            <a:endParaRPr lang="en-US"/>
          </a:p>
        </p:txBody>
      </p:sp>
    </p:spTree>
    <p:extLst>
      <p:ext uri="{BB962C8B-B14F-4D97-AF65-F5344CB8AC3E}">
        <p14:creationId xmlns:p14="http://schemas.microsoft.com/office/powerpoint/2010/main" val="1656775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50F15-2404-408F-92D4-A1926B09C6F7}" type="slidenum">
              <a:rPr lang="en-US"/>
              <a:t>5</a:t>
            </a:fld>
            <a:endParaRPr lang="en-US"/>
          </a:p>
        </p:txBody>
      </p:sp>
    </p:spTree>
    <p:extLst>
      <p:ext uri="{BB962C8B-B14F-4D97-AF65-F5344CB8AC3E}">
        <p14:creationId xmlns:p14="http://schemas.microsoft.com/office/powerpoint/2010/main" val="1378034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50F15-2404-408F-92D4-A1926B09C6F7}" type="slidenum">
              <a:rPr lang="en-US"/>
              <a:t>6</a:t>
            </a:fld>
            <a:endParaRPr lang="en-US"/>
          </a:p>
        </p:txBody>
      </p:sp>
    </p:spTree>
    <p:extLst>
      <p:ext uri="{BB962C8B-B14F-4D97-AF65-F5344CB8AC3E}">
        <p14:creationId xmlns:p14="http://schemas.microsoft.com/office/powerpoint/2010/main" val="225576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50F15-2404-408F-92D4-A1926B09C6F7}" type="slidenum">
              <a:rPr lang="en-US"/>
              <a:t>7</a:t>
            </a:fld>
            <a:endParaRPr lang="en-US"/>
          </a:p>
        </p:txBody>
      </p:sp>
    </p:spTree>
    <p:extLst>
      <p:ext uri="{BB962C8B-B14F-4D97-AF65-F5344CB8AC3E}">
        <p14:creationId xmlns:p14="http://schemas.microsoft.com/office/powerpoint/2010/main" val="175465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50F15-2404-408F-92D4-A1926B09C6F7}" type="slidenum">
              <a:rPr lang="en-US"/>
              <a:t>8</a:t>
            </a:fld>
            <a:endParaRPr lang="en-US"/>
          </a:p>
        </p:txBody>
      </p:sp>
    </p:spTree>
    <p:extLst>
      <p:ext uri="{BB962C8B-B14F-4D97-AF65-F5344CB8AC3E}">
        <p14:creationId xmlns:p14="http://schemas.microsoft.com/office/powerpoint/2010/main" val="3911484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50F15-2404-408F-92D4-A1926B09C6F7}" type="slidenum">
              <a:rPr lang="en-US"/>
              <a:t>9</a:t>
            </a:fld>
            <a:endParaRPr lang="en-US"/>
          </a:p>
        </p:txBody>
      </p:sp>
    </p:spTree>
    <p:extLst>
      <p:ext uri="{BB962C8B-B14F-4D97-AF65-F5344CB8AC3E}">
        <p14:creationId xmlns:p14="http://schemas.microsoft.com/office/powerpoint/2010/main" val="2435606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49580" y="981075"/>
            <a:ext cx="6388272" cy="1684337"/>
          </a:xfrm>
        </p:spPr>
        <p:txBody>
          <a:bodyPr>
            <a:normAutofit fontScale="90000"/>
          </a:bodyPr>
          <a:lstStyle/>
          <a:p>
            <a:r>
              <a:rPr lang="en-US">
                <a:solidFill>
                  <a:srgbClr val="FBE5D5"/>
                </a:solidFill>
                <a:latin typeface="Comic Sans MS"/>
              </a:rPr>
              <a:t>Extreme Weather</a:t>
            </a:r>
          </a:p>
        </p:txBody>
      </p:sp>
      <p:sp>
        <p:nvSpPr>
          <p:cNvPr id="3" name="Subtitle 2"/>
          <p:cNvSpPr>
            <a:spLocks noGrp="1"/>
          </p:cNvSpPr>
          <p:nvPr>
            <p:ph type="subTitle" idx="1"/>
          </p:nvPr>
        </p:nvSpPr>
        <p:spPr>
          <a:xfrm>
            <a:off x="1200961" y="2724150"/>
            <a:ext cx="9144000" cy="1655762"/>
          </a:xfrm>
        </p:spPr>
        <p:txBody>
          <a:bodyPr vert="horz" lIns="91440" tIns="45720" rIns="91440" bIns="45720" rtlCol="0" anchor="t">
            <a:normAutofit/>
          </a:bodyPr>
          <a:lstStyle/>
          <a:p>
            <a:r>
              <a:rPr lang="en-US">
                <a:solidFill>
                  <a:srgbClr val="FBE5D5"/>
                </a:solidFill>
                <a:latin typeface="Comic Sans MS"/>
              </a:rPr>
              <a:t>By Antonio and </a:t>
            </a:r>
            <a:r>
              <a:rPr lang="en-US" err="1">
                <a:solidFill>
                  <a:srgbClr val="FBE5D5"/>
                </a:solidFill>
                <a:latin typeface="Comic Sans MS"/>
              </a:rPr>
              <a:t>Alaa</a:t>
            </a:r>
            <a:endParaRPr lang="en-US">
              <a:solidFill>
                <a:srgbClr val="FBE5D5"/>
              </a:solidFill>
              <a:latin typeface="Comic Sans MS"/>
            </a:endParaRPr>
          </a:p>
        </p:txBody>
      </p:sp>
    </p:spTree>
    <p:extLst>
      <p:ext uri="{BB962C8B-B14F-4D97-AF65-F5344CB8AC3E}">
        <p14:creationId xmlns:p14="http://schemas.microsoft.com/office/powerpoint/2010/main" val="1098572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乾草の上に取り残されたワラビー（ ナショナル ..."/>
          <p:cNvPicPr>
            <a:picLocks noChangeAspect="1"/>
          </p:cNvPicPr>
          <p:nvPr/>
        </p:nvPicPr>
        <p:blipFill rotWithShape="1">
          <a:blip r:embed="rId3"/>
          <a:srcRect b="15730"/>
          <a:stretch/>
        </p:blipFill>
        <p:spPr>
          <a:xfrm>
            <a:off x="20" y="10"/>
            <a:ext cx="12191980" cy="6857990"/>
          </a:xfrm>
          <a:prstGeom prst="rect">
            <a:avLst/>
          </a:prstGeom>
        </p:spPr>
      </p:pic>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805" y="640263"/>
            <a:ext cx="3759240" cy="1344975"/>
          </a:xfrm>
        </p:spPr>
        <p:txBody>
          <a:bodyPr>
            <a:normAutofit/>
          </a:bodyPr>
          <a:lstStyle/>
          <a:p>
            <a:r>
              <a:rPr lang="en-US" sz="4000">
                <a:latin typeface="Comic Sans MS"/>
              </a:rPr>
              <a:t>Floods</a:t>
            </a:r>
          </a:p>
        </p:txBody>
      </p:sp>
      <p:sp>
        <p:nvSpPr>
          <p:cNvPr id="3" name="Content Placeholder 2"/>
          <p:cNvSpPr>
            <a:spLocks noGrp="1"/>
          </p:cNvSpPr>
          <p:nvPr>
            <p:ph idx="1"/>
          </p:nvPr>
        </p:nvSpPr>
        <p:spPr>
          <a:xfrm>
            <a:off x="594110" y="2121763"/>
            <a:ext cx="3764826" cy="3773010"/>
          </a:xfrm>
        </p:spPr>
        <p:txBody>
          <a:bodyPr vert="horz" lIns="91440" tIns="45720" rIns="91440" bIns="45720" rtlCol="0" anchor="t">
            <a:normAutofit/>
          </a:bodyPr>
          <a:lstStyle/>
          <a:p>
            <a:pPr marL="0" indent="0">
              <a:buNone/>
            </a:pPr>
            <a:r>
              <a:rPr lang="en-US" sz="1800">
                <a:latin typeface="Comic Sans MS"/>
              </a:rPr>
              <a:t>A flood is when water overflows and goes into land. If it rains a lot in rivers, there can be a flood. Wetlands can be flooded. Floods can cause a lot of people and animals to die. Floods can be very costly natural disasters. Some floodplains can turn into farmland.</a:t>
            </a:r>
            <a:endParaRPr lang="en-US" sz="1800">
              <a:solidFill>
                <a:srgbClr val="000000"/>
              </a:solidFill>
              <a:latin typeface="Comic Sans MS"/>
            </a:endParaRPr>
          </a:p>
          <a:p>
            <a:endParaRPr lang="en-US" sz="1800"/>
          </a:p>
        </p:txBody>
      </p:sp>
    </p:spTree>
    <p:extLst>
      <p:ext uri="{BB962C8B-B14F-4D97-AF65-F5344CB8AC3E}">
        <p14:creationId xmlns:p14="http://schemas.microsoft.com/office/powerpoint/2010/main" val="377498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le:&lt;strong&gt;Hurricane&lt;/strong&gt; Isabel from ISS.jpg - Wikimedia Commons"/>
          <p:cNvPicPr>
            <a:picLocks noChangeAspect="1"/>
          </p:cNvPicPr>
          <p:nvPr/>
        </p:nvPicPr>
        <p:blipFill rotWithShape="1">
          <a:blip r:embed="rId3"/>
          <a:srcRect r="27036" b="-1"/>
          <a:stretch/>
        </p:blipFill>
        <p:spPr>
          <a:xfrm>
            <a:off x="4374726" y="180975"/>
            <a:ext cx="7552944" cy="6857990"/>
          </a:xfrm>
          <a:prstGeom prst="rect">
            <a:avLst/>
          </a:prstGeom>
          <a:effectLst/>
        </p:spPr>
      </p:pic>
      <p:sp>
        <p:nvSpPr>
          <p:cNvPr id="2" name="Title 1"/>
          <p:cNvSpPr>
            <a:spLocks noGrp="1"/>
          </p:cNvSpPr>
          <p:nvPr>
            <p:ph type="title"/>
          </p:nvPr>
        </p:nvSpPr>
        <p:spPr>
          <a:xfrm>
            <a:off x="648138" y="561975"/>
            <a:ext cx="3651467" cy="1676603"/>
          </a:xfrm>
        </p:spPr>
        <p:txBody>
          <a:bodyPr>
            <a:normAutofit/>
          </a:bodyPr>
          <a:lstStyle/>
          <a:p>
            <a:r>
              <a:rPr lang="en-US">
                <a:latin typeface="Comic Sans MS"/>
              </a:rPr>
              <a:t>Hurricane</a:t>
            </a:r>
          </a:p>
        </p:txBody>
      </p:sp>
      <p:sp>
        <p:nvSpPr>
          <p:cNvPr id="3" name="Content Placeholder 2"/>
          <p:cNvSpPr>
            <a:spLocks noGrp="1"/>
          </p:cNvSpPr>
          <p:nvPr>
            <p:ph idx="1"/>
          </p:nvPr>
        </p:nvSpPr>
        <p:spPr>
          <a:xfrm>
            <a:off x="648931" y="2438400"/>
            <a:ext cx="3651466" cy="3785419"/>
          </a:xfrm>
        </p:spPr>
        <p:txBody>
          <a:bodyPr vert="horz" lIns="91440" tIns="45720" rIns="91440" bIns="45720" rtlCol="0" anchor="t">
            <a:normAutofit/>
          </a:bodyPr>
          <a:lstStyle/>
          <a:p>
            <a:pPr marL="0" indent="0">
              <a:buNone/>
            </a:pPr>
            <a:r>
              <a:rPr lang="en-US" sz="1800">
                <a:latin typeface="Comic Sans MS"/>
              </a:rPr>
              <a:t>Hurricanes blow strong winds, tall waves crash against the coast. The hurricanes start over the ocean. Clouds form in warm, wet air above the ocean. The clouds grow larger, they begin to turn like a huge wheel. The clouds become a tropical storm.</a:t>
            </a:r>
          </a:p>
        </p:txBody>
      </p:sp>
    </p:spTree>
    <p:extLst>
      <p:ext uri="{BB962C8B-B14F-4D97-AF65-F5344CB8AC3E}">
        <p14:creationId xmlns:p14="http://schemas.microsoft.com/office/powerpoint/2010/main" val="287600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a:solidFill>
              <a:srgbClr val="605747"/>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65430" y="629268"/>
            <a:ext cx="6586491" cy="1286160"/>
          </a:xfrm>
        </p:spPr>
        <p:txBody>
          <a:bodyPr anchor="b">
            <a:normAutofit/>
          </a:bodyPr>
          <a:lstStyle/>
          <a:p>
            <a:r>
              <a:rPr lang="en-US">
                <a:latin typeface="Comic Sans MS"/>
              </a:rPr>
              <a:t>Storm Surge</a:t>
            </a:r>
          </a:p>
        </p:txBody>
      </p:sp>
      <p:sp>
        <p:nvSpPr>
          <p:cNvPr id="3" name="Content Placeholder 2"/>
          <p:cNvSpPr>
            <a:spLocks noGrp="1"/>
          </p:cNvSpPr>
          <p:nvPr>
            <p:ph idx="1"/>
          </p:nvPr>
        </p:nvSpPr>
        <p:spPr>
          <a:xfrm>
            <a:off x="4965431" y="2438400"/>
            <a:ext cx="6586489" cy="3785419"/>
          </a:xfrm>
        </p:spPr>
        <p:txBody>
          <a:bodyPr vert="horz" lIns="91440" tIns="45720" rIns="91440" bIns="45720" rtlCol="0" anchor="t">
            <a:normAutofit/>
          </a:bodyPr>
          <a:lstStyle/>
          <a:p>
            <a:pPr marL="0" indent="0">
              <a:buNone/>
            </a:pPr>
            <a:r>
              <a:rPr lang="en-US" sz="2000">
                <a:latin typeface="Comic Sans MS"/>
              </a:rPr>
              <a:t>Storm surge happen when tropical storms come near to shore. A storm surge wave can be several meters high. Thunder can make tornados, flood places, bring hail, and break trees. </a:t>
            </a:r>
          </a:p>
        </p:txBody>
      </p:sp>
      <p:pic>
        <p:nvPicPr>
          <p:cNvPr id="5" name="Picture 4" descr="Gloom and misery everywhere, stormy weather. John Giles/PA"/>
          <p:cNvPicPr>
            <a:picLocks noChangeAspect="1"/>
          </p:cNvPicPr>
          <p:nvPr/>
        </p:nvPicPr>
        <p:blipFill>
          <a:blip r:embed="rId3"/>
          <a:stretch>
            <a:fillRect/>
          </a:stretch>
        </p:blipFill>
        <p:spPr>
          <a:xfrm flipH="1">
            <a:off x="0" y="0"/>
            <a:ext cx="4762500" cy="3317333"/>
          </a:xfrm>
          <a:prstGeom prst="rect">
            <a:avLst/>
          </a:prstGeom>
        </p:spPr>
      </p:pic>
    </p:spTree>
    <p:extLst>
      <p:ext uri="{BB962C8B-B14F-4D97-AF65-F5344CB8AC3E}">
        <p14:creationId xmlns:p14="http://schemas.microsoft.com/office/powerpoint/2010/main" val="30393668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4" name="Picture 3" descr="File:Newcastle, NSW, Australia &lt;strong&gt;Floods&lt;/strong&gt;.jpg - Wikipedia"/>
          <p:cNvPicPr>
            <a:picLocks noChangeAspect="1"/>
          </p:cNvPicPr>
          <p:nvPr/>
        </p:nvPicPr>
        <p:blipFill rotWithShape="1">
          <a:blip r:embed="rId3"/>
          <a:srcRect l="2426" r="13184" b="1"/>
          <a:stretch/>
        </p:blipFill>
        <p:spPr>
          <a:xfrm>
            <a:off x="5242292" y="361950"/>
            <a:ext cx="6276250" cy="5577838"/>
          </a:xfrm>
          <a:prstGeom prst="rect">
            <a:avLst/>
          </a:prstGeom>
          <a:effectLst/>
        </p:spPr>
      </p:pic>
      <p:sp>
        <p:nvSpPr>
          <p:cNvPr id="2" name="Title 1"/>
          <p:cNvSpPr>
            <a:spLocks noGrp="1"/>
          </p:cNvSpPr>
          <p:nvPr>
            <p:ph type="title"/>
          </p:nvPr>
        </p:nvSpPr>
        <p:spPr>
          <a:xfrm>
            <a:off x="648929" y="629266"/>
            <a:ext cx="3667039" cy="1676603"/>
          </a:xfrm>
        </p:spPr>
        <p:txBody>
          <a:bodyPr>
            <a:normAutofit/>
          </a:bodyPr>
          <a:lstStyle/>
          <a:p>
            <a:r>
              <a:rPr lang="en-US" sz="3600">
                <a:solidFill>
                  <a:srgbClr val="FFFFFF"/>
                </a:solidFill>
                <a:latin typeface="Comic Sans MS"/>
              </a:rPr>
              <a:t>City floods</a:t>
            </a:r>
          </a:p>
        </p:txBody>
      </p:sp>
      <p:sp>
        <p:nvSpPr>
          <p:cNvPr id="3" name="Content Placeholder 2"/>
          <p:cNvSpPr>
            <a:spLocks noGrp="1"/>
          </p:cNvSpPr>
          <p:nvPr>
            <p:ph idx="1"/>
          </p:nvPr>
        </p:nvSpPr>
        <p:spPr>
          <a:xfrm>
            <a:off x="648931" y="2438401"/>
            <a:ext cx="3667036" cy="3779520"/>
          </a:xfrm>
        </p:spPr>
        <p:txBody>
          <a:bodyPr vert="horz" lIns="91440" tIns="45720" rIns="91440" bIns="45720" rtlCol="0" anchor="t">
            <a:normAutofit/>
          </a:bodyPr>
          <a:lstStyle/>
          <a:p>
            <a:pPr marL="0" indent="0">
              <a:buNone/>
            </a:pPr>
            <a:r>
              <a:rPr lang="en-US" sz="1800">
                <a:solidFill>
                  <a:schemeClr val="bg1"/>
                </a:solidFill>
                <a:latin typeface="Comic Sans MS"/>
              </a:rPr>
              <a:t>A flood is a very bad extreme weather. During times of heavy rain rivers can overflow their banks. Wetlands and floodplains help reduce the lower  level of floods.  River flooding is the most common flood storm.</a:t>
            </a:r>
          </a:p>
        </p:txBody>
      </p:sp>
    </p:spTree>
    <p:extLst>
      <p:ext uri="{BB962C8B-B14F-4D97-AF65-F5344CB8AC3E}">
        <p14:creationId xmlns:p14="http://schemas.microsoft.com/office/powerpoint/2010/main" val="233806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4" name="Content Placeholder 3" descr="Espaço Luz &amp; Amor: SOBRE VULCÕES 4 - FOTOS PUYEHUE - Chile/2011"/>
          <p:cNvPicPr>
            <a:picLocks noGrp="1" noChangeAspect="1"/>
          </p:cNvPicPr>
          <p:nvPr>
            <p:ph idx="1"/>
          </p:nvPr>
        </p:nvPicPr>
        <p:blipFill rotWithShape="1">
          <a:blip r:embed="rId3"/>
          <a:srcRect l="11672" r="964" b="-1"/>
          <a:stretch/>
        </p:blipFill>
        <p:spPr>
          <a:xfrm>
            <a:off x="321628" y="320511"/>
            <a:ext cx="3794760" cy="3930978"/>
          </a:xfrm>
          <a:prstGeom prst="rect">
            <a:avLst/>
          </a:prstGeom>
        </p:spPr>
      </p:pic>
      <p:pic>
        <p:nvPicPr>
          <p:cNvPr id="5" name="Picture 4" descr="was working on a pitch presentation when my ol’ buddy Graum called ..."/>
          <p:cNvPicPr>
            <a:picLocks noChangeAspect="1"/>
          </p:cNvPicPr>
          <p:nvPr/>
        </p:nvPicPr>
        <p:blipFill rotWithShape="1">
          <a:blip r:embed="rId4"/>
          <a:srcRect l="37829" r="1837" b="1"/>
          <a:stretch/>
        </p:blipFill>
        <p:spPr>
          <a:xfrm>
            <a:off x="4198385" y="320511"/>
            <a:ext cx="3794760" cy="3930978"/>
          </a:xfrm>
          <a:prstGeom prst="rect">
            <a:avLst/>
          </a:prstGeom>
        </p:spPr>
      </p:pic>
      <p:pic>
        <p:nvPicPr>
          <p:cNvPr id="6" name="Picture 5" descr="Greeks Develop First Ever &lt;strong&gt;Tsunami&lt;/strong&gt; Scale ~ HellasFrappe"/>
          <p:cNvPicPr>
            <a:picLocks noChangeAspect="1"/>
          </p:cNvPicPr>
          <p:nvPr/>
        </p:nvPicPr>
        <p:blipFill rotWithShape="1">
          <a:blip r:embed="rId5"/>
          <a:srcRect l="17675" r="9923" b="-2"/>
          <a:stretch/>
        </p:blipFill>
        <p:spPr>
          <a:xfrm>
            <a:off x="8075142" y="320511"/>
            <a:ext cx="3794760" cy="3930978"/>
          </a:xfrm>
          <a:prstGeom prst="rect">
            <a:avLst/>
          </a:prstGeom>
        </p:spPr>
      </p:pic>
      <p:cxnSp>
        <p:nvCxnSpPr>
          <p:cNvPr id="13" name="Straight Connector 1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75360" y="5778706"/>
            <a:ext cx="10241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42996" y="4571216"/>
            <a:ext cx="10906008" cy="1115415"/>
          </a:xfrm>
        </p:spPr>
        <p:txBody>
          <a:bodyPr vert="horz" lIns="91440" tIns="45720" rIns="91440" bIns="45720" rtlCol="0" anchor="b">
            <a:normAutofit/>
          </a:bodyPr>
          <a:lstStyle/>
          <a:p>
            <a:pPr algn="ctr"/>
            <a:endParaRPr lang="en-US" sz="6000" kern="1200">
              <a:solidFill>
                <a:schemeClr val="tx1"/>
              </a:solidFill>
              <a:latin typeface="+mj-lt"/>
              <a:ea typeface="+mj-ea"/>
              <a:cs typeface="+mj-cs"/>
            </a:endParaRPr>
          </a:p>
        </p:txBody>
      </p:sp>
      <p:pic>
        <p:nvPicPr>
          <p:cNvPr id="7" name="Picture 6" descr="Pasadas las inundaciones, vuelven nubarrones de tormenta política ..."/>
          <p:cNvPicPr>
            <a:picLocks noChangeAspect="1"/>
          </p:cNvPicPr>
          <p:nvPr/>
        </p:nvPicPr>
        <p:blipFill>
          <a:blip r:embed="rId6"/>
          <a:stretch>
            <a:fillRect/>
          </a:stretch>
        </p:blipFill>
        <p:spPr>
          <a:xfrm>
            <a:off x="5221288" y="4252913"/>
            <a:ext cx="6672141" cy="2532062"/>
          </a:xfrm>
          <a:prstGeom prst="rect">
            <a:avLst/>
          </a:prstGeom>
        </p:spPr>
      </p:pic>
      <p:pic>
        <p:nvPicPr>
          <p:cNvPr id="8" name="Picture 7" descr="Antarctica: &lt;strong&gt;Crazy&lt;/strong&gt; &lt;strong&gt;Storm&lt;/strong&gt; at McMurdo / Ice Pier | Flickr - Photo Sharing ..."/>
          <p:cNvPicPr>
            <a:picLocks noChangeAspect="1"/>
          </p:cNvPicPr>
          <p:nvPr/>
        </p:nvPicPr>
        <p:blipFill>
          <a:blip r:embed="rId7"/>
          <a:stretch>
            <a:fillRect/>
          </a:stretch>
        </p:blipFill>
        <p:spPr>
          <a:xfrm>
            <a:off x="328219" y="4252913"/>
            <a:ext cx="4885131" cy="2509837"/>
          </a:xfrm>
          <a:prstGeom prst="rect">
            <a:avLst/>
          </a:prstGeom>
        </p:spPr>
      </p:pic>
    </p:spTree>
    <p:extLst>
      <p:ext uri="{BB962C8B-B14F-4D97-AF65-F5344CB8AC3E}">
        <p14:creationId xmlns:p14="http://schemas.microsoft.com/office/powerpoint/2010/main" val="1805668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rticle-1003721-00BF050D00000578-234_468x286.jpg"/>
          <p:cNvPicPr>
            <a:picLocks noGrp="1" noChangeAspect="1"/>
          </p:cNvPicPr>
          <p:nvPr>
            <p:ph idx="1"/>
          </p:nvPr>
        </p:nvPicPr>
        <p:blipFill>
          <a:blip r:embed="rId3"/>
          <a:stretch>
            <a:fillRect/>
          </a:stretch>
        </p:blipFill>
        <p:spPr>
          <a:xfrm>
            <a:off x="0" y="0"/>
            <a:ext cx="4510010" cy="3155950"/>
          </a:xfrm>
        </p:spPr>
      </p:pic>
      <p:pic>
        <p:nvPicPr>
          <p:cNvPr id="5" name="Picture 4" descr="... Canada's most destructive &lt;strong&gt;hurricanes&lt;/strong&gt;, approaches Halifax, Nova Scotia"/>
          <p:cNvPicPr>
            <a:picLocks noChangeAspect="1"/>
          </p:cNvPicPr>
          <p:nvPr/>
        </p:nvPicPr>
        <p:blipFill>
          <a:blip r:embed="rId4"/>
          <a:stretch>
            <a:fillRect/>
          </a:stretch>
        </p:blipFill>
        <p:spPr>
          <a:xfrm>
            <a:off x="7188308" y="0"/>
            <a:ext cx="4798457" cy="3125788"/>
          </a:xfrm>
          <a:prstGeom prst="rect">
            <a:avLst/>
          </a:prstGeom>
        </p:spPr>
      </p:pic>
      <p:pic>
        <p:nvPicPr>
          <p:cNvPr id="6" name="Picture 5" descr="휠09의 작업공간 :: 눈길, 빗길 운전을 조심해야 하는 ..."/>
          <p:cNvPicPr>
            <a:picLocks noChangeAspect="1"/>
          </p:cNvPicPr>
          <p:nvPr/>
        </p:nvPicPr>
        <p:blipFill>
          <a:blip r:embed="rId5"/>
          <a:stretch>
            <a:fillRect/>
          </a:stretch>
        </p:blipFill>
        <p:spPr>
          <a:xfrm>
            <a:off x="4500563" y="0"/>
            <a:ext cx="2743200" cy="3068502"/>
          </a:xfrm>
          <a:prstGeom prst="rect">
            <a:avLst/>
          </a:prstGeom>
        </p:spPr>
      </p:pic>
      <p:pic>
        <p:nvPicPr>
          <p:cNvPr id="7" name="Picture 6" descr="Kostenlose Vektorgrafik: Wolke, Schnee, Flocken, Winter - Kostenloses ..."/>
          <p:cNvPicPr>
            <a:picLocks noChangeAspect="1"/>
          </p:cNvPicPr>
          <p:nvPr/>
        </p:nvPicPr>
        <p:blipFill>
          <a:blip r:embed="rId6"/>
          <a:stretch>
            <a:fillRect/>
          </a:stretch>
        </p:blipFill>
        <p:spPr>
          <a:xfrm>
            <a:off x="38100" y="3157538"/>
            <a:ext cx="4404846" cy="3630612"/>
          </a:xfrm>
          <a:prstGeom prst="rect">
            <a:avLst/>
          </a:prstGeom>
        </p:spPr>
      </p:pic>
      <p:pic>
        <p:nvPicPr>
          <p:cNvPr id="8" name="Picture 7" descr="Rustig aan mensen, in 2012 zal géén einde komen aan de aarde"/>
          <p:cNvPicPr>
            <a:picLocks noChangeAspect="1"/>
          </p:cNvPicPr>
          <p:nvPr/>
        </p:nvPicPr>
        <p:blipFill>
          <a:blip r:embed="rId7"/>
          <a:stretch>
            <a:fillRect/>
          </a:stretch>
        </p:blipFill>
        <p:spPr>
          <a:xfrm>
            <a:off x="4500563" y="3086100"/>
            <a:ext cx="2743200" cy="3592432"/>
          </a:xfrm>
          <a:prstGeom prst="rect">
            <a:avLst/>
          </a:prstGeom>
        </p:spPr>
      </p:pic>
      <p:pic>
        <p:nvPicPr>
          <p:cNvPr id="9" name="Picture 8" descr="Roland Emmerich’s “2012” – Does what it says on the tin ..."/>
          <p:cNvPicPr>
            <a:picLocks noChangeAspect="1"/>
          </p:cNvPicPr>
          <p:nvPr/>
        </p:nvPicPr>
        <p:blipFill>
          <a:blip r:embed="rId8"/>
          <a:stretch>
            <a:fillRect/>
          </a:stretch>
        </p:blipFill>
        <p:spPr>
          <a:xfrm>
            <a:off x="7254958" y="3209925"/>
            <a:ext cx="4925930" cy="3562350"/>
          </a:xfrm>
          <a:prstGeom prst="rect">
            <a:avLst/>
          </a:prstGeom>
        </p:spPr>
      </p:pic>
    </p:spTree>
    <p:extLst>
      <p:ext uri="{BB962C8B-B14F-4D97-AF65-F5344CB8AC3E}">
        <p14:creationId xmlns:p14="http://schemas.microsoft.com/office/powerpoint/2010/main" val="1657525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065689"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File:February 26, 2010 snowstorm Dutchess County 13.JPG - Wikipedia"/>
          <p:cNvPicPr>
            <a:picLocks noChangeAspect="1"/>
          </p:cNvPicPr>
          <p:nvPr/>
        </p:nvPicPr>
        <p:blipFill>
          <a:blip r:embed="rId3"/>
          <a:stretch>
            <a:fillRect/>
          </a:stretch>
        </p:blipFill>
        <p:spPr>
          <a:xfrm>
            <a:off x="320040" y="1158970"/>
            <a:ext cx="3425609" cy="2295158"/>
          </a:xfrm>
          <a:prstGeom prst="rect">
            <a:avLst/>
          </a:prstGeom>
        </p:spPr>
      </p:pic>
      <p:pic>
        <p:nvPicPr>
          <p:cNvPr id="4" name="Content Placeholder 3" descr="ALLPE Medio Ambiente Blog Medioambiente.org : Rayos hacia el cielo, un ..."/>
          <p:cNvPicPr>
            <a:picLocks noGrp="1" noChangeAspect="1"/>
          </p:cNvPicPr>
          <p:nvPr>
            <p:ph idx="1"/>
          </p:nvPr>
        </p:nvPicPr>
        <p:blipFill>
          <a:blip r:embed="rId4"/>
          <a:stretch>
            <a:fillRect/>
          </a:stretch>
        </p:blipFill>
        <p:spPr>
          <a:xfrm>
            <a:off x="4385729" y="1182136"/>
            <a:ext cx="3433324" cy="2248827"/>
          </a:xfrm>
          <a:prstGeom prst="rect">
            <a:avLst/>
          </a:prstGeom>
        </p:spPr>
      </p:pic>
      <p:cxnSp>
        <p:nvCxnSpPr>
          <p:cNvPr id="29" name="Straight Connector 2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9685"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severe-&lt;strong&gt;weather&lt;/strong&gt;-&lt;strong&gt;weather&lt;/strong&gt;-250420_1024_768.jpg"/>
          <p:cNvPicPr>
            <a:picLocks noChangeAspect="1"/>
          </p:cNvPicPr>
          <p:nvPr/>
        </p:nvPicPr>
        <p:blipFill>
          <a:blip r:embed="rId5"/>
          <a:stretch>
            <a:fillRect/>
          </a:stretch>
        </p:blipFill>
        <p:spPr>
          <a:xfrm>
            <a:off x="8449725" y="1044895"/>
            <a:ext cx="3423916" cy="2567937"/>
          </a:xfrm>
          <a:prstGeom prst="rect">
            <a:avLst/>
          </a:prstGeom>
        </p:spPr>
      </p:pic>
      <p:sp>
        <p:nvSpPr>
          <p:cNvPr id="2" name="Title 1"/>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chemeClr val="bg1"/>
                </a:solidFill>
                <a:latin typeface="Comic Sans MS"/>
              </a:rPr>
              <a:t>Thanks for watching</a:t>
            </a:r>
          </a:p>
        </p:txBody>
      </p:sp>
    </p:spTree>
    <p:extLst>
      <p:ext uri="{BB962C8B-B14F-4D97-AF65-F5344CB8AC3E}">
        <p14:creationId xmlns:p14="http://schemas.microsoft.com/office/powerpoint/2010/main" val="28637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EMU tweets us the &lt;strong&gt;weather&lt;/strong&gt; | The Evolution of Twi#er"/>
          <p:cNvPicPr>
            <a:picLocks noChangeAspect="1"/>
          </p:cNvPicPr>
          <p:nvPr/>
        </p:nvPicPr>
        <p:blipFill rotWithShape="1">
          <a:blip r:embed="rId3"/>
          <a:srcRect t="26686" r="2" b="1894"/>
          <a:stretch/>
        </p:blipFill>
        <p:spPr>
          <a:xfrm>
            <a:off x="6509974" y="1691641"/>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5" name="Picture 4" descr="File:&lt;strong&gt;Climate&lt;/strong&gt; graph BS.JPG - Wikipedia"/>
          <p:cNvPicPr>
            <a:picLocks noChangeAspect="1"/>
          </p:cNvPicPr>
          <p:nvPr/>
        </p:nvPicPr>
        <p:blipFill rotWithShape="1">
          <a:blip r:embed="rId4"/>
          <a:srcRect t="45047" r="-2" b="1737"/>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2" name="Title 1"/>
          <p:cNvSpPr>
            <a:spLocks noGrp="1"/>
          </p:cNvSpPr>
          <p:nvPr>
            <p:ph type="title"/>
          </p:nvPr>
        </p:nvSpPr>
        <p:spPr>
          <a:xfrm>
            <a:off x="838200" y="365125"/>
            <a:ext cx="10515600" cy="1325563"/>
          </a:xfrm>
        </p:spPr>
        <p:txBody>
          <a:bodyPr>
            <a:normAutofit/>
          </a:bodyPr>
          <a:lstStyle/>
          <a:p>
            <a:r>
              <a:rPr lang="en-US">
                <a:latin typeface="Comic Sans MS"/>
              </a:rPr>
              <a:t>Difference Between Climate</a:t>
            </a:r>
            <a:r>
              <a:rPr lang="en-US">
                <a:latin typeface="Calibri Light"/>
              </a:rPr>
              <a:t> </a:t>
            </a:r>
            <a:r>
              <a:rPr lang="en-US" i="1">
                <a:latin typeface="Comic Sans MS"/>
              </a:rPr>
              <a:t>and</a:t>
            </a:r>
            <a:r>
              <a:rPr lang="en-US">
                <a:latin typeface="Comic Sans MS"/>
              </a:rPr>
              <a:t> </a:t>
            </a:r>
            <a:r>
              <a:rPr lang="en-US" i="1">
                <a:latin typeface="Comic Sans MS"/>
              </a:rPr>
              <a:t>Weather</a:t>
            </a:r>
          </a:p>
        </p:txBody>
      </p:sp>
      <p:sp>
        <p:nvSpPr>
          <p:cNvPr id="3" name="Content Placeholder 2"/>
          <p:cNvSpPr>
            <a:spLocks noGrp="1"/>
          </p:cNvSpPr>
          <p:nvPr>
            <p:ph idx="1"/>
          </p:nvPr>
        </p:nvSpPr>
        <p:spPr>
          <a:xfrm>
            <a:off x="838200" y="2015406"/>
            <a:ext cx="5097779" cy="4065986"/>
          </a:xfrm>
        </p:spPr>
        <p:txBody>
          <a:bodyPr vert="horz" lIns="91440" tIns="45720" rIns="91440" bIns="45720" rtlCol="0" anchor="t">
            <a:normAutofit/>
          </a:bodyPr>
          <a:lstStyle/>
          <a:p>
            <a:pPr marL="0" indent="0">
              <a:buNone/>
            </a:pPr>
            <a:r>
              <a:rPr lang="en-US" sz="2000">
                <a:solidFill>
                  <a:schemeClr val="bg1"/>
                </a:solidFill>
                <a:latin typeface="Comic Sans MS"/>
              </a:rPr>
              <a:t>The difference between climate and weather is that climate affects the health of people, plants, and animals. Climate even affects the soil, the air, and water. Weather is the temperature of  many places.</a:t>
            </a:r>
          </a:p>
        </p:txBody>
      </p:sp>
    </p:spTree>
    <p:extLst>
      <p:ext uri="{BB962C8B-B14F-4D97-AF65-F5344CB8AC3E}">
        <p14:creationId xmlns:p14="http://schemas.microsoft.com/office/powerpoint/2010/main" val="24869546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4" name="Picture 3" descr="&lt;strong&gt;temperate+zone&lt;/strong&gt;.PNG"/>
          <p:cNvPicPr>
            <a:picLocks noChangeAspect="1"/>
          </p:cNvPicPr>
          <p:nvPr/>
        </p:nvPicPr>
        <p:blipFill rotWithShape="1">
          <a:blip r:embed="rId3"/>
          <a:srcRect l="4540" r="4039" b="2"/>
          <a:stretch/>
        </p:blipFill>
        <p:spPr>
          <a:xfrm>
            <a:off x="5276088" y="640082"/>
            <a:ext cx="6276250" cy="5577838"/>
          </a:xfrm>
          <a:prstGeom prst="rect">
            <a:avLst/>
          </a:prstGeom>
          <a:effectLst/>
        </p:spPr>
      </p:pic>
      <p:sp>
        <p:nvSpPr>
          <p:cNvPr id="2" name="Title 1"/>
          <p:cNvSpPr>
            <a:spLocks noGrp="1"/>
          </p:cNvSpPr>
          <p:nvPr>
            <p:ph type="title"/>
          </p:nvPr>
        </p:nvSpPr>
        <p:spPr>
          <a:xfrm>
            <a:off x="648929" y="629266"/>
            <a:ext cx="3667039" cy="1676603"/>
          </a:xfrm>
        </p:spPr>
        <p:txBody>
          <a:bodyPr>
            <a:normAutofit/>
          </a:bodyPr>
          <a:lstStyle/>
          <a:p>
            <a:r>
              <a:rPr lang="en-US" sz="3600">
                <a:solidFill>
                  <a:schemeClr val="bg1"/>
                </a:solidFill>
                <a:latin typeface="Comic Sans MS"/>
              </a:rPr>
              <a:t>Temperate Climate Zone</a:t>
            </a:r>
          </a:p>
        </p:txBody>
      </p:sp>
      <p:sp>
        <p:nvSpPr>
          <p:cNvPr id="3" name="Content Placeholder 2"/>
          <p:cNvSpPr>
            <a:spLocks noGrp="1"/>
          </p:cNvSpPr>
          <p:nvPr>
            <p:ph idx="1"/>
          </p:nvPr>
        </p:nvSpPr>
        <p:spPr>
          <a:xfrm>
            <a:off x="648931" y="2438401"/>
            <a:ext cx="3667036" cy="3779520"/>
          </a:xfrm>
        </p:spPr>
        <p:txBody>
          <a:bodyPr vert="horz" lIns="91440" tIns="45720" rIns="91440" bIns="45720" rtlCol="0" anchor="t">
            <a:normAutofit/>
          </a:bodyPr>
          <a:lstStyle/>
          <a:p>
            <a:pPr marL="0" indent="0">
              <a:buNone/>
            </a:pPr>
            <a:r>
              <a:rPr lang="en-US" sz="1800">
                <a:solidFill>
                  <a:schemeClr val="bg1"/>
                </a:solidFill>
                <a:latin typeface="Comic Sans MS"/>
              </a:rPr>
              <a:t>The temperate Marine Zone of the Pacific northwest is cool and wet throughout the year. The Pacific Ocean helps create the cool moist weather. </a:t>
            </a:r>
          </a:p>
        </p:txBody>
      </p:sp>
    </p:spTree>
    <p:extLst>
      <p:ext uri="{BB962C8B-B14F-4D97-AF65-F5344CB8AC3E}">
        <p14:creationId xmlns:p14="http://schemas.microsoft.com/office/powerpoint/2010/main" val="89809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069940" y="365124"/>
            <a:ext cx="6172200" cy="1828800"/>
          </a:xfrm>
        </p:spPr>
        <p:txBody>
          <a:bodyPr>
            <a:normAutofit/>
          </a:bodyPr>
          <a:lstStyle/>
          <a:p>
            <a:r>
              <a:rPr lang="en-US">
                <a:solidFill>
                  <a:schemeClr val="bg1"/>
                </a:solidFill>
                <a:latin typeface="Comic Sans MS"/>
              </a:rPr>
              <a:t>Tropical Climate Zone</a:t>
            </a:r>
          </a:p>
        </p:txBody>
      </p:sp>
      <p:sp>
        <p:nvSpPr>
          <p:cNvPr id="3" name="Content Placeholder 2"/>
          <p:cNvSpPr>
            <a:spLocks noGrp="1"/>
          </p:cNvSpPr>
          <p:nvPr>
            <p:ph idx="1"/>
          </p:nvPr>
        </p:nvSpPr>
        <p:spPr>
          <a:xfrm>
            <a:off x="5069940" y="2322576"/>
            <a:ext cx="6172200" cy="3858768"/>
          </a:xfrm>
        </p:spPr>
        <p:txBody>
          <a:bodyPr vert="horz" lIns="91440" tIns="45720" rIns="91440" bIns="45720" rtlCol="0" anchor="t">
            <a:normAutofit/>
          </a:bodyPr>
          <a:lstStyle/>
          <a:p>
            <a:pPr marL="0" indent="0">
              <a:buNone/>
            </a:pPr>
            <a:r>
              <a:rPr lang="en-US" sz="2400">
                <a:solidFill>
                  <a:schemeClr val="bg1"/>
                </a:solidFill>
                <a:latin typeface="Comic Sans MS"/>
              </a:rPr>
              <a:t>This is named for their closeness to the equator. Water evaporates during the day, cools down, then rains daily. It is very hot and humid. The plants grow  easily in the tropical climate zone.</a:t>
            </a:r>
            <a:endParaRPr lang="en-US" sz="2400">
              <a:solidFill>
                <a:srgbClr val="FFFFFF"/>
              </a:solidFill>
              <a:latin typeface="Comic Sans MS"/>
            </a:endParaRPr>
          </a:p>
        </p:txBody>
      </p:sp>
      <p:pic>
        <p:nvPicPr>
          <p:cNvPr id="5" name="Picture 4" descr="&lt;strong&gt;Tropical&lt;/strong&gt; &lt;strong&gt;zone&lt;/strong&gt;- near the equator, thus recieve direct or nearly ..."/>
          <p:cNvPicPr>
            <a:picLocks noChangeAspect="1"/>
          </p:cNvPicPr>
          <p:nvPr/>
        </p:nvPicPr>
        <p:blipFill>
          <a:blip r:embed="rId3"/>
          <a:stretch>
            <a:fillRect/>
          </a:stretch>
        </p:blipFill>
        <p:spPr>
          <a:xfrm>
            <a:off x="-198438" y="92799"/>
            <a:ext cx="4832351" cy="6798539"/>
          </a:xfrm>
          <a:prstGeom prst="rect">
            <a:avLst/>
          </a:prstGeom>
        </p:spPr>
      </p:pic>
    </p:spTree>
    <p:extLst>
      <p:ext uri="{BB962C8B-B14F-4D97-AF65-F5344CB8AC3E}">
        <p14:creationId xmlns:p14="http://schemas.microsoft.com/office/powerpoint/2010/main" val="28385924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48518" y="1690688"/>
            <a:ext cx="7243482" cy="5167312"/>
          </a:xfrm>
          <a:custGeom>
            <a:avLst/>
            <a:gdLst>
              <a:gd name="connsiteX0" fmla="*/ 0 w 7243482"/>
              <a:gd name="connsiteY0" fmla="*/ 0 h 5167312"/>
              <a:gd name="connsiteX1" fmla="*/ 7243482 w 7243482"/>
              <a:gd name="connsiteY1" fmla="*/ 0 h 5167312"/>
              <a:gd name="connsiteX2" fmla="*/ 7243482 w 7243482"/>
              <a:gd name="connsiteY2" fmla="*/ 5167312 h 5167312"/>
              <a:gd name="connsiteX3" fmla="*/ 221324 w 7243482"/>
              <a:gd name="connsiteY3" fmla="*/ 5167312 h 5167312"/>
              <a:gd name="connsiteX4" fmla="*/ 2615203 w 7243482"/>
              <a:gd name="connsiteY4" fmla="*/ 952 h 5167312"/>
              <a:gd name="connsiteX5" fmla="*/ 0 w 7243482"/>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3482" h="5167312">
                <a:moveTo>
                  <a:pt x="0" y="0"/>
                </a:moveTo>
                <a:lnTo>
                  <a:pt x="7243482" y="0"/>
                </a:lnTo>
                <a:lnTo>
                  <a:pt x="7243482" y="5167312"/>
                </a:lnTo>
                <a:lnTo>
                  <a:pt x="221324" y="5167312"/>
                </a:lnTo>
                <a:lnTo>
                  <a:pt x="2615203" y="952"/>
                </a:lnTo>
                <a:lnTo>
                  <a:pt x="0" y="9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691640"/>
            <a:ext cx="7399176" cy="5166360"/>
          </a:xfrm>
          <a:custGeom>
            <a:avLst/>
            <a:gdLst>
              <a:gd name="connsiteX0" fmla="*/ 0 w 7399176"/>
              <a:gd name="connsiteY0" fmla="*/ 0 h 5166360"/>
              <a:gd name="connsiteX1" fmla="*/ 7399176 w 7399176"/>
              <a:gd name="connsiteY1" fmla="*/ 0 h 5166360"/>
              <a:gd name="connsiteX2" fmla="*/ 5005297 w 7399176"/>
              <a:gd name="connsiteY2" fmla="*/ 5166360 h 5166360"/>
              <a:gd name="connsiteX3" fmla="*/ 0 w 7399176"/>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7399176" h="5166360">
                <a:moveTo>
                  <a:pt x="0" y="0"/>
                </a:moveTo>
                <a:lnTo>
                  <a:pt x="7399176" y="0"/>
                </a:lnTo>
                <a:lnTo>
                  <a:pt x="5005297" y="5166360"/>
                </a:lnTo>
                <a:lnTo>
                  <a:pt x="0" y="5166360"/>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Room 42 - &lt;strong&gt;Desert&lt;/strong&gt; Geography"/>
          <p:cNvPicPr>
            <a:picLocks noChangeAspect="1"/>
          </p:cNvPicPr>
          <p:nvPr/>
        </p:nvPicPr>
        <p:blipFill>
          <a:blip r:embed="rId3"/>
          <a:stretch>
            <a:fillRect/>
          </a:stretch>
        </p:blipFill>
        <p:spPr>
          <a:xfrm>
            <a:off x="7481452" y="1819275"/>
            <a:ext cx="4172386" cy="3338151"/>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2" name="Title 1"/>
          <p:cNvSpPr>
            <a:spLocks noGrp="1"/>
          </p:cNvSpPr>
          <p:nvPr>
            <p:ph type="title"/>
          </p:nvPr>
        </p:nvSpPr>
        <p:spPr>
          <a:xfrm>
            <a:off x="838200" y="365125"/>
            <a:ext cx="10515600" cy="1325563"/>
          </a:xfrm>
        </p:spPr>
        <p:txBody>
          <a:bodyPr>
            <a:normAutofit/>
          </a:bodyPr>
          <a:lstStyle/>
          <a:p>
            <a:r>
              <a:rPr lang="en-US">
                <a:latin typeface="Comic Sans MS"/>
              </a:rPr>
              <a:t>Desert Climate Zone</a:t>
            </a:r>
          </a:p>
        </p:txBody>
      </p:sp>
      <p:sp>
        <p:nvSpPr>
          <p:cNvPr id="3" name="Content Placeholder 2"/>
          <p:cNvSpPr>
            <a:spLocks noGrp="1"/>
          </p:cNvSpPr>
          <p:nvPr>
            <p:ph idx="1"/>
          </p:nvPr>
        </p:nvSpPr>
        <p:spPr>
          <a:xfrm>
            <a:off x="838200" y="2012865"/>
            <a:ext cx="4317322" cy="4164098"/>
          </a:xfrm>
        </p:spPr>
        <p:txBody>
          <a:bodyPr vert="horz" lIns="91440" tIns="45720" rIns="91440" bIns="45720" rtlCol="0" anchor="ctr">
            <a:normAutofit/>
          </a:bodyPr>
          <a:lstStyle/>
          <a:p>
            <a:pPr marL="0" indent="0">
              <a:buNone/>
            </a:pPr>
            <a:r>
              <a:rPr lang="en-US" sz="2000">
                <a:solidFill>
                  <a:schemeClr val="bg1"/>
                </a:solidFill>
                <a:latin typeface="Comic Sans MS"/>
              </a:rPr>
              <a:t>A desert is a hot area that has little grass and little rain. It is unusually hot in the desert climates. In fact the ground gets so hot that it heats the air. Many deserts are sandy and barren. Very few plants grow there. The desert is located on the edge of the mountain. </a:t>
            </a:r>
          </a:p>
          <a:p>
            <a:pPr marL="0" indent="0">
              <a:buNone/>
            </a:pPr>
            <a:endParaRPr lang="en-US" sz="2000">
              <a:solidFill>
                <a:schemeClr val="bg1"/>
              </a:solidFill>
              <a:latin typeface="Calibri"/>
            </a:endParaRPr>
          </a:p>
        </p:txBody>
      </p:sp>
    </p:spTree>
    <p:extLst>
      <p:ext uri="{BB962C8B-B14F-4D97-AF65-F5344CB8AC3E}">
        <p14:creationId xmlns:p14="http://schemas.microsoft.com/office/powerpoint/2010/main" val="384061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e - Writing-Something-On-Icedesert - FreeTanic.com"/>
          <p:cNvPicPr>
            <a:picLocks noChangeAspect="1"/>
          </p:cNvPicPr>
          <p:nvPr/>
        </p:nvPicPr>
        <p:blipFill rotWithShape="1">
          <a:blip r:embed="rId3"/>
          <a:srcRect l="21286" r="36430"/>
          <a:stretch/>
        </p:blipFill>
        <p:spPr>
          <a:xfrm>
            <a:off x="95314" y="-114300"/>
            <a:ext cx="4639713" cy="6857990"/>
          </a:xfrm>
          <a:prstGeom prst="rect">
            <a:avLst/>
          </a:prstGeom>
        </p:spPr>
      </p:pic>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032600" y="304800"/>
            <a:ext cx="6172200" cy="1828800"/>
          </a:xfrm>
        </p:spPr>
        <p:txBody>
          <a:bodyPr>
            <a:normAutofit/>
          </a:bodyPr>
          <a:lstStyle/>
          <a:p>
            <a:r>
              <a:rPr lang="en-US">
                <a:solidFill>
                  <a:schemeClr val="bg1"/>
                </a:solidFill>
                <a:latin typeface="Comic Sans MS"/>
              </a:rPr>
              <a:t>Polar Climate Zone</a:t>
            </a:r>
          </a:p>
        </p:txBody>
      </p:sp>
      <p:sp>
        <p:nvSpPr>
          <p:cNvPr id="5" name="TextBox 4"/>
          <p:cNvSpPr txBox="1"/>
          <p:nvPr/>
        </p:nvSpPr>
        <p:spPr>
          <a:xfrm>
            <a:off x="4899160" y="3695700"/>
            <a:ext cx="6733059" cy="1938992"/>
          </a:xfrm>
          <a:prstGeom prst="rect">
            <a:avLst/>
          </a:prstGeom>
        </p:spPr>
        <p:txBody>
          <a:bodyPr rtlCol="0" anchor="t">
            <a:spAutoFit/>
          </a:bodyPr>
          <a:lstStyle/>
          <a:p>
            <a:r>
              <a:rPr lang="en-US" sz="2400">
                <a:solidFill>
                  <a:srgbClr val="FFFFFF"/>
                </a:solidFill>
                <a:latin typeface="Comic Sans MS"/>
              </a:rPr>
              <a:t>The Artic and Antarctica are similar places at opposite ends of the earth. They are both very cold with lots of snow and ice. Winters are dark and in the summer the sun shines 24 hours a day.</a:t>
            </a:r>
          </a:p>
        </p:txBody>
      </p:sp>
    </p:spTree>
    <p:extLst>
      <p:ext uri="{BB962C8B-B14F-4D97-AF65-F5344CB8AC3E}">
        <p14:creationId xmlns:p14="http://schemas.microsoft.com/office/powerpoint/2010/main" val="14948675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4" name="Picture 3" descr="Estas nubes suelen producir lluvias intensas y tormentas eléctricas ..."/>
          <p:cNvPicPr>
            <a:picLocks noChangeAspect="1"/>
          </p:cNvPicPr>
          <p:nvPr/>
        </p:nvPicPr>
        <p:blipFill rotWithShape="1">
          <a:blip r:embed="rId3"/>
          <a:srcRect l="8000" r="7890"/>
          <a:stretch/>
        </p:blipFill>
        <p:spPr>
          <a:xfrm>
            <a:off x="5276088" y="640082"/>
            <a:ext cx="6276250" cy="5577838"/>
          </a:xfrm>
          <a:prstGeom prst="rect">
            <a:avLst/>
          </a:prstGeom>
          <a:effectLst/>
        </p:spPr>
      </p:pic>
      <p:sp>
        <p:nvSpPr>
          <p:cNvPr id="2" name="Title 1"/>
          <p:cNvSpPr>
            <a:spLocks noGrp="1"/>
          </p:cNvSpPr>
          <p:nvPr>
            <p:ph type="title"/>
          </p:nvPr>
        </p:nvSpPr>
        <p:spPr>
          <a:xfrm>
            <a:off x="648929" y="629266"/>
            <a:ext cx="3667039" cy="1676603"/>
          </a:xfrm>
        </p:spPr>
        <p:txBody>
          <a:bodyPr>
            <a:normAutofit/>
          </a:bodyPr>
          <a:lstStyle/>
          <a:p>
            <a:r>
              <a:rPr lang="en-US" sz="3600">
                <a:solidFill>
                  <a:schemeClr val="bg1"/>
                </a:solidFill>
                <a:latin typeface="Comic Sans MS"/>
              </a:rPr>
              <a:t>Cumulus</a:t>
            </a:r>
          </a:p>
        </p:txBody>
      </p:sp>
      <p:sp>
        <p:nvSpPr>
          <p:cNvPr id="3" name="Content Placeholder 2"/>
          <p:cNvSpPr>
            <a:spLocks noGrp="1"/>
          </p:cNvSpPr>
          <p:nvPr>
            <p:ph idx="1"/>
          </p:nvPr>
        </p:nvSpPr>
        <p:spPr>
          <a:xfrm>
            <a:off x="648931" y="2438401"/>
            <a:ext cx="3667036" cy="3779520"/>
          </a:xfrm>
        </p:spPr>
        <p:txBody>
          <a:bodyPr vert="horz" lIns="91440" tIns="45720" rIns="91440" bIns="45720" rtlCol="0" anchor="t">
            <a:normAutofit/>
          </a:bodyPr>
          <a:lstStyle/>
          <a:p>
            <a:pPr marL="0" indent="0">
              <a:buNone/>
            </a:pPr>
            <a:r>
              <a:rPr lang="en-US" sz="1800">
                <a:solidFill>
                  <a:schemeClr val="bg1"/>
                </a:solidFill>
                <a:latin typeface="Comic Sans MS"/>
              </a:rPr>
              <a:t>The cumulus clouds are fluffy, harmless, nice weather, and no storms but this cloud can change. The Cumulus cloud is 10,000 feet high up in the air.</a:t>
            </a:r>
          </a:p>
        </p:txBody>
      </p:sp>
    </p:spTree>
    <p:extLst>
      <p:ext uri="{BB962C8B-B14F-4D97-AF65-F5344CB8AC3E}">
        <p14:creationId xmlns:p14="http://schemas.microsoft.com/office/powerpoint/2010/main" val="47575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041" y="38100"/>
            <a:ext cx="10515600" cy="1325563"/>
          </a:xfrm>
        </p:spPr>
        <p:txBody>
          <a:bodyPr/>
          <a:lstStyle/>
          <a:p>
            <a:r>
              <a:rPr lang="en-US">
                <a:latin typeface="Comic Sans MS"/>
              </a:rPr>
              <a:t>Cumulonimbus</a:t>
            </a:r>
          </a:p>
        </p:txBody>
      </p:sp>
      <p:sp>
        <p:nvSpPr>
          <p:cNvPr id="3" name="Content Placeholder 2"/>
          <p:cNvSpPr>
            <a:spLocks noGrp="1"/>
          </p:cNvSpPr>
          <p:nvPr>
            <p:ph idx="1"/>
          </p:nvPr>
        </p:nvSpPr>
        <p:spPr>
          <a:xfrm>
            <a:off x="0" y="1323975"/>
            <a:ext cx="9922476" cy="1696431"/>
          </a:xfrm>
        </p:spPr>
        <p:txBody>
          <a:bodyPr vert="horz" lIns="91440" tIns="45720" rIns="91440" bIns="45720" rtlCol="0" anchor="t">
            <a:normAutofit/>
          </a:bodyPr>
          <a:lstStyle/>
          <a:p>
            <a:pPr marL="0" indent="0">
              <a:buNone/>
            </a:pPr>
            <a:r>
              <a:rPr lang="en-US">
                <a:solidFill>
                  <a:srgbClr val="000000"/>
                </a:solidFill>
                <a:latin typeface="Comic Sans MS"/>
              </a:rPr>
              <a:t>The cumulonimbus cloud brings big storms and rain and lightning, and this storm last less than an hour. The Cumulonimbus cloud is 15,000 feet high in the air.</a:t>
            </a:r>
          </a:p>
        </p:txBody>
      </p:sp>
      <p:pic>
        <p:nvPicPr>
          <p:cNvPr id="4" name="Picture 3" descr="&lt;strong&gt;Cumulonimbus&lt;/strong&gt; Cloud (DI01623)"/>
          <p:cNvPicPr>
            <a:picLocks noChangeAspect="1"/>
          </p:cNvPicPr>
          <p:nvPr/>
        </p:nvPicPr>
        <p:blipFill>
          <a:blip r:embed="rId3"/>
          <a:stretch>
            <a:fillRect/>
          </a:stretch>
        </p:blipFill>
        <p:spPr>
          <a:xfrm>
            <a:off x="2506651" y="2466975"/>
            <a:ext cx="6687066" cy="4449637"/>
          </a:xfrm>
          <a:prstGeom prst="rect">
            <a:avLst/>
          </a:prstGeom>
        </p:spPr>
      </p:pic>
    </p:spTree>
    <p:extLst>
      <p:ext uri="{BB962C8B-B14F-4D97-AF65-F5344CB8AC3E}">
        <p14:creationId xmlns:p14="http://schemas.microsoft.com/office/powerpoint/2010/main" val="138967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34925"/>
            <a:ext cx="4906105" cy="831627"/>
          </a:xfrm>
        </p:spPr>
        <p:txBody>
          <a:bodyPr/>
          <a:lstStyle/>
          <a:p>
            <a:r>
              <a:rPr lang="en-US">
                <a:latin typeface="Comic Sans MS"/>
              </a:rPr>
              <a:t>Stratus</a:t>
            </a:r>
          </a:p>
        </p:txBody>
      </p:sp>
      <p:sp>
        <p:nvSpPr>
          <p:cNvPr id="3" name="Content Placeholder 2"/>
          <p:cNvSpPr>
            <a:spLocks noGrp="1"/>
          </p:cNvSpPr>
          <p:nvPr>
            <p:ph idx="1"/>
          </p:nvPr>
        </p:nvSpPr>
        <p:spPr>
          <a:xfrm>
            <a:off x="38100" y="819150"/>
            <a:ext cx="3564237" cy="4537075"/>
          </a:xfrm>
        </p:spPr>
        <p:txBody>
          <a:bodyPr vert="horz" lIns="91440" tIns="45720" rIns="91440" bIns="45720" rtlCol="0" anchor="t">
            <a:normAutofit/>
          </a:bodyPr>
          <a:lstStyle/>
          <a:p>
            <a:pPr marL="0" indent="0">
              <a:buNone/>
            </a:pPr>
            <a:r>
              <a:rPr lang="en-US">
                <a:solidFill>
                  <a:srgbClr val="000000"/>
                </a:solidFill>
                <a:latin typeface="Comic Sans MS"/>
              </a:rPr>
              <a:t>The stratus cloud spread out with gloomy skies but no storm, but this cloud can change. The stratus cloud is 5,000 feet up in the air.</a:t>
            </a:r>
          </a:p>
        </p:txBody>
      </p:sp>
      <p:pic>
        <p:nvPicPr>
          <p:cNvPr id="8" name="Picture 7" descr="Orange &lt;strong&gt;Stratus&lt;/strong&gt; Clouds Sunset Panoramic, 2012-01-10 - Sunsets ..."/>
          <p:cNvPicPr>
            <a:picLocks noChangeAspect="1"/>
          </p:cNvPicPr>
          <p:nvPr/>
        </p:nvPicPr>
        <p:blipFill>
          <a:blip r:embed="rId3"/>
          <a:stretch>
            <a:fillRect/>
          </a:stretch>
        </p:blipFill>
        <p:spPr>
          <a:xfrm>
            <a:off x="6119185" y="38100"/>
            <a:ext cx="6141307" cy="4408488"/>
          </a:xfrm>
          <a:prstGeom prst="rect">
            <a:avLst/>
          </a:prstGeom>
        </p:spPr>
      </p:pic>
    </p:spTree>
    <p:extLst>
      <p:ext uri="{BB962C8B-B14F-4D97-AF65-F5344CB8AC3E}">
        <p14:creationId xmlns:p14="http://schemas.microsoft.com/office/powerpoint/2010/main" val="367080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Words>
  <Application>Microsoft Office PowerPoint</Application>
  <PresentationFormat>Custom</PresentationFormat>
  <Paragraphs>43</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Extreme Weather</vt:lpstr>
      <vt:lpstr>Difference Between Climate and Weather</vt:lpstr>
      <vt:lpstr>Temperate Climate Zone</vt:lpstr>
      <vt:lpstr>Tropical Climate Zone</vt:lpstr>
      <vt:lpstr>Desert Climate Zone</vt:lpstr>
      <vt:lpstr>Polar Climate Zone</vt:lpstr>
      <vt:lpstr>Cumulus</vt:lpstr>
      <vt:lpstr>Cumulonimbus</vt:lpstr>
      <vt:lpstr>Stratus</vt:lpstr>
      <vt:lpstr>Floods</vt:lpstr>
      <vt:lpstr>Hurricane</vt:lpstr>
      <vt:lpstr>Storm Surge</vt:lpstr>
      <vt:lpstr>City floods</vt:lpstr>
      <vt:lpstr>PowerPoint Presentation</vt:lpstr>
      <vt:lpstr>PowerPoint Presentation</vt:lpstr>
      <vt:lpstr>Thanks for watching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Extreme Weather</dc:title>
  <dc:creator>Lund, Michele</dc:creator>
  <cp:lastModifiedBy>Authorized User</cp:lastModifiedBy>
  <cp:revision>2</cp:revision>
  <dcterms:modified xsi:type="dcterms:W3CDTF">2017-04-26T15:58:14Z</dcterms:modified>
</cp:coreProperties>
</file>