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1"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524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9196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72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942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54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59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2616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009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400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875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3195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28364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smoke, sky, dark&#10;&#10;Description generated with very high confidence">
            <a:extLst>
              <a:ext uri="{FF2B5EF4-FFF2-40B4-BE49-F238E27FC236}">
                <a16:creationId xmlns:a16="http://schemas.microsoft.com/office/drawing/2014/main" id="{1271065A-47AE-46DC-85E8-0A7A8C68F4AB}"/>
              </a:ext>
            </a:extLst>
          </p:cNvPr>
          <p:cNvPicPr>
            <a:picLocks noChangeAspect="1"/>
          </p:cNvPicPr>
          <p:nvPr/>
        </p:nvPicPr>
        <p:blipFill rotWithShape="1">
          <a:blip r:embed="rId2">
            <a:alphaModFix amt="50000"/>
            <a:extLst/>
          </a:blip>
          <a:srcRect t="5739" b="1926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Weather &amp; Climate</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By Collin and Xavier</a:t>
            </a:r>
            <a:endParaRPr lang="en-US">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sky, outdoor, grass&#10;&#10;Description generated with very high confidence">
            <a:extLst>
              <a:ext uri="{FF2B5EF4-FFF2-40B4-BE49-F238E27FC236}">
                <a16:creationId xmlns:a16="http://schemas.microsoft.com/office/drawing/2014/main" id="{07AC6F6C-A438-44B1-B40F-EF00FD4B863D}"/>
              </a:ext>
            </a:extLst>
          </p:cNvPr>
          <p:cNvPicPr>
            <a:picLocks noChangeAspect="1"/>
          </p:cNvPicPr>
          <p:nvPr/>
        </p:nvPicPr>
        <p:blipFill rotWithShape="1">
          <a:blip r:embed="rId2"/>
          <a:srcRect t="3478" r="-2" b="5721"/>
          <a:stretch/>
        </p:blipFill>
        <p:spPr>
          <a:xfrm>
            <a:off x="4552793" y="57520"/>
            <a:ext cx="7552944" cy="6857990"/>
          </a:xfrm>
          <a:prstGeom prst="rect">
            <a:avLst/>
          </a:prstGeom>
          <a:effectLst/>
        </p:spPr>
      </p:pic>
      <p:sp>
        <p:nvSpPr>
          <p:cNvPr id="2" name="Title 1">
            <a:extLst>
              <a:ext uri="{FF2B5EF4-FFF2-40B4-BE49-F238E27FC236}">
                <a16:creationId xmlns:a16="http://schemas.microsoft.com/office/drawing/2014/main" id="{85868622-5406-407B-BF9F-D2E02B736F3F}"/>
              </a:ext>
            </a:extLst>
          </p:cNvPr>
          <p:cNvSpPr>
            <a:spLocks noGrp="1"/>
          </p:cNvSpPr>
          <p:nvPr>
            <p:ph type="title"/>
          </p:nvPr>
        </p:nvSpPr>
        <p:spPr>
          <a:xfrm>
            <a:off x="648929" y="629266"/>
            <a:ext cx="3651467" cy="1676603"/>
          </a:xfrm>
        </p:spPr>
        <p:txBody>
          <a:bodyPr>
            <a:normAutofit/>
          </a:bodyPr>
          <a:lstStyle/>
          <a:p>
            <a:r>
              <a:rPr lang="en-US" sz="3700">
                <a:solidFill>
                  <a:srgbClr val="5B9BD5"/>
                </a:solidFill>
                <a:cs typeface="Calibri Light"/>
              </a:rPr>
              <a:t>Extreme Weather -Tornados </a:t>
            </a:r>
          </a:p>
        </p:txBody>
      </p:sp>
      <p:sp>
        <p:nvSpPr>
          <p:cNvPr id="15" name="Content Placeholder 14">
            <a:extLst>
              <a:ext uri="{FF2B5EF4-FFF2-40B4-BE49-F238E27FC236}">
                <a16:creationId xmlns:a16="http://schemas.microsoft.com/office/drawing/2014/main" id="{2DCD849D-8F00-4204-AFB1-A17244B5F7AE}"/>
              </a:ext>
            </a:extLst>
          </p:cNvPr>
          <p:cNvSpPr>
            <a:spLocks noGrp="1"/>
          </p:cNvSpPr>
          <p:nvPr>
            <p:ph idx="1"/>
          </p:nvPr>
        </p:nvSpPr>
        <p:spPr>
          <a:xfrm>
            <a:off x="648931" y="2438400"/>
            <a:ext cx="3651466" cy="3785419"/>
          </a:xfrm>
        </p:spPr>
        <p:txBody>
          <a:bodyPr vert="horz" lIns="91440" tIns="45720" rIns="91440" bIns="45720" rtlCol="0" anchor="t">
            <a:normAutofit/>
          </a:bodyPr>
          <a:lstStyle/>
          <a:p>
            <a:pPr marL="0" indent="0">
              <a:buNone/>
            </a:pPr>
            <a:r>
              <a:rPr lang="en-US" dirty="0">
                <a:solidFill>
                  <a:srgbClr val="4472C4"/>
                </a:solidFill>
                <a:cs typeface="Calibri"/>
              </a:rPr>
              <a:t>Tornados are caused by hot air and cold air. The hot and cold air have a big battle creating lots of fog making a funnel destroying life and mankind structure</a:t>
            </a:r>
          </a:p>
        </p:txBody>
      </p:sp>
    </p:spTree>
    <p:extLst>
      <p:ext uri="{BB962C8B-B14F-4D97-AF65-F5344CB8AC3E}">
        <p14:creationId xmlns:p14="http://schemas.microsoft.com/office/powerpoint/2010/main" val="146090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3">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Top Corners Rounded 15">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10" descr="A large body of water with buildings in the background&#10;&#10;Description generated with high confidence">
            <a:extLst>
              <a:ext uri="{FF2B5EF4-FFF2-40B4-BE49-F238E27FC236}">
                <a16:creationId xmlns:a16="http://schemas.microsoft.com/office/drawing/2014/main" id="{BA92C3C3-9422-4245-89F8-DC5F3CA939BC}"/>
              </a:ext>
            </a:extLst>
          </p:cNvPr>
          <p:cNvPicPr>
            <a:picLocks noGrp="1" noChangeAspect="1"/>
          </p:cNvPicPr>
          <p:nvPr>
            <p:ph type="pic" idx="1"/>
          </p:nvPr>
        </p:nvPicPr>
        <p:blipFill rotWithShape="1">
          <a:blip r:embed="rId2"/>
          <a:srcRect t="15413"/>
          <a:stretch/>
        </p:blipFill>
        <p:spPr>
          <a:xfrm>
            <a:off x="5203767" y="1510493"/>
            <a:ext cx="6542117" cy="3679965"/>
          </a:xfrm>
          <a:prstGeom prst="rect">
            <a:avLst/>
          </a:prstGeom>
        </p:spPr>
      </p:pic>
      <p:sp>
        <p:nvSpPr>
          <p:cNvPr id="2" name="Title 1">
            <a:extLst>
              <a:ext uri="{FF2B5EF4-FFF2-40B4-BE49-F238E27FC236}">
                <a16:creationId xmlns:a16="http://schemas.microsoft.com/office/drawing/2014/main" id="{C13076BA-A560-4D1D-8EA2-F7F633AB57C2}"/>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Extreme Weather -Tsunami</a:t>
            </a:r>
          </a:p>
        </p:txBody>
      </p:sp>
      <p:sp>
        <p:nvSpPr>
          <p:cNvPr id="4" name="Text Placeholder 3">
            <a:extLst>
              <a:ext uri="{FF2B5EF4-FFF2-40B4-BE49-F238E27FC236}">
                <a16:creationId xmlns:a16="http://schemas.microsoft.com/office/drawing/2014/main" id="{3106D591-B42D-462D-AFEC-A78D6AD165CF}"/>
              </a:ext>
            </a:extLst>
          </p:cNvPr>
          <p:cNvSpPr>
            <a:spLocks noGrp="1"/>
          </p:cNvSpPr>
          <p:nvPr>
            <p:ph type="body" sz="half" idx="2"/>
          </p:nvPr>
        </p:nvSpPr>
        <p:spPr>
          <a:xfrm>
            <a:off x="321733" y="2834809"/>
            <a:ext cx="4092951" cy="3042099"/>
          </a:xfrm>
        </p:spPr>
        <p:txBody>
          <a:bodyPr vert="horz" lIns="91440" tIns="45720" rIns="91440" bIns="45720" rtlCol="0" anchor="t">
            <a:normAutofit lnSpcReduction="10000"/>
          </a:bodyPr>
          <a:lstStyle/>
          <a:p>
            <a:pPr indent="-228600">
              <a:buFont typeface="Arial" panose="020B0604020202020204" pitchFamily="34" charset="0"/>
              <a:buChar char="•"/>
            </a:pPr>
            <a:r>
              <a:rPr lang="en-US" sz="2400" b="1" dirty="0">
                <a:solidFill>
                  <a:schemeClr val="bg1"/>
                </a:solidFill>
              </a:rPr>
              <a:t>When an earthquake occurs waves get pushed and become bigger and bigger until it hits something making a big mess around cities and human life. Also a tsunami destroys anything in its way until it can't go any furthe</a:t>
            </a:r>
            <a:r>
              <a:rPr lang="en-US" sz="2000" dirty="0">
                <a:solidFill>
                  <a:schemeClr val="bg1"/>
                </a:solidFill>
              </a:rPr>
              <a:t>r.</a:t>
            </a:r>
          </a:p>
        </p:txBody>
      </p:sp>
    </p:spTree>
    <p:extLst>
      <p:ext uri="{BB962C8B-B14F-4D97-AF65-F5344CB8AC3E}">
        <p14:creationId xmlns:p14="http://schemas.microsoft.com/office/powerpoint/2010/main" val="234470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A close up of smoke&#10;&#10;Description generated with high confidence">
            <a:extLst>
              <a:ext uri="{FF2B5EF4-FFF2-40B4-BE49-F238E27FC236}">
                <a16:creationId xmlns:a16="http://schemas.microsoft.com/office/drawing/2014/main" id="{BA8F9793-864C-4445-B0DD-A4A4E06F69B2}"/>
              </a:ext>
            </a:extLst>
          </p:cNvPr>
          <p:cNvPicPr>
            <a:picLocks noChangeAspect="1"/>
          </p:cNvPicPr>
          <p:nvPr/>
        </p:nvPicPr>
        <p:blipFill rotWithShape="1">
          <a:blip r:embed="rId2"/>
          <a:srcRect r="1779" b="1"/>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5B2B37-A711-4CA2-B2ED-8524D247387F}"/>
              </a:ext>
            </a:extLst>
          </p:cNvPr>
          <p:cNvSpPr>
            <a:spLocks noGrp="1"/>
          </p:cNvSpPr>
          <p:nvPr>
            <p:ph type="title"/>
          </p:nvPr>
        </p:nvSpPr>
        <p:spPr>
          <a:xfrm>
            <a:off x="1183902" y="1036932"/>
            <a:ext cx="4204137" cy="1342754"/>
          </a:xfrm>
        </p:spPr>
        <p:txBody>
          <a:bodyPr>
            <a:normAutofit/>
          </a:bodyPr>
          <a:lstStyle/>
          <a:p>
            <a:pPr algn="ctr"/>
            <a:r>
              <a:rPr lang="en-US" sz="3100">
                <a:cs typeface="Calibri Light"/>
              </a:rPr>
              <a:t>Extreme Weather –Dust </a:t>
            </a:r>
            <a:br>
              <a:rPr lang="en-US" sz="3100">
                <a:cs typeface="Calibri Light"/>
              </a:rPr>
            </a:br>
            <a:r>
              <a:rPr lang="en-US" sz="3100">
                <a:cs typeface="Calibri Light"/>
              </a:rPr>
              <a:t>Storms</a:t>
            </a:r>
          </a:p>
        </p:txBody>
      </p:sp>
      <p:sp>
        <p:nvSpPr>
          <p:cNvPr id="9" name="Content Placeholder 8">
            <a:extLst>
              <a:ext uri="{FF2B5EF4-FFF2-40B4-BE49-F238E27FC236}">
                <a16:creationId xmlns:a16="http://schemas.microsoft.com/office/drawing/2014/main" id="{803C244F-A044-4347-9F34-E3C44A70F146}"/>
              </a:ext>
            </a:extLst>
          </p:cNvPr>
          <p:cNvSpPr>
            <a:spLocks noGrp="1"/>
          </p:cNvSpPr>
          <p:nvPr>
            <p:ph idx="1"/>
          </p:nvPr>
        </p:nvSpPr>
        <p:spPr>
          <a:xfrm>
            <a:off x="741177" y="3259422"/>
            <a:ext cx="4593021" cy="3051160"/>
          </a:xfrm>
        </p:spPr>
        <p:txBody>
          <a:bodyPr vert="horz" lIns="91440" tIns="45720" rIns="91440" bIns="45720" rtlCol="0" anchor="ctr">
            <a:noAutofit/>
          </a:bodyPr>
          <a:lstStyle/>
          <a:p>
            <a:pPr marL="0" indent="0">
              <a:buNone/>
            </a:pPr>
            <a:r>
              <a:rPr lang="en-US" dirty="0">
                <a:solidFill>
                  <a:srgbClr val="0070C0"/>
                </a:solidFill>
                <a:cs typeface="Calibri"/>
              </a:rPr>
              <a:t>Dust storms are caused by droughts in a hot desert then when a huge patch of wind comes the wind only picks up particles of dirt called dust. Dust storms are bad because the dust gets into your eyes and it hurts another reason is that you can't see anything faraway.</a:t>
            </a:r>
          </a:p>
        </p:txBody>
      </p:sp>
    </p:spTree>
    <p:extLst>
      <p:ext uri="{BB962C8B-B14F-4D97-AF65-F5344CB8AC3E}">
        <p14:creationId xmlns:p14="http://schemas.microsoft.com/office/powerpoint/2010/main" val="257671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B084-6809-4771-8265-5542FCFB4125}"/>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700">
                <a:solidFill>
                  <a:srgbClr val="70AD47"/>
                </a:solidFill>
              </a:rPr>
              <a:t>Extreme weather-Hurricanes</a:t>
            </a:r>
            <a:endParaRPr lang="en-US" sz="3700">
              <a:solidFill>
                <a:srgbClr val="70AD47"/>
              </a:solidFill>
              <a:cs typeface="Calibri Light"/>
            </a:endParaRPr>
          </a:p>
        </p:txBody>
      </p:sp>
      <p:pic>
        <p:nvPicPr>
          <p:cNvPr id="5" name="Picture 5" descr="A picture containing nature, water, snow&#10;&#10;Description generated with high confidence">
            <a:extLst>
              <a:ext uri="{FF2B5EF4-FFF2-40B4-BE49-F238E27FC236}">
                <a16:creationId xmlns:a16="http://schemas.microsoft.com/office/drawing/2014/main" id="{F593BEF3-F535-433E-81BA-6CBC83F226F9}"/>
              </a:ext>
            </a:extLst>
          </p:cNvPr>
          <p:cNvPicPr>
            <a:picLocks noGrp="1" noChangeAspect="1"/>
          </p:cNvPicPr>
          <p:nvPr>
            <p:ph type="pic" idx="1"/>
          </p:nvPr>
        </p:nvPicPr>
        <p:blipFill rotWithShape="1">
          <a:blip r:embed="rId2"/>
          <a:srcRect r="1" b="7036"/>
          <a:stretch/>
        </p:blipFill>
        <p:spPr>
          <a:xfrm>
            <a:off x="4636008" y="640082"/>
            <a:ext cx="6916329" cy="5577837"/>
          </a:xfrm>
          <a:prstGeom prst="rect">
            <a:avLst/>
          </a:prstGeom>
          <a:effectLst/>
        </p:spPr>
      </p:pic>
      <p:sp>
        <p:nvSpPr>
          <p:cNvPr id="4" name="Text Placeholder 3">
            <a:extLst>
              <a:ext uri="{FF2B5EF4-FFF2-40B4-BE49-F238E27FC236}">
                <a16:creationId xmlns:a16="http://schemas.microsoft.com/office/drawing/2014/main" id="{49223A06-4DCE-4250-B305-718795153B77}"/>
              </a:ext>
            </a:extLst>
          </p:cNvPr>
          <p:cNvSpPr>
            <a:spLocks noGrp="1"/>
          </p:cNvSpPr>
          <p:nvPr>
            <p:ph type="body" sz="half" idx="2"/>
          </p:nvPr>
        </p:nvSpPr>
        <p:spPr>
          <a:xfrm>
            <a:off x="648930" y="2438400"/>
            <a:ext cx="3667037" cy="3785419"/>
          </a:xfrm>
        </p:spPr>
        <p:txBody>
          <a:bodyPr vert="horz" lIns="91440" tIns="45720" rIns="91440" bIns="45720" rtlCol="0" anchor="t">
            <a:normAutofit lnSpcReduction="10000"/>
          </a:bodyPr>
          <a:lstStyle/>
          <a:p>
            <a:r>
              <a:rPr lang="en-US" sz="2400" dirty="0">
                <a:solidFill>
                  <a:srgbClr val="70AD47"/>
                </a:solidFill>
                <a:cs typeface="Calibri"/>
              </a:rPr>
              <a:t>A hurricane starts by warm moist air rises and cools then it falls as rain then hurricanes wall builds. The air travels around and in the hurricane making harsh </a:t>
            </a:r>
          </a:p>
          <a:p>
            <a:r>
              <a:rPr lang="en-US" sz="2400" dirty="0">
                <a:solidFill>
                  <a:srgbClr val="70AD47"/>
                </a:solidFill>
                <a:cs typeface="Calibri"/>
              </a:rPr>
              <a:t>wind. There is an eye in the middle inside the eye is safe outside the eye is dangerous.</a:t>
            </a:r>
          </a:p>
        </p:txBody>
      </p:sp>
    </p:spTree>
    <p:extLst>
      <p:ext uri="{BB962C8B-B14F-4D97-AF65-F5344CB8AC3E}">
        <p14:creationId xmlns:p14="http://schemas.microsoft.com/office/powerpoint/2010/main" val="227038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4694" y="321732"/>
            <a:ext cx="4522517"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0" descr="A snow covered mountain&#10;&#10;Description generated with very high confidence">
            <a:extLst>
              <a:ext uri="{FF2B5EF4-FFF2-40B4-BE49-F238E27FC236}">
                <a16:creationId xmlns:a16="http://schemas.microsoft.com/office/drawing/2014/main" id="{FAFA115F-7F6E-4270-9B37-710D94B38A38}"/>
              </a:ext>
            </a:extLst>
          </p:cNvPr>
          <p:cNvPicPr>
            <a:picLocks noGrp="1" noChangeAspect="1"/>
          </p:cNvPicPr>
          <p:nvPr>
            <p:ph idx="1"/>
          </p:nvPr>
        </p:nvPicPr>
        <p:blipFill rotWithShape="1">
          <a:blip r:embed="rId2"/>
          <a:srcRect t="21596" r="1" b="815"/>
          <a:stretch/>
        </p:blipFill>
        <p:spPr>
          <a:xfrm>
            <a:off x="327547" y="321733"/>
            <a:ext cx="7058306" cy="4107392"/>
          </a:xfrm>
          <a:prstGeom prst="rect">
            <a:avLst/>
          </a:prstGeom>
        </p:spPr>
      </p:pic>
      <p:sp>
        <p:nvSpPr>
          <p:cNvPr id="4" name="Text Placeholder 3">
            <a:extLst>
              <a:ext uri="{FF2B5EF4-FFF2-40B4-BE49-F238E27FC236}">
                <a16:creationId xmlns:a16="http://schemas.microsoft.com/office/drawing/2014/main" id="{FEE97D83-28D4-4A89-88CD-2DFC5BE2F608}"/>
              </a:ext>
            </a:extLst>
          </p:cNvPr>
          <p:cNvSpPr>
            <a:spLocks noGrp="1"/>
          </p:cNvSpPr>
          <p:nvPr>
            <p:ph type="body" sz="half" idx="2"/>
          </p:nvPr>
        </p:nvSpPr>
        <p:spPr>
          <a:xfrm>
            <a:off x="7842413" y="917725"/>
            <a:ext cx="3611645" cy="4852362"/>
          </a:xfrm>
        </p:spPr>
        <p:txBody>
          <a:bodyPr vert="horz" lIns="91440" tIns="45720" rIns="91440" bIns="45720" rtlCol="0" anchor="ctr">
            <a:noAutofit/>
          </a:bodyPr>
          <a:lstStyle/>
          <a:p>
            <a:r>
              <a:rPr lang="en-US" sz="2000" dirty="0">
                <a:solidFill>
                  <a:srgbClr val="5B9BD5"/>
                </a:solidFill>
              </a:rPr>
              <a:t>Blizzards are caused by lots and lots of snow falling out of the sky because at very cold places when it rains as soon as it falls it freezes to snow. Blizzards cause lots of traffic and car crashes.</a:t>
            </a:r>
            <a:endParaRPr lang="en-US" sz="2000" dirty="0">
              <a:solidFill>
                <a:srgbClr val="5B9BD5"/>
              </a:solidFill>
              <a:cs typeface="Calibri"/>
            </a:endParaRPr>
          </a:p>
        </p:txBody>
      </p:sp>
      <p:sp>
        <p:nvSpPr>
          <p:cNvPr id="8" name="Title 7">
            <a:extLst>
              <a:ext uri="{FF2B5EF4-FFF2-40B4-BE49-F238E27FC236}">
                <a16:creationId xmlns:a16="http://schemas.microsoft.com/office/drawing/2014/main" id="{8E0E0E14-A175-4A81-B736-D864B22835B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dirty="0">
                <a:solidFill>
                  <a:srgbClr val="7030A0"/>
                </a:solidFill>
              </a:rPr>
              <a:t>Extreme Weather - Blizzards</a:t>
            </a:r>
            <a:endParaRPr lang="en-US" sz="4400" dirty="0">
              <a:solidFill>
                <a:srgbClr val="7030A0"/>
              </a:solidFill>
              <a:cs typeface="Calibri Light"/>
            </a:endParaRPr>
          </a:p>
        </p:txBody>
      </p:sp>
    </p:spTree>
    <p:extLst>
      <p:ext uri="{BB962C8B-B14F-4D97-AF65-F5344CB8AC3E}">
        <p14:creationId xmlns:p14="http://schemas.microsoft.com/office/powerpoint/2010/main" val="374720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outdoor, grass, sky, ground&#10;&#10;Description generated with very high confidence">
            <a:extLst>
              <a:ext uri="{FF2B5EF4-FFF2-40B4-BE49-F238E27FC236}">
                <a16:creationId xmlns:a16="http://schemas.microsoft.com/office/drawing/2014/main" id="{B425213F-4F0C-4A63-9B6F-662965103E65}"/>
              </a:ext>
            </a:extLst>
          </p:cNvPr>
          <p:cNvPicPr>
            <a:picLocks noChangeAspect="1"/>
          </p:cNvPicPr>
          <p:nvPr/>
        </p:nvPicPr>
        <p:blipFill rotWithShape="1">
          <a:blip r:embed="rId2"/>
          <a:srcRect l="105" r="-1" b="-1"/>
          <a:stretch/>
        </p:blipFill>
        <p:spPr>
          <a:xfrm>
            <a:off x="20" y="10"/>
            <a:ext cx="9141724"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2" name="Picture 2" descr="A monkey in a body of water&#10;&#10;Description generated with very high confidence">
            <a:extLst>
              <a:ext uri="{FF2B5EF4-FFF2-40B4-BE49-F238E27FC236}">
                <a16:creationId xmlns:a16="http://schemas.microsoft.com/office/drawing/2014/main" id="{ACB6D045-8170-4937-9DD3-58C92DE866BD}"/>
              </a:ext>
            </a:extLst>
          </p:cNvPr>
          <p:cNvPicPr>
            <a:picLocks noChangeAspect="1"/>
          </p:cNvPicPr>
          <p:nvPr/>
        </p:nvPicPr>
        <p:blipFill rotWithShape="1">
          <a:blip r:embed="rId3"/>
          <a:srcRect l="25268" r="12611"/>
          <a:stretch/>
        </p:blipFill>
        <p:spPr>
          <a:xfrm>
            <a:off x="5790353"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21793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A snow covered mountain&#10;&#10;Description generated with very high confidence">
            <a:extLst>
              <a:ext uri="{FF2B5EF4-FFF2-40B4-BE49-F238E27FC236}">
                <a16:creationId xmlns:a16="http://schemas.microsoft.com/office/drawing/2014/main" id="{03A72950-565E-47B7-94D7-3DDDA04E11DB}"/>
              </a:ext>
            </a:extLst>
          </p:cNvPr>
          <p:cNvPicPr>
            <a:picLocks noChangeAspect="1"/>
          </p:cNvPicPr>
          <p:nvPr/>
        </p:nvPicPr>
        <p:blipFill rotWithShape="1">
          <a:blip r:embed="rId2"/>
          <a:srcRect l="14811" r="2589"/>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5F9097EB-91E0-4F6F-BA7A-3E1EC3832F55}"/>
              </a:ext>
            </a:extLst>
          </p:cNvPr>
          <p:cNvSpPr>
            <a:spLocks noGrp="1"/>
          </p:cNvSpPr>
          <p:nvPr>
            <p:ph type="title"/>
          </p:nvPr>
        </p:nvSpPr>
        <p:spPr>
          <a:xfrm>
            <a:off x="648929" y="629266"/>
            <a:ext cx="3651467" cy="1676603"/>
          </a:xfrm>
        </p:spPr>
        <p:txBody>
          <a:bodyPr>
            <a:normAutofit/>
          </a:bodyPr>
          <a:lstStyle/>
          <a:p>
            <a:r>
              <a:rPr lang="en-US">
                <a:cs typeface="Calibri Light"/>
              </a:rPr>
              <a:t>Polar Climate Zone</a:t>
            </a:r>
            <a:endParaRPr lang="en-US"/>
          </a:p>
        </p:txBody>
      </p:sp>
      <p:sp>
        <p:nvSpPr>
          <p:cNvPr id="9" name="Content Placeholder 8">
            <a:extLst>
              <a:ext uri="{FF2B5EF4-FFF2-40B4-BE49-F238E27FC236}">
                <a16:creationId xmlns:a16="http://schemas.microsoft.com/office/drawing/2014/main" id="{E08E95B5-E119-4FC2-8BD7-CD7146CD7EE2}"/>
              </a:ext>
            </a:extLst>
          </p:cNvPr>
          <p:cNvSpPr>
            <a:spLocks noGrp="1"/>
          </p:cNvSpPr>
          <p:nvPr>
            <p:ph idx="1"/>
          </p:nvPr>
        </p:nvSpPr>
        <p:spPr>
          <a:xfrm>
            <a:off x="213133" y="2525842"/>
            <a:ext cx="4212182" cy="3785419"/>
          </a:xfrm>
        </p:spPr>
        <p:txBody>
          <a:bodyPr vert="horz" lIns="91440" tIns="45720" rIns="91440" bIns="45720" rtlCol="0" anchor="t">
            <a:normAutofit fontScale="92500"/>
          </a:bodyPr>
          <a:lstStyle/>
          <a:p>
            <a:pPr marL="0" indent="0">
              <a:buNone/>
            </a:pPr>
            <a:r>
              <a:rPr lang="en-US" dirty="0">
                <a:cs typeface="Calibri"/>
              </a:rPr>
              <a:t>The polar climate zone is so cold that the temperature reaches 45 to below 0. Barely any animals live there only seals, penguins, and polar bears. These are cold places and they are Antartica, Greenland, Iceland, and the south pole.</a:t>
            </a:r>
          </a:p>
        </p:txBody>
      </p:sp>
    </p:spTree>
    <p:extLst>
      <p:ext uri="{BB962C8B-B14F-4D97-AF65-F5344CB8AC3E}">
        <p14:creationId xmlns:p14="http://schemas.microsoft.com/office/powerpoint/2010/main" val="257578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oup of people in a pool of water&#10;&#10;Description generated with very high confidence">
            <a:extLst>
              <a:ext uri="{FF2B5EF4-FFF2-40B4-BE49-F238E27FC236}">
                <a16:creationId xmlns:a16="http://schemas.microsoft.com/office/drawing/2014/main" id="{1641FD34-0135-4A0F-9C73-28AF17980C92}"/>
              </a:ext>
            </a:extLst>
          </p:cNvPr>
          <p:cNvPicPr>
            <a:picLocks noGrp="1" noChangeAspect="1"/>
          </p:cNvPicPr>
          <p:nvPr>
            <p:ph type="pic" idx="1"/>
          </p:nvPr>
        </p:nvPicPr>
        <p:blipFill rotWithShape="1">
          <a:blip r:embed="rId2"/>
          <a:srcRect t="3957" b="11774"/>
          <a:stretch/>
        </p:blipFill>
        <p:spPr>
          <a:xfrm>
            <a:off x="20" y="10"/>
            <a:ext cx="12191980" cy="6857990"/>
          </a:xfrm>
          <a:prstGeom prst="rect">
            <a:avLst/>
          </a:prstGeom>
        </p:spPr>
      </p:pic>
      <p:sp>
        <p:nvSpPr>
          <p:cNvPr id="7" name="Freeform: Shape 9">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11">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E039FF-C951-4191-A56B-565BBBCFCADF}"/>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300">
                <a:solidFill>
                  <a:srgbClr val="538135"/>
                </a:solidFill>
              </a:rPr>
              <a:t>Tropical Climate Zone</a:t>
            </a:r>
            <a:endParaRPr lang="en-US" sz="3300">
              <a:solidFill>
                <a:srgbClr val="538135"/>
              </a:solidFill>
              <a:cs typeface="Calibri Light"/>
            </a:endParaRPr>
          </a:p>
        </p:txBody>
      </p:sp>
      <p:sp>
        <p:nvSpPr>
          <p:cNvPr id="4" name="Text Placeholder 3">
            <a:extLst>
              <a:ext uri="{FF2B5EF4-FFF2-40B4-BE49-F238E27FC236}">
                <a16:creationId xmlns:a16="http://schemas.microsoft.com/office/drawing/2014/main" id="{6E31E57F-BEAF-4473-BE48-EA89E76E8A84}"/>
              </a:ext>
            </a:extLst>
          </p:cNvPr>
          <p:cNvSpPr>
            <a:spLocks noGrp="1"/>
          </p:cNvSpPr>
          <p:nvPr>
            <p:ph type="body" sz="half" idx="2"/>
          </p:nvPr>
        </p:nvSpPr>
        <p:spPr>
          <a:xfrm>
            <a:off x="-388" y="1503283"/>
            <a:ext cx="5930215" cy="4221932"/>
          </a:xfrm>
        </p:spPr>
        <p:txBody>
          <a:bodyPr vert="horz" lIns="91440" tIns="45720" rIns="91440" bIns="45720" rtlCol="0" anchor="t">
            <a:normAutofit/>
          </a:bodyPr>
          <a:lstStyle/>
          <a:p>
            <a:r>
              <a:rPr lang="en-US" sz="1800" dirty="0">
                <a:solidFill>
                  <a:srgbClr val="7030A0"/>
                </a:solidFill>
                <a:latin typeface="Bookman Old Style"/>
              </a:rPr>
              <a:t>The Tropical climate zone is a very hot place. It's so hot the water evaporates so fast it rains every day and never snows. It is also so hot that in the morning and night it is warm. Many people live at the tropical zone because of how beautiful the land is.</a:t>
            </a:r>
            <a:r>
              <a:rPr lang="en-US" sz="1800" dirty="0">
                <a:solidFill>
                  <a:srgbClr val="7030A0"/>
                </a:solidFill>
                <a:latin typeface="Bookman Old Style"/>
                <a:cs typeface="Calibri"/>
              </a:rPr>
              <a:t>  Some countries are in this tropical zone like Brazil and Costa Rica.</a:t>
            </a:r>
            <a:endParaRPr lang="en-US" sz="1800" dirty="0">
              <a:solidFill>
                <a:srgbClr val="7030A0"/>
              </a:solidFill>
              <a:cs typeface="Calibri"/>
            </a:endParaRPr>
          </a:p>
        </p:txBody>
      </p:sp>
    </p:spTree>
    <p:extLst>
      <p:ext uri="{BB962C8B-B14F-4D97-AF65-F5344CB8AC3E}">
        <p14:creationId xmlns:p14="http://schemas.microsoft.com/office/powerpoint/2010/main" val="201539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alm tree in a forest&#10;&#10;Description generated with very high confidence">
            <a:extLst>
              <a:ext uri="{FF2B5EF4-FFF2-40B4-BE49-F238E27FC236}">
                <a16:creationId xmlns:a16="http://schemas.microsoft.com/office/drawing/2014/main" id="{CF92790E-B663-4599-9E48-7C8B41F222DD}"/>
              </a:ext>
            </a:extLst>
          </p:cNvPr>
          <p:cNvPicPr>
            <a:picLocks noChangeAspect="1"/>
          </p:cNvPicPr>
          <p:nvPr/>
        </p:nvPicPr>
        <p:blipFill rotWithShape="1">
          <a:blip r:embed="rId2"/>
          <a:srcRect b="13793"/>
          <a:stretch/>
        </p:blipFill>
        <p:spPr>
          <a:xfrm>
            <a:off x="129395" y="129406"/>
            <a:ext cx="12192000" cy="6857990"/>
          </a:xfrm>
          <a:prstGeom prst="rect">
            <a:avLst/>
          </a:prstGeom>
        </p:spPr>
      </p:pic>
      <p:sp>
        <p:nvSpPr>
          <p:cNvPr id="2" name="Title 1">
            <a:extLst>
              <a:ext uri="{FF2B5EF4-FFF2-40B4-BE49-F238E27FC236}">
                <a16:creationId xmlns:a16="http://schemas.microsoft.com/office/drawing/2014/main" id="{B903A1CF-741B-4BF0-8980-59EEC229F8C6}"/>
              </a:ext>
            </a:extLst>
          </p:cNvPr>
          <p:cNvSpPr>
            <a:spLocks noGrp="1"/>
          </p:cNvSpPr>
          <p:nvPr>
            <p:ph type="title"/>
          </p:nvPr>
        </p:nvSpPr>
        <p:spPr>
          <a:xfrm>
            <a:off x="216140" y="1427949"/>
            <a:ext cx="4204137" cy="1342754"/>
          </a:xfrm>
        </p:spPr>
        <p:txBody>
          <a:bodyPr>
            <a:normAutofit/>
          </a:bodyPr>
          <a:lstStyle/>
          <a:p>
            <a:pPr algn="ctr"/>
            <a:r>
              <a:rPr lang="en-US" sz="3600">
                <a:solidFill>
                  <a:srgbClr val="ED7D31"/>
                </a:solidFill>
                <a:cs typeface="Calibri Light"/>
              </a:rPr>
              <a:t>Temperate Climate Zone</a:t>
            </a:r>
          </a:p>
        </p:txBody>
      </p:sp>
      <p:sp>
        <p:nvSpPr>
          <p:cNvPr id="3" name="Content Placeholder 2">
            <a:extLst>
              <a:ext uri="{FF2B5EF4-FFF2-40B4-BE49-F238E27FC236}">
                <a16:creationId xmlns:a16="http://schemas.microsoft.com/office/drawing/2014/main" id="{1A958FEA-4F26-42AF-9D0F-26AD7D577414}"/>
              </a:ext>
            </a:extLst>
          </p:cNvPr>
          <p:cNvSpPr>
            <a:spLocks noGrp="1"/>
          </p:cNvSpPr>
          <p:nvPr>
            <p:ph idx="1"/>
          </p:nvPr>
        </p:nvSpPr>
        <p:spPr>
          <a:xfrm>
            <a:off x="125778" y="3867278"/>
            <a:ext cx="4593021" cy="2619839"/>
          </a:xfrm>
        </p:spPr>
        <p:txBody>
          <a:bodyPr vert="horz" lIns="91440" tIns="45720" rIns="91440" bIns="45720" rtlCol="0" anchor="ctr">
            <a:normAutofit/>
          </a:bodyPr>
          <a:lstStyle/>
          <a:p>
            <a:pPr marL="0" indent="0">
              <a:buNone/>
            </a:pPr>
            <a:r>
              <a:rPr lang="en-US" sz="2000" b="1" dirty="0">
                <a:solidFill>
                  <a:srgbClr val="BFBFBF"/>
                </a:solidFill>
                <a:cs typeface="Calibri"/>
              </a:rPr>
              <a:t>The temperate climate zone is hot in the summer and spring and cold fall and winter. Many animals live at the temperate climate zone that I cannot say them all. Some are nocturnal most of the animals are not. But the summer it gets so hot that at night and in the morning it's warm. They are located in places like Canada, USA, and parts of Asia</a:t>
            </a:r>
            <a:endParaRPr lang="en-US" sz="2000" b="1" u="sng" dirty="0">
              <a:solidFill>
                <a:srgbClr val="BFBFBF"/>
              </a:solidFill>
              <a:cs typeface="Calibri"/>
            </a:endParaRPr>
          </a:p>
        </p:txBody>
      </p:sp>
    </p:spTree>
    <p:extLst>
      <p:ext uri="{BB962C8B-B14F-4D97-AF65-F5344CB8AC3E}">
        <p14:creationId xmlns:p14="http://schemas.microsoft.com/office/powerpoint/2010/main" val="313719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816B-95B7-428B-A949-25FEA5C82B01}"/>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400">
                <a:solidFill>
                  <a:srgbClr val="7030A0"/>
                </a:solidFill>
              </a:rPr>
              <a:t>Desert Climate Zone</a:t>
            </a:r>
            <a:endParaRPr lang="en-US" sz="4400">
              <a:solidFill>
                <a:srgbClr val="7030A0"/>
              </a:solidFill>
              <a:cs typeface="Calibri Light"/>
            </a:endParaRPr>
          </a:p>
        </p:txBody>
      </p:sp>
      <p:pic>
        <p:nvPicPr>
          <p:cNvPr id="5" name="Picture 5" descr="A picture containing sky, nature, sitting&#10;&#10;Description generated with very high confidence">
            <a:extLst>
              <a:ext uri="{FF2B5EF4-FFF2-40B4-BE49-F238E27FC236}">
                <a16:creationId xmlns:a16="http://schemas.microsoft.com/office/drawing/2014/main" id="{AFB9EB07-F758-48A2-B11D-BD07DABAD2A5}"/>
              </a:ext>
            </a:extLst>
          </p:cNvPr>
          <p:cNvPicPr>
            <a:picLocks noGrp="1" noChangeAspect="1"/>
          </p:cNvPicPr>
          <p:nvPr>
            <p:ph type="pic" idx="1"/>
          </p:nvPr>
        </p:nvPicPr>
        <p:blipFill rotWithShape="1">
          <a:blip r:embed="rId2"/>
          <a:srcRect l="2508" r="2508"/>
          <a:stretch/>
        </p:blipFill>
        <p:spPr>
          <a:prstGeom prst="rect">
            <a:avLst/>
          </a:prstGeom>
          <a:effectLst/>
        </p:spPr>
      </p:pic>
      <p:sp>
        <p:nvSpPr>
          <p:cNvPr id="4" name="Text Placeholder 3">
            <a:extLst>
              <a:ext uri="{FF2B5EF4-FFF2-40B4-BE49-F238E27FC236}">
                <a16:creationId xmlns:a16="http://schemas.microsoft.com/office/drawing/2014/main" id="{349208E1-76B1-48D1-A056-BB3263C9F1D9}"/>
              </a:ext>
            </a:extLst>
          </p:cNvPr>
          <p:cNvSpPr>
            <a:spLocks noGrp="1"/>
          </p:cNvSpPr>
          <p:nvPr>
            <p:ph type="body" sz="half" idx="2"/>
          </p:nvPr>
        </p:nvSpPr>
        <p:spPr>
          <a:xfrm>
            <a:off x="1950" y="2122099"/>
            <a:ext cx="6282522" cy="4173607"/>
          </a:xfrm>
        </p:spPr>
        <p:txBody>
          <a:bodyPr vert="horz" lIns="91440" tIns="45720" rIns="91440" bIns="45720" rtlCol="0" anchor="t">
            <a:noAutofit/>
          </a:bodyPr>
          <a:lstStyle/>
          <a:p>
            <a:r>
              <a:rPr lang="en-US" sz="2300" dirty="0">
                <a:solidFill>
                  <a:srgbClr val="4472C4"/>
                </a:solidFill>
                <a:cs typeface="Calibri"/>
              </a:rPr>
              <a:t>Desert climate zones are so hot barely any water goes there which means they will have a drought forever until a whole bunch of water appears. Many animals live in the desert climate zone. But if you go to a desert you can see all the animals are either nocturnal or they are diurnal they get cool by</a:t>
            </a:r>
            <a:r>
              <a:rPr lang="en-US" sz="2300" dirty="0">
                <a:solidFill>
                  <a:srgbClr val="4472C4"/>
                </a:solidFill>
                <a:latin typeface="Calibri"/>
                <a:cs typeface="Calibri"/>
              </a:rPr>
              <a:t> digging underground or stay in shady plants. These deserts are located in California, Death Valley, and Mexico</a:t>
            </a:r>
            <a:endParaRPr lang="en-US" sz="2300" dirty="0">
              <a:solidFill>
                <a:srgbClr val="4472C4"/>
              </a:solidFill>
              <a:latin typeface="Bookman Old Style"/>
            </a:endParaRPr>
          </a:p>
        </p:txBody>
      </p:sp>
    </p:spTree>
    <p:extLst>
      <p:ext uri="{BB962C8B-B14F-4D97-AF65-F5344CB8AC3E}">
        <p14:creationId xmlns:p14="http://schemas.microsoft.com/office/powerpoint/2010/main" val="149506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D000762-A083-409A-8BA9-F3DB53DB64E8}"/>
              </a:ext>
            </a:extLst>
          </p:cNvPr>
          <p:cNvPicPr>
            <a:picLocks noChangeAspect="1"/>
          </p:cNvPicPr>
          <p:nvPr/>
        </p:nvPicPr>
        <p:blipFill rotWithShape="1">
          <a:blip r:embed="rId2"/>
          <a:srcRect t="14496" b="1234"/>
          <a:stretch/>
        </p:blipFill>
        <p:spPr>
          <a:xfrm>
            <a:off x="74950" y="-49957"/>
            <a:ext cx="12192000" cy="6857990"/>
          </a:xfrm>
          <a:prstGeom prst="rect">
            <a:avLst/>
          </a:prstGeom>
        </p:spPr>
      </p:pic>
      <p:sp>
        <p:nvSpPr>
          <p:cNvPr id="2" name="Title 1">
            <a:extLst>
              <a:ext uri="{FF2B5EF4-FFF2-40B4-BE49-F238E27FC236}">
                <a16:creationId xmlns:a16="http://schemas.microsoft.com/office/drawing/2014/main" id="{8CCD4F43-8F90-4588-A914-D730C44C9A75}"/>
              </a:ext>
            </a:extLst>
          </p:cNvPr>
          <p:cNvSpPr>
            <a:spLocks noGrp="1"/>
          </p:cNvSpPr>
          <p:nvPr>
            <p:ph type="title"/>
          </p:nvPr>
        </p:nvSpPr>
        <p:spPr>
          <a:xfrm>
            <a:off x="3919841" y="1052016"/>
            <a:ext cx="4204137" cy="1342754"/>
          </a:xfrm>
        </p:spPr>
        <p:txBody>
          <a:bodyPr>
            <a:normAutofit/>
          </a:bodyPr>
          <a:lstStyle/>
          <a:p>
            <a:pPr algn="ctr"/>
            <a:r>
              <a:rPr lang="en-US" sz="3600">
                <a:cs typeface="Calibri Light"/>
              </a:rPr>
              <a:t>Cumulus Clouds</a:t>
            </a:r>
            <a:endParaRPr lang="en-US" sz="3600"/>
          </a:p>
        </p:txBody>
      </p:sp>
      <p:sp>
        <p:nvSpPr>
          <p:cNvPr id="9" name="Content Placeholder 8">
            <a:extLst>
              <a:ext uri="{FF2B5EF4-FFF2-40B4-BE49-F238E27FC236}">
                <a16:creationId xmlns:a16="http://schemas.microsoft.com/office/drawing/2014/main" id="{954924CB-A9A2-4BFD-A0B1-5240047E95F2}"/>
              </a:ext>
            </a:extLst>
          </p:cNvPr>
          <p:cNvSpPr>
            <a:spLocks noGrp="1"/>
          </p:cNvSpPr>
          <p:nvPr>
            <p:ph idx="1"/>
          </p:nvPr>
        </p:nvSpPr>
        <p:spPr>
          <a:xfrm>
            <a:off x="3760893" y="2144091"/>
            <a:ext cx="4939384" cy="3870929"/>
          </a:xfrm>
        </p:spPr>
        <p:txBody>
          <a:bodyPr anchor="ctr">
            <a:normAutofit/>
          </a:bodyPr>
          <a:lstStyle/>
          <a:p>
            <a:pPr marL="0" indent="0">
              <a:buNone/>
            </a:pPr>
            <a:r>
              <a:rPr lang="en-US" sz="1800" dirty="0">
                <a:solidFill>
                  <a:srgbClr val="002060"/>
                </a:solidFill>
                <a:cs typeface="Calibri"/>
              </a:rPr>
              <a:t>C</a:t>
            </a:r>
            <a:r>
              <a:rPr lang="en-US" sz="2000" b="1" dirty="0">
                <a:solidFill>
                  <a:srgbClr val="002060"/>
                </a:solidFill>
                <a:cs typeface="Calibri"/>
              </a:rPr>
              <a:t>umulus clouds are also called fair weather clouds and look like floating cotton. They have very flat bases. When they are first formed from droplets of water, they have distinct  edges, but as they move through the sky the air causes the edges to become more ragged and broken apart.</a:t>
            </a:r>
          </a:p>
        </p:txBody>
      </p:sp>
    </p:spTree>
    <p:extLst>
      <p:ext uri="{BB962C8B-B14F-4D97-AF65-F5344CB8AC3E}">
        <p14:creationId xmlns:p14="http://schemas.microsoft.com/office/powerpoint/2010/main" val="405107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5" descr="A close up of clouds in the sky&#10;&#10;Description generated with very high confidence">
            <a:extLst>
              <a:ext uri="{FF2B5EF4-FFF2-40B4-BE49-F238E27FC236}">
                <a16:creationId xmlns:a16="http://schemas.microsoft.com/office/drawing/2014/main" id="{C118EF2D-347F-4AE5-B9BD-BCEE03C0E6CA}"/>
              </a:ext>
            </a:extLst>
          </p:cNvPr>
          <p:cNvPicPr>
            <a:picLocks noChangeAspect="1"/>
          </p:cNvPicPr>
          <p:nvPr/>
        </p:nvPicPr>
        <p:blipFill rotWithShape="1">
          <a:blip r:embed="rId2"/>
          <a:srcRect l="20385" r="13734"/>
          <a:stretch/>
        </p:blipFill>
        <p:spPr>
          <a:xfrm>
            <a:off x="6092897"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a:extLst>
              <a:ext uri="{FF2B5EF4-FFF2-40B4-BE49-F238E27FC236}">
                <a16:creationId xmlns:a16="http://schemas.microsoft.com/office/drawing/2014/main" id="{E085D785-0B7D-4A19-A873-F4E0D128A8DA}"/>
              </a:ext>
            </a:extLst>
          </p:cNvPr>
          <p:cNvSpPr>
            <a:spLocks noGrp="1"/>
          </p:cNvSpPr>
          <p:nvPr>
            <p:ph type="title"/>
          </p:nvPr>
        </p:nvSpPr>
        <p:spPr>
          <a:xfrm>
            <a:off x="801099" y="1396289"/>
            <a:ext cx="5338845" cy="1325563"/>
          </a:xfrm>
        </p:spPr>
        <p:txBody>
          <a:bodyPr vert="horz" lIns="91440" tIns="45720" rIns="91440" bIns="45720" rtlCol="0" anchor="ctr">
            <a:normAutofit/>
          </a:bodyPr>
          <a:lstStyle/>
          <a:p>
            <a:r>
              <a:rPr lang="en-US" sz="4400">
                <a:solidFill>
                  <a:srgbClr val="7030A0"/>
                </a:solidFill>
              </a:rPr>
              <a:t>Cumulonimbus Clouds</a:t>
            </a:r>
            <a:endParaRPr lang="en-US" sz="4400">
              <a:solidFill>
                <a:srgbClr val="7030A0"/>
              </a:solidFill>
              <a:cs typeface="Calibri Light"/>
            </a:endParaRPr>
          </a:p>
        </p:txBody>
      </p:sp>
      <p:pic>
        <p:nvPicPr>
          <p:cNvPr id="5" name="Picture 5" descr="A group of clouds in the sky&#10;&#10;Description generated with high confidence">
            <a:extLst>
              <a:ext uri="{FF2B5EF4-FFF2-40B4-BE49-F238E27FC236}">
                <a16:creationId xmlns:a16="http://schemas.microsoft.com/office/drawing/2014/main" id="{10E53BEB-C99A-4417-85D9-0FF7F31B2160}"/>
              </a:ext>
            </a:extLst>
          </p:cNvPr>
          <p:cNvPicPr>
            <a:picLocks noGrp="1" noChangeAspect="1"/>
          </p:cNvPicPr>
          <p:nvPr>
            <p:ph type="pic" idx="1"/>
          </p:nvPr>
        </p:nvPicPr>
        <p:blipFill rotWithShape="1">
          <a:blip r:embed="rId3"/>
          <a:srcRect l="14381" r="14381"/>
          <a:stretch/>
        </p:blipFill>
        <p:spPr>
          <a:xfrm rot="3960000" flipH="1" flipV="1">
            <a:off x="12164389" y="-308237"/>
            <a:ext cx="65245" cy="91660"/>
          </a:xfrm>
          <a:prstGeom prst="rect">
            <a:avLst/>
          </a:prstGeom>
        </p:spPr>
      </p:pic>
      <p:sp>
        <p:nvSpPr>
          <p:cNvPr id="4" name="Text Placeholder 3">
            <a:extLst>
              <a:ext uri="{FF2B5EF4-FFF2-40B4-BE49-F238E27FC236}">
                <a16:creationId xmlns:a16="http://schemas.microsoft.com/office/drawing/2014/main" id="{3EBC6D31-5741-4BC5-90AA-1544D6D3B7A2}"/>
              </a:ext>
            </a:extLst>
          </p:cNvPr>
          <p:cNvSpPr>
            <a:spLocks noGrp="1"/>
          </p:cNvSpPr>
          <p:nvPr>
            <p:ph type="body" sz="half" idx="2"/>
          </p:nvPr>
        </p:nvSpPr>
        <p:spPr>
          <a:xfrm>
            <a:off x="201695" y="2871982"/>
            <a:ext cx="6602220" cy="3181684"/>
          </a:xfrm>
        </p:spPr>
        <p:txBody>
          <a:bodyPr vert="horz" lIns="91440" tIns="45720" rIns="91440" bIns="45720" rtlCol="0" anchor="t">
            <a:noAutofit/>
          </a:bodyPr>
          <a:lstStyle/>
          <a:p>
            <a:r>
              <a:rPr lang="en-US" sz="2800" b="1" dirty="0">
                <a:solidFill>
                  <a:srgbClr val="70AD47"/>
                </a:solidFill>
                <a:cs typeface="Calibri"/>
              </a:rPr>
              <a:t>These cumulonimbus clouds can stretch up to a mile in the sky. It can reach 39,000 feet in the air because it is so strong. These  Clouds are made of water but higher elevations, they consist ice crystals. Also cumulonimbus clouds can hurt people or other things badly.</a:t>
            </a:r>
          </a:p>
        </p:txBody>
      </p:sp>
    </p:spTree>
    <p:extLst>
      <p:ext uri="{BB962C8B-B14F-4D97-AF65-F5344CB8AC3E}">
        <p14:creationId xmlns:p14="http://schemas.microsoft.com/office/powerpoint/2010/main" val="71482283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EBA0F36-570F-46E0-81FA-6E9C2752D24A}"/>
              </a:ext>
            </a:extLst>
          </p:cNvPr>
          <p:cNvPicPr>
            <a:picLocks noChangeAspect="1"/>
          </p:cNvPicPr>
          <p:nvPr/>
        </p:nvPicPr>
        <p:blipFill rotWithShape="1">
          <a:blip r:embed="rId2"/>
          <a:srcRect l="21653" r="16484" b="2"/>
          <a:stretch/>
        </p:blipFill>
        <p:spPr>
          <a:xfrm>
            <a:off x="65219" y="21930"/>
            <a:ext cx="7970207" cy="6643228"/>
          </a:xfrm>
          <a:prstGeom prst="rect">
            <a:avLst/>
          </a:prstGeom>
        </p:spPr>
      </p:pic>
      <p:sp>
        <p:nvSpPr>
          <p:cNvPr id="2" name="Title 1">
            <a:extLst>
              <a:ext uri="{FF2B5EF4-FFF2-40B4-BE49-F238E27FC236}">
                <a16:creationId xmlns:a16="http://schemas.microsoft.com/office/drawing/2014/main" id="{B1407230-26A8-4D65-9098-728B0542E48F}"/>
              </a:ext>
            </a:extLst>
          </p:cNvPr>
          <p:cNvSpPr>
            <a:spLocks noGrp="1"/>
          </p:cNvSpPr>
          <p:nvPr>
            <p:ph type="title"/>
          </p:nvPr>
        </p:nvSpPr>
        <p:spPr>
          <a:xfrm>
            <a:off x="4858913" y="719729"/>
            <a:ext cx="6594189" cy="1625210"/>
          </a:xfrm>
        </p:spPr>
        <p:txBody>
          <a:bodyPr>
            <a:normAutofit/>
          </a:bodyPr>
          <a:lstStyle/>
          <a:p>
            <a:pPr algn="r"/>
            <a:r>
              <a:rPr lang="en-US">
                <a:solidFill>
                  <a:srgbClr val="C00000"/>
                </a:solidFill>
                <a:cs typeface="Calibri Light"/>
              </a:rPr>
              <a:t>Stratus Cloud</a:t>
            </a:r>
          </a:p>
        </p:txBody>
      </p:sp>
      <p:sp>
        <p:nvSpPr>
          <p:cNvPr id="9" name="Content Placeholder 8">
            <a:extLst>
              <a:ext uri="{FF2B5EF4-FFF2-40B4-BE49-F238E27FC236}">
                <a16:creationId xmlns:a16="http://schemas.microsoft.com/office/drawing/2014/main" id="{2C1678D7-8B1E-4B3F-9947-0485B5272356}"/>
              </a:ext>
            </a:extLst>
          </p:cNvPr>
          <p:cNvSpPr>
            <a:spLocks noGrp="1"/>
          </p:cNvSpPr>
          <p:nvPr>
            <p:ph idx="1"/>
          </p:nvPr>
        </p:nvSpPr>
        <p:spPr>
          <a:xfrm>
            <a:off x="8029319" y="917725"/>
            <a:ext cx="3424739" cy="4852362"/>
          </a:xfrm>
        </p:spPr>
        <p:txBody>
          <a:bodyPr anchor="ctr">
            <a:normAutofit/>
          </a:bodyPr>
          <a:lstStyle/>
          <a:p>
            <a:pPr marL="0" indent="0">
              <a:lnSpc>
                <a:spcPct val="100000"/>
              </a:lnSpc>
              <a:buNone/>
            </a:pPr>
            <a:r>
              <a:rPr lang="en-US" sz="2000" dirty="0">
                <a:solidFill>
                  <a:srgbClr val="0070C0"/>
                </a:solidFill>
                <a:cs typeface="Calibri"/>
              </a:rPr>
              <a:t>Stratus clouds are among the low lying clouds. They are light gray clouds that cover the entire sky and can be the result of a very thick fog lifting in the cold mornings or it can be a result of a </a:t>
            </a:r>
            <a:r>
              <a:rPr lang="en-US" sz="2000" dirty="0" err="1">
                <a:solidFill>
                  <a:srgbClr val="0070C0"/>
                </a:solidFill>
                <a:cs typeface="Calibri"/>
              </a:rPr>
              <a:t>stratonimbus</a:t>
            </a:r>
            <a:r>
              <a:rPr lang="en-US" sz="2000" dirty="0">
                <a:solidFill>
                  <a:srgbClr val="0070C0"/>
                </a:solidFill>
                <a:cs typeface="Calibri"/>
              </a:rPr>
              <a:t> later in the day.</a:t>
            </a:r>
            <a:endParaRPr lang="en-US" dirty="0">
              <a:solidFill>
                <a:srgbClr val="0070C0"/>
              </a:solidFill>
              <a:cs typeface="Calibri"/>
            </a:endParaRPr>
          </a:p>
        </p:txBody>
      </p:sp>
    </p:spTree>
    <p:extLst>
      <p:ext uri="{BB962C8B-B14F-4D97-AF65-F5344CB8AC3E}">
        <p14:creationId xmlns:p14="http://schemas.microsoft.com/office/powerpoint/2010/main" val="402480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Clouds in the sky&#10;&#10;Description generated with very high confidence">
            <a:extLst>
              <a:ext uri="{FF2B5EF4-FFF2-40B4-BE49-F238E27FC236}">
                <a16:creationId xmlns:a16="http://schemas.microsoft.com/office/drawing/2014/main" id="{1273DCAB-AC1E-42A5-8701-6A40A7935AAD}"/>
              </a:ext>
            </a:extLst>
          </p:cNvPr>
          <p:cNvPicPr>
            <a:picLocks noGrp="1" noChangeAspect="1"/>
          </p:cNvPicPr>
          <p:nvPr>
            <p:ph type="pic" idx="1"/>
          </p:nvPr>
        </p:nvPicPr>
        <p:blipFill rotWithShape="1">
          <a:blip r:embed="rId2"/>
          <a:srcRect t="22410" r="1" b="1"/>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152BD0D6-6D4A-4600-95E4-EE1E66C6413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Stratonimbus Cloud</a:t>
            </a:r>
          </a:p>
        </p:txBody>
      </p:sp>
      <p:sp>
        <p:nvSpPr>
          <p:cNvPr id="4" name="Text Placeholder 3">
            <a:extLst>
              <a:ext uri="{FF2B5EF4-FFF2-40B4-BE49-F238E27FC236}">
                <a16:creationId xmlns:a16="http://schemas.microsoft.com/office/drawing/2014/main" id="{83F1F75E-1E09-4EA7-B74D-843DFAD1A74B}"/>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A stratonimbus is a cloud that is dark gray and that can produce falling rain or snow.   The rain lasts all day or almost a day.</a:t>
            </a:r>
          </a:p>
        </p:txBody>
      </p:sp>
    </p:spTree>
    <p:extLst>
      <p:ext uri="{BB962C8B-B14F-4D97-AF65-F5344CB8AC3E}">
        <p14:creationId xmlns:p14="http://schemas.microsoft.com/office/powerpoint/2010/main" val="2091136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Weather &amp; Climate</vt:lpstr>
      <vt:lpstr>Polar Climate Zone</vt:lpstr>
      <vt:lpstr>Tropical Climate Zone</vt:lpstr>
      <vt:lpstr>Temperate Climate Zone</vt:lpstr>
      <vt:lpstr>Desert Climate Zone</vt:lpstr>
      <vt:lpstr>Cumulus Clouds</vt:lpstr>
      <vt:lpstr>Cumulonimbus Clouds</vt:lpstr>
      <vt:lpstr>Stratus Cloud</vt:lpstr>
      <vt:lpstr>Stratonimbus Cloud</vt:lpstr>
      <vt:lpstr>Extreme Weather -Tornados </vt:lpstr>
      <vt:lpstr>Extreme Weather -Tsunami</vt:lpstr>
      <vt:lpstr>Extreme Weather –Dust  Storms</vt:lpstr>
      <vt:lpstr>Extreme weather-Hurricanes</vt:lpstr>
      <vt:lpstr>Extreme Weather - Blizzards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cp:revision>106</cp:revision>
  <dcterms:modified xsi:type="dcterms:W3CDTF">2018-05-17T19:12:22Z</dcterms:modified>
</cp:coreProperties>
</file>