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272D"/>
    <a:srgbClr val="8216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D87EC6-FB24-4313-BBD3-1A690C8818A0}" v="19" dt="2022-09-15T16:15:42.309"/>
    <p1510:client id="{4F28E492-C1ED-242E-2467-39F453BE7385}" v="27" dt="2022-09-20T18:21:36.006"/>
    <p1510:client id="{63208741-6086-7F02-9531-108C78135E14}" v="750" dt="2022-09-15T17:00:51.112"/>
    <p1510:client id="{64EDC5FB-97F9-0722-051E-FEB8655094F5}" v="483" dt="2022-09-19T21:06:21.974"/>
    <p1510:client id="{70382FBB-C6AB-E03E-97ED-8DFF36F75AAB}" v="1080" dt="2022-09-16T22:12:55.741"/>
    <p1510:client id="{E7F6D49A-460E-5B94-C22D-34E05EAFA9A4}" v="2" dt="2022-09-20T17:52:35.9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67" d="100"/>
          <a:sy n="67" d="100"/>
        </p:scale>
        <p:origin x="4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D69555-EE48-4B19-812B-4E1068DBF976}"/>
              </a:ext>
            </a:extLst>
          </p:cNvPr>
          <p:cNvSpPr/>
          <p:nvPr/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</a:extLst>
          </p:cNvPr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5388" y="863068"/>
            <a:ext cx="6007691" cy="4985916"/>
          </a:xfrm>
        </p:spPr>
        <p:txBody>
          <a:bodyPr anchor="ctr">
            <a:noAutofit/>
          </a:bodyPr>
          <a:lstStyle>
            <a:lvl1pPr algn="l">
              <a:lnSpc>
                <a:spcPct val="125000"/>
              </a:lnSpc>
              <a:defRPr sz="6000" b="0" cap="all" spc="15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97352" y="863068"/>
            <a:ext cx="3351729" cy="5120069"/>
          </a:xfrm>
        </p:spPr>
        <p:txBody>
          <a:bodyPr anchor="ctr">
            <a:normAutofit/>
          </a:bodyPr>
          <a:lstStyle>
            <a:lvl1pPr marL="0" indent="0" algn="l">
              <a:lnSpc>
                <a:spcPct val="150000"/>
              </a:lnSpc>
              <a:buNone/>
              <a:defRPr sz="2400" b="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72EEBA-3A5D-41CE-8465-A45A0F65674E}"/>
              </a:ext>
            </a:extLst>
          </p:cNvPr>
          <p:cNvSpPr/>
          <p:nvPr/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79F4CF2F-CDFA-4A37-837C-819D5238EA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97353" y="6309360"/>
            <a:ext cx="2151134" cy="457200"/>
          </a:xfrm>
        </p:spPr>
        <p:txBody>
          <a:bodyPr/>
          <a:lstStyle/>
          <a:p>
            <a:pPr algn="l"/>
            <a:fld id="{0DCFB061-4267-4D9F-8017-6F550D3068DF}" type="datetime1">
              <a:rPr lang="en-US" smtClean="0"/>
              <a:t>9/20/2022</a:t>
            </a:fld>
            <a:endParaRPr lang="en-US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CFECE62A-61A4-407D-8F0B-D459CD977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5388" y="6309360"/>
            <a:ext cx="6007691" cy="457200"/>
          </a:xfrm>
        </p:spPr>
        <p:txBody>
          <a:bodyPr/>
          <a:lstStyle>
            <a:lvl1pPr algn="r">
              <a:defRPr/>
            </a:lvl1pPr>
          </a:lstStyle>
          <a:p>
            <a:pPr algn="l"/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99FE60A9-FE2A-451F-9244-60FCE7FE9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473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BC61-5547-4A60-8DA1-6699760D9972}" type="datetime1">
              <a:rPr lang="en-US" smtClean="0"/>
              <a:t>9/20/2022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30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24B9D1C6-60D0-4CD1-8F31-F912522EB041}" type="datetime1">
              <a:rPr lang="en-US" smtClean="0"/>
              <a:t>9/20/2022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4404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ED5C-5A53-433E-8A55-46F54CE81DA5}" type="datetime1">
              <a:rPr lang="en-US" smtClean="0"/>
              <a:t>9/20/2022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939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FD12B6-57DE-4B63-A723-500B050FB7DD}"/>
              </a:ext>
            </a:extLst>
          </p:cNvPr>
          <p:cNvSpPr/>
          <p:nvPr/>
        </p:nvSpPr>
        <p:spPr>
          <a:xfrm>
            <a:off x="0" y="4215384"/>
            <a:ext cx="12192000" cy="264261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16" y="1406284"/>
            <a:ext cx="10593694" cy="2597841"/>
          </a:xfrm>
        </p:spPr>
        <p:txBody>
          <a:bodyPr anchor="b">
            <a:normAutofit/>
          </a:bodyPr>
          <a:lstStyle>
            <a:lvl1pPr algn="ctr">
              <a:lnSpc>
                <a:spcPct val="125000"/>
              </a:lnSpc>
              <a:defRPr sz="4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8312" y="4527856"/>
            <a:ext cx="6559018" cy="1570245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4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1E2E75-4758-4930-8024-39287C962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BC0C-B6DF-45E9-B954-11C99AA62C3E}" type="datetime1">
              <a:rPr lang="en-US" smtClean="0"/>
              <a:t>9/20/2022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8B9949-402C-42C2-9A94-16590FC0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39D83F6-DAF4-4876-AA41-F246EC970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13A19-DDA2-44F6-9ED4-F87771C684B8}"/>
              </a:ext>
            </a:extLst>
          </p:cNvPr>
          <p:cNvSpPr/>
          <p:nvPr/>
        </p:nvSpPr>
        <p:spPr>
          <a:xfrm>
            <a:off x="0" y="4215384"/>
            <a:ext cx="1218895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991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76670" y="705114"/>
            <a:ext cx="6172412" cy="2403846"/>
          </a:xfrm>
        </p:spPr>
        <p:txBody>
          <a:bodyPr anchor="b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70" y="3749040"/>
            <a:ext cx="6172411" cy="2346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71B9-2624-4F21-93EE-35A78B1A0DAD}" type="datetime1">
              <a:rPr lang="en-US" smtClean="0"/>
              <a:t>9/20/2022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6B9B5-A5D1-4099-B52B-78F39AB0AFCB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527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67" y="658999"/>
            <a:ext cx="6166422" cy="457200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68" y="1116199"/>
            <a:ext cx="6166422" cy="20621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76668" y="3623098"/>
            <a:ext cx="6166421" cy="457200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6670" y="4102370"/>
            <a:ext cx="6166419" cy="206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7C2A-BE2E-4840-A907-3254E2916C96}" type="datetime1">
              <a:rPr lang="en-US" smtClean="0"/>
              <a:t>9/20/2022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26B370B-8381-431F-9492-0EA12051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A89085-2231-4A9C-B23C-B199A9DD26C5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83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D215-1C45-48A0-8534-39FFE8A7C95A}" type="datetime1">
              <a:rPr lang="en-US" smtClean="0"/>
              <a:t>9/20/2022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01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F41D3-C6B9-4E99-9321-87C4E216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63A0F-DEF3-4134-98D0-2E1276938A8B}" type="datetime1">
              <a:rPr lang="en-US" smtClean="0"/>
              <a:t>9/20/2022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BC6EB-07B1-46AF-AC33-E998BC6AA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E3A0C1-6562-4819-9E88-4C1378FD5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021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ACA29BA-0143-49FF-8608-DB1623D99537}"/>
              </a:ext>
            </a:extLst>
          </p:cNvPr>
          <p:cNvSpPr/>
          <p:nvPr/>
        </p:nvSpPr>
        <p:spPr>
          <a:xfrm>
            <a:off x="0" y="0"/>
            <a:ext cx="8248592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015" y="640079"/>
            <a:ext cx="2796066" cy="2551751"/>
          </a:xfrm>
        </p:spPr>
        <p:txBody>
          <a:bodyPr anchor="b">
            <a:normAutofit/>
          </a:bodyPr>
          <a:lstStyle>
            <a:lvl1pPr algn="l">
              <a:lnSpc>
                <a:spcPct val="135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818" y="640078"/>
            <a:ext cx="6969693" cy="545592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753015" y="3223803"/>
            <a:ext cx="2796066" cy="2872197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10CF18-370D-4E80-AE4C-396FFDFCAE5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5EBFE9C-5A22-4462-9C51-E00C03F55C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53015" y="6309360"/>
            <a:ext cx="1734207" cy="457200"/>
          </a:xfrm>
        </p:spPr>
        <p:txBody>
          <a:bodyPr/>
          <a:lstStyle>
            <a:lvl1pPr algn="l">
              <a:defRPr/>
            </a:lvl1pPr>
          </a:lstStyle>
          <a:p>
            <a:fld id="{61A2E4C8-2960-4ADD-862C-4D9643CB15AC}" type="datetime1">
              <a:rPr lang="en-US" smtClean="0"/>
              <a:t>9/20/2022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EBBFF2E-AA66-4B76-9139-CB000B5A4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8818" y="6309360"/>
            <a:ext cx="6993867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44F64C4-BF20-4F6B-B650-57C71C828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7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4996" y="640079"/>
            <a:ext cx="2714085" cy="2695903"/>
          </a:xfrm>
        </p:spPr>
        <p:txBody>
          <a:bodyPr anchor="b">
            <a:noAutofit/>
          </a:bodyPr>
          <a:lstStyle>
            <a:lvl1pPr algn="l"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248592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834996" y="3429000"/>
            <a:ext cx="2714085" cy="2508026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949BC8-9ABF-49F6-851C-5DB0B86CA70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1EE21-E3FA-4D43-B224-C664959637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4997" y="6309360"/>
            <a:ext cx="1645920" cy="457200"/>
          </a:xfrm>
        </p:spPr>
        <p:txBody>
          <a:bodyPr/>
          <a:lstStyle/>
          <a:p>
            <a:fld id="{48BDEA15-09CD-4275-A8E0-385C965F48B0}" type="datetime1">
              <a:rPr lang="en-US" smtClean="0"/>
              <a:t>9/20/2022</a:t>
            </a:fld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2D7F83-8993-4ED4-9F02-663CC085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678B7-E511-4CE1-BEE5-89E959B9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0080" y="6309360"/>
            <a:ext cx="4946592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14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786F82F-1B47-46ED-8EAE-53EF71E59E9A}"/>
              </a:ext>
            </a:extLst>
          </p:cNvPr>
          <p:cNvSpPr/>
          <p:nvPr/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18" y="705113"/>
            <a:ext cx="3411973" cy="5197498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71" y="705113"/>
            <a:ext cx="6172412" cy="5197497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17" y="6309360"/>
            <a:ext cx="341197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4AF8082C-0922-4249-A612-B415F5231620}" type="datetime1">
              <a:rPr lang="en-US" smtClean="0"/>
              <a:t>9/20/2022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76670" y="6309360"/>
            <a:ext cx="4946592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9202" y="6309360"/>
            <a:ext cx="979879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F1BAF6F-6275-4646-9C59-331B29B9550F}"/>
              </a:ext>
            </a:extLst>
          </p:cNvPr>
          <p:cNvSpPr/>
          <p:nvPr/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175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75" r:id="rId4"/>
    <p:sldLayoutId id="2147483676" r:id="rId5"/>
    <p:sldLayoutId id="2147483681" r:id="rId6"/>
    <p:sldLayoutId id="2147483677" r:id="rId7"/>
    <p:sldLayoutId id="2147483678" r:id="rId8"/>
    <p:sldLayoutId id="2147483679" r:id="rId9"/>
    <p:sldLayoutId id="2147483680" r:id="rId10"/>
    <p:sldLayoutId id="2147483682" r:id="rId11"/>
  </p:sldLayoutIdLst>
  <p:hf sldNum="0" hdr="0" ftr="0" dt="0"/>
  <p:txStyles>
    <p:titleStyle>
      <a:lvl1pPr algn="l" defTabSz="914400" rtl="0" eaLnBrk="1" latinLnBrk="0" hangingPunct="1">
        <a:lnSpc>
          <a:spcPct val="150000"/>
        </a:lnSpc>
        <a:spcBef>
          <a:spcPct val="0"/>
        </a:spcBef>
        <a:buNone/>
        <a:defRPr sz="36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725BC23-E0DD-4037-B2B8-7B6FA64543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99EE120-2D35-4A48-BAAE-238F986A13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26072" cy="18040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52F9EAC-0C70-441C-AC78-65174C2857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426076" y="1740090"/>
            <a:ext cx="7765922" cy="442752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82101" y="2420021"/>
            <a:ext cx="6666980" cy="2658269"/>
          </a:xfrm>
        </p:spPr>
        <p:txBody>
          <a:bodyPr anchor="b">
            <a:normAutofit/>
          </a:bodyPr>
          <a:lstStyle/>
          <a:p>
            <a:pPr>
              <a:lnSpc>
                <a:spcPct val="115000"/>
              </a:lnSpc>
            </a:pPr>
            <a:r>
              <a:rPr lang="en-US" sz="5100">
                <a:cs typeface="Calibri Light"/>
              </a:rPr>
              <a:t>National Junior Honor Society</a:t>
            </a:r>
            <a:endParaRPr lang="en-US" sz="51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82743" y="4796559"/>
            <a:ext cx="6666980" cy="1172200"/>
          </a:xfrm>
        </p:spPr>
        <p:txBody>
          <a:bodyPr anchor="t">
            <a:normAutofit fontScale="70000" lnSpcReduction="20000"/>
          </a:bodyPr>
          <a:lstStyle/>
          <a:p>
            <a:r>
              <a:rPr lang="en-US" b="1" dirty="0">
                <a:ea typeface="Meiryo"/>
              </a:rPr>
              <a:t>If you are interested in becoming a member, you must meet the following criteria:</a:t>
            </a:r>
            <a:endParaRPr lang="en-US" dirty="0">
              <a:ea typeface="+mn-lt"/>
              <a:cs typeface="+mn-lt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D48F6B8-EF56-4340-982E-F4D6F5DC2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1753806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C596C40-FEA6-4867-853D-CF37DE3B6B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049" y="6167615"/>
            <a:ext cx="12192001" cy="69038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DC7C5E2-274E-49A3-A8E0-46A5B8CAC3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6109423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6CF8D2C-9E01-48EC-8DDF-8A1FF60AED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4070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8CF9DF-2167-A0F5-A4A9-9E200CC31503}"/>
              </a:ext>
            </a:extLst>
          </p:cNvPr>
          <p:cNvSpPr/>
          <p:nvPr/>
        </p:nvSpPr>
        <p:spPr>
          <a:xfrm>
            <a:off x="1713" y="1806336"/>
            <a:ext cx="4385092" cy="428601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9CBB2F-40DA-E8C1-81ED-8D841144458A}"/>
              </a:ext>
            </a:extLst>
          </p:cNvPr>
          <p:cNvSpPr/>
          <p:nvPr/>
        </p:nvSpPr>
        <p:spPr>
          <a:xfrm>
            <a:off x="4793" y="6156874"/>
            <a:ext cx="4406860" cy="680816"/>
          </a:xfrm>
          <a:prstGeom prst="rect">
            <a:avLst/>
          </a:prstGeom>
          <a:solidFill>
            <a:srgbClr val="4727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5B3239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B9ECDDC-7BE4-8E88-01CD-53C3CC449308}"/>
              </a:ext>
            </a:extLst>
          </p:cNvPr>
          <p:cNvSpPr/>
          <p:nvPr/>
        </p:nvSpPr>
        <p:spPr>
          <a:xfrm>
            <a:off x="4472546" y="5975245"/>
            <a:ext cx="7735550" cy="8775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FA8965-842C-3A5A-E9A1-A06DDB30EAC1}"/>
              </a:ext>
            </a:extLst>
          </p:cNvPr>
          <p:cNvSpPr/>
          <p:nvPr/>
        </p:nvSpPr>
        <p:spPr>
          <a:xfrm>
            <a:off x="4455438" y="2063"/>
            <a:ext cx="7737582" cy="1809642"/>
          </a:xfrm>
          <a:prstGeom prst="rect">
            <a:avLst/>
          </a:prstGeom>
          <a:solidFill>
            <a:srgbClr val="4727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5B32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250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FC55AD-1DCB-7C46-94C9-7639D9547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371" y="1044054"/>
            <a:ext cx="10013709" cy="103036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ea typeface="Meiryo"/>
              </a:rPr>
              <a:t>Character and Citizenship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FF35D-C064-5A46-FC69-AE4B6359D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070" y="2429088"/>
            <a:ext cx="10740702" cy="4428577"/>
          </a:xfrm>
        </p:spPr>
        <p:txBody>
          <a:bodyPr anchor="t">
            <a:normAutofit fontScale="92500" lnSpcReduction="20000"/>
          </a:bodyPr>
          <a:lstStyle/>
          <a:p>
            <a:r>
              <a:rPr lang="en-US" dirty="0">
                <a:ea typeface="+mn-lt"/>
                <a:cs typeface="+mn-lt"/>
              </a:rPr>
              <a:t>All students who are interested in joining NJHS will be expected to adhere to the following:</a:t>
            </a:r>
            <a:endParaRPr lang="en-US" dirty="0"/>
          </a:p>
          <a:p>
            <a:r>
              <a:rPr lang="en-US" dirty="0">
                <a:ea typeface="Meiryo"/>
              </a:rPr>
              <a:t>A). Student must not have any N or U citizenship grades.</a:t>
            </a:r>
          </a:p>
          <a:p>
            <a:r>
              <a:rPr lang="en-US" dirty="0">
                <a:ea typeface="Meiryo"/>
              </a:rPr>
              <a:t>Student with an N or U in citizenship will not be permitted to join.</a:t>
            </a:r>
          </a:p>
          <a:p>
            <a:r>
              <a:rPr lang="en-US" dirty="0">
                <a:ea typeface="Meiryo"/>
              </a:rPr>
              <a:t>B). Student must not have any suspensions and no more than one office referral.</a:t>
            </a:r>
          </a:p>
          <a:p>
            <a:r>
              <a:rPr lang="en-US" dirty="0">
                <a:ea typeface="Meiryo"/>
              </a:rPr>
              <a:t>Student will not be accepted if they have been suspended and/or have one or more office referral.</a:t>
            </a:r>
          </a:p>
          <a:p>
            <a:r>
              <a:rPr lang="en-US" dirty="0">
                <a:ea typeface="Meiryo"/>
              </a:rPr>
              <a:t>C). Attend available service projects.</a:t>
            </a:r>
          </a:p>
          <a:p>
            <a:r>
              <a:rPr lang="en-US" dirty="0">
                <a:ea typeface="Meiryo"/>
              </a:rPr>
              <a:t>Student must be able to organize and manage their time to attend any service projects, when available.</a:t>
            </a:r>
          </a:p>
        </p:txBody>
      </p:sp>
    </p:spTree>
    <p:extLst>
      <p:ext uri="{BB962C8B-B14F-4D97-AF65-F5344CB8AC3E}">
        <p14:creationId xmlns:p14="http://schemas.microsoft.com/office/powerpoint/2010/main" val="1767433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89A779-CE33-FBDC-3C8B-5E7EBA57E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371" y="1044054"/>
            <a:ext cx="10013709" cy="103036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ea typeface="Meiryo"/>
              </a:rPr>
              <a:t>Scholarship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DDB2B-2695-0AC4-AC61-D06A6DE87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7824" y="2429088"/>
            <a:ext cx="10711948" cy="4130647"/>
          </a:xfrm>
        </p:spPr>
        <p:txBody>
          <a:bodyPr anchor="t">
            <a:normAutofit/>
          </a:bodyPr>
          <a:lstStyle/>
          <a:p>
            <a:r>
              <a:rPr lang="en-US" dirty="0">
                <a:ea typeface="Meiryo"/>
              </a:rPr>
              <a:t>All students who are interested in joining NJHS will expected to adhere to the following:</a:t>
            </a:r>
            <a:endParaRPr lang="en-US" dirty="0"/>
          </a:p>
          <a:p>
            <a:r>
              <a:rPr lang="en-US" dirty="0">
                <a:ea typeface="Meiryo"/>
              </a:rPr>
              <a:t>A). Student must maintain at least 3.5 GPA.</a:t>
            </a:r>
          </a:p>
          <a:p>
            <a:r>
              <a:rPr lang="en-US" dirty="0">
                <a:ea typeface="Meiryo"/>
              </a:rPr>
              <a:t>Students must have and keep a minimum of 3.5 as their GPA. Every grading period, we will be checking grades.</a:t>
            </a:r>
            <a:endParaRPr lang="en-US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43554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D33547-3773-B34B-74B7-6A5BCD8AC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371" y="1044054"/>
            <a:ext cx="10013709" cy="103036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ea typeface="Meiryo"/>
              </a:rPr>
              <a:t>Leadership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0DFD43-8822-0A36-1885-2FA42C2ECF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070" y="2429088"/>
            <a:ext cx="10769456" cy="4173779"/>
          </a:xfrm>
        </p:spPr>
        <p:txBody>
          <a:bodyPr anchor="t">
            <a:normAutofit/>
          </a:bodyPr>
          <a:lstStyle/>
          <a:p>
            <a:r>
              <a:rPr lang="en-US" dirty="0">
                <a:ea typeface="Meiryo"/>
              </a:rPr>
              <a:t>All students who are interested in joining NJHS will be expected to adhere to the following:</a:t>
            </a:r>
            <a:endParaRPr lang="en-US" dirty="0"/>
          </a:p>
          <a:p>
            <a:r>
              <a:rPr lang="en-US" dirty="0">
                <a:ea typeface="Meiryo"/>
              </a:rPr>
              <a:t>A). Student must be a good role model for others.</a:t>
            </a:r>
            <a:endParaRPr lang="en-US"/>
          </a:p>
          <a:p>
            <a:r>
              <a:rPr lang="en-US" dirty="0">
                <a:ea typeface="Meiryo"/>
              </a:rPr>
              <a:t>Student should have and encourage good behavior.</a:t>
            </a:r>
          </a:p>
          <a:p>
            <a:r>
              <a:rPr lang="en-US" dirty="0">
                <a:ea typeface="Meiryo"/>
              </a:rPr>
              <a:t>B). Student should be reliable and responsible</a:t>
            </a:r>
          </a:p>
          <a:p>
            <a:r>
              <a:rPr lang="en-US" dirty="0">
                <a:ea typeface="Meiryo"/>
              </a:rPr>
              <a:t>Student should be trusted to work effectively without constant supervision.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770139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7C60C0-BA03-827A-95BA-F39F9174E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371" y="1044054"/>
            <a:ext cx="10013709" cy="103036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ea typeface="Meiryo"/>
              </a:rPr>
              <a:t>Service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13465C-96F5-A895-202F-877320B866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070" y="2414710"/>
            <a:ext cx="10755079" cy="4145025"/>
          </a:xfrm>
        </p:spPr>
        <p:txBody>
          <a:bodyPr anchor="t">
            <a:normAutofit/>
          </a:bodyPr>
          <a:lstStyle/>
          <a:p>
            <a:r>
              <a:rPr lang="en-US" dirty="0">
                <a:ea typeface="Meiryo"/>
              </a:rPr>
              <a:t>All students in NJHS will be expected to:</a:t>
            </a:r>
          </a:p>
          <a:p>
            <a:r>
              <a:rPr lang="en-US" dirty="0">
                <a:ea typeface="Meiryo"/>
              </a:rPr>
              <a:t>A). Complete a minimum of 15 hours of community service</a:t>
            </a:r>
          </a:p>
          <a:p>
            <a:r>
              <a:rPr lang="en-US" dirty="0">
                <a:ea typeface="Meiryo"/>
              </a:rPr>
              <a:t>Work that is done for other clubs will not count as part of those service hours.</a:t>
            </a:r>
          </a:p>
        </p:txBody>
      </p:sp>
    </p:spTree>
    <p:extLst>
      <p:ext uri="{BB962C8B-B14F-4D97-AF65-F5344CB8AC3E}">
        <p14:creationId xmlns:p14="http://schemas.microsoft.com/office/powerpoint/2010/main" val="3676603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A5DEF4-3ABF-0A98-0DEB-95AC263B1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371" y="1044054"/>
            <a:ext cx="10013709" cy="103036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ea typeface="Meiryo"/>
              </a:rPr>
              <a:t>Funding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0E770-60CF-007A-225A-B0B48865A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7824" y="2457842"/>
            <a:ext cx="10726325" cy="4145025"/>
          </a:xfrm>
        </p:spPr>
        <p:txBody>
          <a:bodyPr anchor="t">
            <a:normAutofit/>
          </a:bodyPr>
          <a:lstStyle/>
          <a:p>
            <a:r>
              <a:rPr lang="en-US" dirty="0">
                <a:ea typeface="Meiryo"/>
              </a:rPr>
              <a:t>You may donate $25 if you would like the following:</a:t>
            </a:r>
          </a:p>
          <a:p>
            <a:r>
              <a:rPr lang="en-US" dirty="0">
                <a:ea typeface="Meiryo"/>
              </a:rPr>
              <a:t>A). Cord for promotion</a:t>
            </a:r>
          </a:p>
          <a:p>
            <a:r>
              <a:rPr lang="en-US" dirty="0">
                <a:ea typeface="Meiryo"/>
              </a:rPr>
              <a:t>B). T-shirt</a:t>
            </a:r>
          </a:p>
          <a:p>
            <a:r>
              <a:rPr lang="en-US" dirty="0">
                <a:ea typeface="Meiryo"/>
              </a:rPr>
              <a:t>C). End of the year recognition celebration</a:t>
            </a:r>
          </a:p>
          <a:p>
            <a:r>
              <a:rPr lang="en-US" dirty="0">
                <a:ea typeface="Meiryo"/>
              </a:rPr>
              <a:t>This money will help contribute to the materials used for the projects the students will be volunteering for. The student will automatically get a certificate at the end of the year, whether they paid for the above or not.</a:t>
            </a:r>
          </a:p>
        </p:txBody>
      </p:sp>
    </p:spTree>
    <p:extLst>
      <p:ext uri="{BB962C8B-B14F-4D97-AF65-F5344CB8AC3E}">
        <p14:creationId xmlns:p14="http://schemas.microsoft.com/office/powerpoint/2010/main" val="1486699460"/>
      </p:ext>
    </p:extLst>
  </p:cSld>
  <p:clrMapOvr>
    <a:masterClrMapping/>
  </p:clrMapOvr>
</p:sld>
</file>

<file path=ppt/theme/theme1.xml><?xml version="1.0" encoding="utf-8"?>
<a:theme xmlns:a="http://schemas.openxmlformats.org/drawingml/2006/main" name="ShojiVTI">
  <a:themeElements>
    <a:clrScheme name="AnalogousFromLightSeedLeftStep">
      <a:dk1>
        <a:srgbClr val="000000"/>
      </a:dk1>
      <a:lt1>
        <a:srgbClr val="FFFFFF"/>
      </a:lt1>
      <a:dk2>
        <a:srgbClr val="412429"/>
      </a:dk2>
      <a:lt2>
        <a:srgbClr val="E2E4E8"/>
      </a:lt2>
      <a:accent1>
        <a:srgbClr val="B09F7E"/>
      </a:accent1>
      <a:accent2>
        <a:srgbClr val="BA8D7F"/>
      </a:accent2>
      <a:accent3>
        <a:srgbClr val="C4929B"/>
      </a:accent3>
      <a:accent4>
        <a:srgbClr val="BA7FA1"/>
      </a:accent4>
      <a:accent5>
        <a:srgbClr val="C28FC2"/>
      </a:accent5>
      <a:accent6>
        <a:srgbClr val="A17FBA"/>
      </a:accent6>
      <a:hlink>
        <a:srgbClr val="6980AE"/>
      </a:hlink>
      <a:folHlink>
        <a:srgbClr val="7F7F7F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ojiVTI" id="{00D0DDEB-E771-48E5-9E96-0647434F08B1}" vid="{9D22D596-7FD0-4F89-958C-AD79A09491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346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Meiryo</vt:lpstr>
      <vt:lpstr>Corbel</vt:lpstr>
      <vt:lpstr>ShojiVTI</vt:lpstr>
      <vt:lpstr>National Junior Honor Society</vt:lpstr>
      <vt:lpstr>Character and Citizenship</vt:lpstr>
      <vt:lpstr>Scholarship</vt:lpstr>
      <vt:lpstr>Leadership</vt:lpstr>
      <vt:lpstr>Service</vt:lpstr>
      <vt:lpstr>Funding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Gierut, Deborah</cp:lastModifiedBy>
  <cp:revision>618</cp:revision>
  <dcterms:created xsi:type="dcterms:W3CDTF">2022-09-15T16:13:51Z</dcterms:created>
  <dcterms:modified xsi:type="dcterms:W3CDTF">2022-09-20T18:23:26Z</dcterms:modified>
</cp:coreProperties>
</file>