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4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E84EC-A1C2-4629-8EE8-0A983619965E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82EEE-0A07-46C5-A510-7B510CCC3D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82EEE-0A07-46C5-A510-7B510CCC3D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ACB0C-32CE-400F-9BED-3BB08114D510}" type="datetimeFigureOut">
              <a:rPr lang="en-US" smtClean="0"/>
              <a:pPr/>
              <a:t>3/26/2007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2AE0-5EEF-4818-A4B6-B1F7D1E3F8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73775" y="2803525"/>
            <a:ext cx="1981200" cy="35210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81000" y="2362200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Words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746750" y="2362200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Algebraic Expression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533400" y="2819400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a)  </a:t>
            </a:r>
            <a:r>
              <a:rPr lang="en-US"/>
              <a:t>8 </a:t>
            </a:r>
            <a:r>
              <a:rPr lang="en-US" b="1">
                <a:solidFill>
                  <a:schemeClr val="folHlink"/>
                </a:solidFill>
              </a:rPr>
              <a:t>times</a:t>
            </a:r>
            <a:r>
              <a:rPr lang="en-US">
                <a:solidFill>
                  <a:schemeClr val="folHlink"/>
                </a:solidFill>
              </a:rPr>
              <a:t> </a:t>
            </a:r>
            <a:r>
              <a:rPr lang="en-US"/>
              <a:t>a number</a:t>
            </a: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6450013" y="2822575"/>
            <a:ext cx="12303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8</a:t>
            </a:r>
            <a:r>
              <a:rPr lang="en-US" i="1"/>
              <a:t>x</a:t>
            </a: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33400" y="3360738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b)  </a:t>
            </a:r>
            <a:r>
              <a:rPr lang="en-US"/>
              <a:t>The </a:t>
            </a:r>
            <a:r>
              <a:rPr lang="en-US" b="1">
                <a:solidFill>
                  <a:schemeClr val="folHlink"/>
                </a:solidFill>
              </a:rPr>
              <a:t>product</a:t>
            </a:r>
            <a:r>
              <a:rPr lang="en-US"/>
              <a:t> of 32 and a number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6450013" y="3368675"/>
            <a:ext cx="12303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32</a:t>
            </a:r>
            <a:r>
              <a:rPr lang="en-US" i="1"/>
              <a:t>x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533400" y="3902075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c)  </a:t>
            </a:r>
            <a:r>
              <a:rPr lang="en-US" b="1">
                <a:solidFill>
                  <a:schemeClr val="folHlink"/>
                </a:solidFill>
              </a:rPr>
              <a:t>Double</a:t>
            </a:r>
            <a:r>
              <a:rPr lang="en-US"/>
              <a:t> a number (meaning “2 times”)</a:t>
            </a: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6450013" y="3902075"/>
            <a:ext cx="12303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/>
              <a:t>2</a:t>
            </a:r>
            <a:r>
              <a:rPr lang="en-US" i="1"/>
              <a:t>x</a:t>
            </a: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533400" y="4467225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d)  </a:t>
            </a:r>
            <a:r>
              <a:rPr lang="en-US"/>
              <a:t>The </a:t>
            </a:r>
            <a:r>
              <a:rPr lang="en-US" b="1">
                <a:solidFill>
                  <a:schemeClr val="folHlink"/>
                </a:solidFill>
              </a:rPr>
              <a:t>quotient </a:t>
            </a:r>
            <a:r>
              <a:rPr lang="en-US"/>
              <a:t>of </a:t>
            </a:r>
            <a:r>
              <a:rPr lang="en-US" b="1" baseline="30000">
                <a:solidFill>
                  <a:schemeClr val="hlink"/>
                </a:solidFill>
              </a:rPr>
              <a:t>–</a:t>
            </a:r>
            <a:r>
              <a:rPr lang="en-US"/>
              <a:t>7 and a number</a:t>
            </a: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533400" y="5183188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e)  </a:t>
            </a:r>
            <a:r>
              <a:rPr lang="en-US"/>
              <a:t>A number </a:t>
            </a:r>
            <a:r>
              <a:rPr lang="en-US" b="1">
                <a:solidFill>
                  <a:schemeClr val="folHlink"/>
                </a:solidFill>
              </a:rPr>
              <a:t>divided by </a:t>
            </a:r>
            <a:r>
              <a:rPr lang="en-US"/>
              <a:t>4</a:t>
            </a:r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533400" y="5868988"/>
            <a:ext cx="2633663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b="1"/>
              <a:t>f)  </a:t>
            </a:r>
            <a:r>
              <a:rPr lang="en-US"/>
              <a:t>14 </a:t>
            </a:r>
            <a:r>
              <a:rPr lang="en-US" b="1">
                <a:solidFill>
                  <a:schemeClr val="folHlink"/>
                </a:solidFill>
              </a:rPr>
              <a:t>subtracted from </a:t>
            </a:r>
            <a:r>
              <a:rPr lang="en-US"/>
              <a:t>3 </a:t>
            </a:r>
            <a:r>
              <a:rPr lang="en-US" b="1">
                <a:solidFill>
                  <a:schemeClr val="folHlink"/>
                </a:solidFill>
              </a:rPr>
              <a:t>times </a:t>
            </a:r>
            <a:r>
              <a:rPr lang="en-US"/>
              <a:t>a number</a:t>
            </a:r>
          </a:p>
        </p:txBody>
      </p:sp>
      <p:grpSp>
        <p:nvGrpSpPr>
          <p:cNvPr id="16" name="Group 40"/>
          <p:cNvGrpSpPr>
            <a:grpSpLocks/>
          </p:cNvGrpSpPr>
          <p:nvPr/>
        </p:nvGrpSpPr>
        <p:grpSpPr bwMode="auto">
          <a:xfrm>
            <a:off x="6710363" y="4375150"/>
            <a:ext cx="708025" cy="819150"/>
            <a:chOff x="4132" y="2756"/>
            <a:chExt cx="446" cy="516"/>
          </a:xfrm>
        </p:grpSpPr>
        <p:sp>
          <p:nvSpPr>
            <p:cNvPr id="17" name="Rectangle 31"/>
            <p:cNvSpPr>
              <a:spLocks noChangeArrowheads="1"/>
            </p:cNvSpPr>
            <p:nvPr/>
          </p:nvSpPr>
          <p:spPr bwMode="auto">
            <a:xfrm>
              <a:off x="4132" y="2756"/>
              <a:ext cx="446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609600" indent="-609600"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b="1" baseline="30000">
                  <a:solidFill>
                    <a:schemeClr val="hlink"/>
                  </a:solidFill>
                </a:rPr>
                <a:t>–</a:t>
              </a:r>
              <a:r>
                <a:rPr lang="en-US"/>
                <a:t>7</a:t>
              </a:r>
            </a:p>
          </p:txBody>
        </p:sp>
        <p:sp>
          <p:nvSpPr>
            <p:cNvPr id="18" name="Rectangle 32"/>
            <p:cNvSpPr>
              <a:spLocks noChangeArrowheads="1"/>
            </p:cNvSpPr>
            <p:nvPr/>
          </p:nvSpPr>
          <p:spPr bwMode="auto">
            <a:xfrm>
              <a:off x="4132" y="2918"/>
              <a:ext cx="446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609600" indent="-609600"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i="1"/>
                <a:t>x</a:t>
              </a:r>
            </a:p>
          </p:txBody>
        </p:sp>
        <p:sp>
          <p:nvSpPr>
            <p:cNvPr id="19" name="Line 33"/>
            <p:cNvSpPr>
              <a:spLocks noChangeShapeType="1"/>
            </p:cNvSpPr>
            <p:nvPr/>
          </p:nvSpPr>
          <p:spPr bwMode="auto">
            <a:xfrm>
              <a:off x="4240" y="3003"/>
              <a:ext cx="2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0" name="Group 42"/>
          <p:cNvGrpSpPr>
            <a:grpSpLocks/>
          </p:cNvGrpSpPr>
          <p:nvPr/>
        </p:nvGrpSpPr>
        <p:grpSpPr bwMode="auto">
          <a:xfrm>
            <a:off x="6710363" y="5067300"/>
            <a:ext cx="708025" cy="847725"/>
            <a:chOff x="4132" y="3143"/>
            <a:chExt cx="446" cy="534"/>
          </a:xfrm>
        </p:grpSpPr>
        <p:sp>
          <p:nvSpPr>
            <p:cNvPr id="21" name="Rectangle 35"/>
            <p:cNvSpPr>
              <a:spLocks noChangeArrowheads="1"/>
            </p:cNvSpPr>
            <p:nvPr/>
          </p:nvSpPr>
          <p:spPr bwMode="auto">
            <a:xfrm>
              <a:off x="4132" y="3143"/>
              <a:ext cx="446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609600" indent="-609600"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 i="1"/>
                <a:t>x</a:t>
              </a:r>
              <a:endParaRPr lang="en-US"/>
            </a:p>
          </p:txBody>
        </p:sp>
        <p:sp>
          <p:nvSpPr>
            <p:cNvPr id="22" name="Rectangle 36"/>
            <p:cNvSpPr>
              <a:spLocks noChangeArrowheads="1"/>
            </p:cNvSpPr>
            <p:nvPr/>
          </p:nvSpPr>
          <p:spPr bwMode="auto">
            <a:xfrm>
              <a:off x="4132" y="3323"/>
              <a:ext cx="446" cy="3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marL="609600" indent="-609600"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None/>
              </a:pPr>
              <a:r>
                <a:rPr lang="en-US"/>
                <a:t>4</a:t>
              </a:r>
            </a:p>
          </p:txBody>
        </p:sp>
        <p:sp>
          <p:nvSpPr>
            <p:cNvPr id="23" name="Line 37"/>
            <p:cNvSpPr>
              <a:spLocks noChangeShapeType="1"/>
            </p:cNvSpPr>
            <p:nvPr/>
          </p:nvSpPr>
          <p:spPr bwMode="auto">
            <a:xfrm>
              <a:off x="4269" y="3390"/>
              <a:ext cx="17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5748338" y="5868988"/>
            <a:ext cx="26336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dirty="0"/>
              <a:t>3</a:t>
            </a:r>
            <a:r>
              <a:rPr lang="en-US" i="1" dirty="0"/>
              <a:t>x –</a:t>
            </a:r>
            <a:r>
              <a:rPr lang="en-US" dirty="0"/>
              <a:t> 14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38200" y="10668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dirty="0" smtClean="0"/>
              <a:t>Write each phrase as an algebraic expression. Use </a:t>
            </a:r>
            <a:r>
              <a:rPr lang="en-US" i="1" dirty="0" smtClean="0"/>
              <a:t>x</a:t>
            </a:r>
            <a:r>
              <a:rPr lang="en-US" dirty="0" smtClean="0"/>
              <a:t> as the variable.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143000" y="304800"/>
            <a:ext cx="5105400" cy="369332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Translating Word Phrases into Algebraic Expressions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utoUpdateAnimBg="0"/>
      <p:bldP spid="6" grpId="0" build="p" autoUpdateAnimBg="0"/>
      <p:bldP spid="7" grpId="0" build="p" autoUpdateAnimBg="0"/>
      <p:bldP spid="8" grpId="0" build="p" autoUpdateAnimBg="0"/>
      <p:bldP spid="9" grpId="0" build="p" autoUpdateAnimBg="0"/>
      <p:bldP spid="10" grpId="0" build="p" autoUpdateAnimBg="0"/>
      <p:bldP spid="11" grpId="0" build="p" autoUpdateAnimBg="0"/>
      <p:bldP spid="12" grpId="0" build="p" autoUpdateAnimBg="0"/>
      <p:bldP spid="13" grpId="0" build="p" autoUpdateAnimBg="0"/>
      <p:bldP spid="14" grpId="0" build="p" autoUpdateAnimBg="0"/>
      <p:bldP spid="15" grpId="0" build="p" autoUpdateAnimBg="0"/>
      <p:bldP spid="2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04801"/>
            <a:ext cx="41148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1219200"/>
            <a:ext cx="7620000" cy="7017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Andalus" pitchFamily="2" charset="-78"/>
              </a:rPr>
              <a:t>Ty won 4 less than three times as many golf matches as Mike. If Ty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Narrow" pitchFamily="34" charset="0"/>
                <a:cs typeface="Andalus" pitchFamily="2" charset="-78"/>
              </a:rPr>
              <a:t>won 11 matches, how many matches did Mike win?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Narrow" pitchFamily="34" charset="0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Each of 2 equal sides of an isosceles triangle is 3 inches longer than the base. The perimeter is 21 inches. Find the length of each side.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914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Robert goes for a walk at 3mph. Two hours later, Robert attempts to overtake him by walking 7mph. How long until Roger overtakes him?</a:t>
            </a:r>
            <a:endParaRPr lang="en-US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800" dirty="0" smtClean="0"/>
              <a:t>Maria has a base salary of $250 per  week. She also makes 12% commission on her sales. Last week she earned $520.  What were her total sales for the week ?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1"/>
            <a:ext cx="8229600" cy="167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 shop sells Brazilian coffee at $5.00 per pound and Columbian coffee at $8.50 per pound. How many pounds of each should  mix in order to have a blend of 50 pound that the shop can sell at $7.50 per pound?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2286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Mr. Bob buys cookies and drinks for his soccer teams. Cookies are  35 cents each &amp; juices are 45 cents each. He buys 37 items and it costs him $13.55. How much of each did he buy?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300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Problem solving</vt:lpstr>
      <vt:lpstr>Each of 2 equal sides of an isosceles triangle is 3 inches longer than the base. The perimeter is 21 inches. Find the length of each side.</vt:lpstr>
      <vt:lpstr>Robert goes for a walk at 3mph. Two hours later, Robert attempts to overtake him by walking 7mph. How long until Roger overtakes him?</vt:lpstr>
      <vt:lpstr>Maria has a base salary of $250 per  week. She also makes 12% commission on her sales. Last week she earned $520.  What were her total sales for the week ?</vt:lpstr>
      <vt:lpstr>Slide 6</vt:lpstr>
      <vt:lpstr>Slide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sanjeev</dc:creator>
  <cp:lastModifiedBy>sanjeev</cp:lastModifiedBy>
  <cp:revision>31</cp:revision>
  <dcterms:created xsi:type="dcterms:W3CDTF">2007-03-25T12:35:16Z</dcterms:created>
  <dcterms:modified xsi:type="dcterms:W3CDTF">2007-03-26T14:16:27Z</dcterms:modified>
</cp:coreProperties>
</file>