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15"/>
  </p:notesMasterIdLst>
  <p:sldIdLst>
    <p:sldId id="256" r:id="rId2"/>
    <p:sldId id="257" r:id="rId3"/>
    <p:sldId id="258" r:id="rId4"/>
    <p:sldId id="259" r:id="rId5"/>
    <p:sldId id="260" r:id="rId6"/>
    <p:sldId id="269" r:id="rId7"/>
    <p:sldId id="261" r:id="rId8"/>
    <p:sldId id="262" r:id="rId9"/>
    <p:sldId id="268" r:id="rId10"/>
    <p:sldId id="264" r:id="rId11"/>
    <p:sldId id="267" r:id="rId12"/>
    <p:sldId id="266" r:id="rId13"/>
    <p:sldId id="271" r:id="rId14"/>
  </p:sldIdLst>
  <p:sldSz cx="12192000" cy="6858000"/>
  <p:notesSz cx="6858000" cy="91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180FDE-4BDB-4EEB-9082-D71C78ACE553}"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AB0BED5E-1042-44B6-A72A-3AE678423CED}">
      <dgm:prSet/>
      <dgm:spPr/>
      <dgm:t>
        <a:bodyPr/>
        <a:lstStyle/>
        <a:p>
          <a:r>
            <a:rPr lang="en-US" dirty="0"/>
            <a:t>Stratus clouds are spread out, gray cloud.  They don’t  cause rain. </a:t>
          </a:r>
        </a:p>
      </dgm:t>
    </dgm:pt>
    <dgm:pt modelId="{F7F3EBBF-7106-4BF8-9872-10ACD568CA6D}" type="parTrans" cxnId="{675C35E5-6ADA-484A-9286-4E6A6B2397AA}">
      <dgm:prSet/>
      <dgm:spPr/>
      <dgm:t>
        <a:bodyPr/>
        <a:lstStyle/>
        <a:p>
          <a:endParaRPr lang="en-US"/>
        </a:p>
      </dgm:t>
    </dgm:pt>
    <dgm:pt modelId="{501F5CD7-E0F3-4878-AA3A-EFBE80BF965A}" type="sibTrans" cxnId="{675C35E5-6ADA-484A-9286-4E6A6B2397AA}">
      <dgm:prSet/>
      <dgm:spPr/>
      <dgm:t>
        <a:bodyPr/>
        <a:lstStyle/>
        <a:p>
          <a:endParaRPr lang="en-US"/>
        </a:p>
      </dgm:t>
    </dgm:pt>
    <dgm:pt modelId="{45003ED7-551F-4678-9EA6-29CB3F640288}">
      <dgm:prSet/>
      <dgm:spPr/>
      <dgm:t>
        <a:bodyPr/>
        <a:lstStyle/>
        <a:p>
          <a:r>
            <a:rPr lang="en-US" dirty="0"/>
            <a:t>Stratus clouds resemble fog, but they do not often produce a drizzle. They are spread out like  a blanket covering the sky, and the color  </a:t>
          </a:r>
        </a:p>
      </dgm:t>
    </dgm:pt>
    <dgm:pt modelId="{5CC31F18-55AF-4CFA-AA1A-4D390F8E9954}" type="parTrans" cxnId="{CA1FE006-A9D7-4A9C-BC24-9CF3E310E1D9}">
      <dgm:prSet/>
      <dgm:spPr/>
      <dgm:t>
        <a:bodyPr/>
        <a:lstStyle/>
        <a:p>
          <a:endParaRPr lang="en-US"/>
        </a:p>
      </dgm:t>
    </dgm:pt>
    <dgm:pt modelId="{7B01B45A-EA7B-4EAD-AD15-2E2808A79A52}" type="sibTrans" cxnId="{CA1FE006-A9D7-4A9C-BC24-9CF3E310E1D9}">
      <dgm:prSet/>
      <dgm:spPr/>
      <dgm:t>
        <a:bodyPr/>
        <a:lstStyle/>
        <a:p>
          <a:endParaRPr lang="en-US"/>
        </a:p>
      </dgm:t>
    </dgm:pt>
    <dgm:pt modelId="{BE23ABE6-8D62-462D-89C1-9393000F7E5F}" type="pres">
      <dgm:prSet presAssocID="{85180FDE-4BDB-4EEB-9082-D71C78ACE553}" presName="vert0" presStyleCnt="0">
        <dgm:presLayoutVars>
          <dgm:dir/>
          <dgm:animOne val="branch"/>
          <dgm:animLvl val="lvl"/>
        </dgm:presLayoutVars>
      </dgm:prSet>
      <dgm:spPr/>
    </dgm:pt>
    <dgm:pt modelId="{A8770888-104F-41E6-B991-B9997BDF4A0B}" type="pres">
      <dgm:prSet presAssocID="{AB0BED5E-1042-44B6-A72A-3AE678423CED}" presName="thickLine" presStyleLbl="alignNode1" presStyleIdx="0" presStyleCnt="2"/>
      <dgm:spPr/>
    </dgm:pt>
    <dgm:pt modelId="{ABFDB618-315A-4C62-A673-D90717EF35EB}" type="pres">
      <dgm:prSet presAssocID="{AB0BED5E-1042-44B6-A72A-3AE678423CED}" presName="horz1" presStyleCnt="0"/>
      <dgm:spPr/>
    </dgm:pt>
    <dgm:pt modelId="{DAC96B74-2684-47FD-906D-0E48550FB722}" type="pres">
      <dgm:prSet presAssocID="{AB0BED5E-1042-44B6-A72A-3AE678423CED}" presName="tx1" presStyleLbl="revTx" presStyleIdx="0" presStyleCnt="2"/>
      <dgm:spPr/>
    </dgm:pt>
    <dgm:pt modelId="{8B37EE12-6811-43AD-BFF7-D80BFCD8B220}" type="pres">
      <dgm:prSet presAssocID="{AB0BED5E-1042-44B6-A72A-3AE678423CED}" presName="vert1" presStyleCnt="0"/>
      <dgm:spPr/>
    </dgm:pt>
    <dgm:pt modelId="{66218157-CC77-40AA-A93A-7AA3952D7BFC}" type="pres">
      <dgm:prSet presAssocID="{45003ED7-551F-4678-9EA6-29CB3F640288}" presName="thickLine" presStyleLbl="alignNode1" presStyleIdx="1" presStyleCnt="2"/>
      <dgm:spPr/>
    </dgm:pt>
    <dgm:pt modelId="{C7D20E89-6AA3-4A3D-8E61-3D466BAD1DA0}" type="pres">
      <dgm:prSet presAssocID="{45003ED7-551F-4678-9EA6-29CB3F640288}" presName="horz1" presStyleCnt="0"/>
      <dgm:spPr/>
    </dgm:pt>
    <dgm:pt modelId="{3FF77800-8F75-4A6E-A6E2-AE38138140F4}" type="pres">
      <dgm:prSet presAssocID="{45003ED7-551F-4678-9EA6-29CB3F640288}" presName="tx1" presStyleLbl="revTx" presStyleIdx="1" presStyleCnt="2"/>
      <dgm:spPr/>
    </dgm:pt>
    <dgm:pt modelId="{DC03429D-E333-4176-896E-507BF9A16083}" type="pres">
      <dgm:prSet presAssocID="{45003ED7-551F-4678-9EA6-29CB3F640288}" presName="vert1" presStyleCnt="0"/>
      <dgm:spPr/>
    </dgm:pt>
  </dgm:ptLst>
  <dgm:cxnLst>
    <dgm:cxn modelId="{CA1FE006-A9D7-4A9C-BC24-9CF3E310E1D9}" srcId="{85180FDE-4BDB-4EEB-9082-D71C78ACE553}" destId="{45003ED7-551F-4678-9EA6-29CB3F640288}" srcOrd="1" destOrd="0" parTransId="{5CC31F18-55AF-4CFA-AA1A-4D390F8E9954}" sibTransId="{7B01B45A-EA7B-4EAD-AD15-2E2808A79A52}"/>
    <dgm:cxn modelId="{1B0B9F89-1E54-4AFB-8C2A-BD4AEC56EE0A}" type="presOf" srcId="{AB0BED5E-1042-44B6-A72A-3AE678423CED}" destId="{DAC96B74-2684-47FD-906D-0E48550FB722}" srcOrd="0" destOrd="0" presId="urn:microsoft.com/office/officeart/2008/layout/LinedList"/>
    <dgm:cxn modelId="{365C2ABC-E689-46BD-845A-F8F0C96A4BB7}" type="presOf" srcId="{85180FDE-4BDB-4EEB-9082-D71C78ACE553}" destId="{BE23ABE6-8D62-462D-89C1-9393000F7E5F}" srcOrd="0" destOrd="0" presId="urn:microsoft.com/office/officeart/2008/layout/LinedList"/>
    <dgm:cxn modelId="{675C35E5-6ADA-484A-9286-4E6A6B2397AA}" srcId="{85180FDE-4BDB-4EEB-9082-D71C78ACE553}" destId="{AB0BED5E-1042-44B6-A72A-3AE678423CED}" srcOrd="0" destOrd="0" parTransId="{F7F3EBBF-7106-4BF8-9872-10ACD568CA6D}" sibTransId="{501F5CD7-E0F3-4878-AA3A-EFBE80BF965A}"/>
    <dgm:cxn modelId="{9131B7FC-22B4-4268-8C89-06EA344C571D}" type="presOf" srcId="{45003ED7-551F-4678-9EA6-29CB3F640288}" destId="{3FF77800-8F75-4A6E-A6E2-AE38138140F4}" srcOrd="0" destOrd="0" presId="urn:microsoft.com/office/officeart/2008/layout/LinedList"/>
    <dgm:cxn modelId="{EE49A7A5-BF71-4991-BB8B-8B4D5EC55186}" type="presParOf" srcId="{BE23ABE6-8D62-462D-89C1-9393000F7E5F}" destId="{A8770888-104F-41E6-B991-B9997BDF4A0B}" srcOrd="0" destOrd="0" presId="urn:microsoft.com/office/officeart/2008/layout/LinedList"/>
    <dgm:cxn modelId="{DFF7DA9D-CBDB-4AD4-B00B-908E8E99A502}" type="presParOf" srcId="{BE23ABE6-8D62-462D-89C1-9393000F7E5F}" destId="{ABFDB618-315A-4C62-A673-D90717EF35EB}" srcOrd="1" destOrd="0" presId="urn:microsoft.com/office/officeart/2008/layout/LinedList"/>
    <dgm:cxn modelId="{BCCAC420-D7F7-469B-B304-266F136E3EBE}" type="presParOf" srcId="{ABFDB618-315A-4C62-A673-D90717EF35EB}" destId="{DAC96B74-2684-47FD-906D-0E48550FB722}" srcOrd="0" destOrd="0" presId="urn:microsoft.com/office/officeart/2008/layout/LinedList"/>
    <dgm:cxn modelId="{E04D3899-D02A-49C5-AE02-083B50DE3263}" type="presParOf" srcId="{ABFDB618-315A-4C62-A673-D90717EF35EB}" destId="{8B37EE12-6811-43AD-BFF7-D80BFCD8B220}" srcOrd="1" destOrd="0" presId="urn:microsoft.com/office/officeart/2008/layout/LinedList"/>
    <dgm:cxn modelId="{35AFBE61-3AC0-421D-8345-2C5D185086ED}" type="presParOf" srcId="{BE23ABE6-8D62-462D-89C1-9393000F7E5F}" destId="{66218157-CC77-40AA-A93A-7AA3952D7BFC}" srcOrd="2" destOrd="0" presId="urn:microsoft.com/office/officeart/2008/layout/LinedList"/>
    <dgm:cxn modelId="{A7FC01C8-0B37-4714-A1E0-0C6D16400861}" type="presParOf" srcId="{BE23ABE6-8D62-462D-89C1-9393000F7E5F}" destId="{C7D20E89-6AA3-4A3D-8E61-3D466BAD1DA0}" srcOrd="3" destOrd="0" presId="urn:microsoft.com/office/officeart/2008/layout/LinedList"/>
    <dgm:cxn modelId="{CE84326B-A4F7-4801-A2ED-A89BD2A9F0C4}" type="presParOf" srcId="{C7D20E89-6AA3-4A3D-8E61-3D466BAD1DA0}" destId="{3FF77800-8F75-4A6E-A6E2-AE38138140F4}" srcOrd="0" destOrd="0" presId="urn:microsoft.com/office/officeart/2008/layout/LinedList"/>
    <dgm:cxn modelId="{44CF3BCE-3871-47E1-8ACF-64D9B8A342DD}" type="presParOf" srcId="{C7D20E89-6AA3-4A3D-8E61-3D466BAD1DA0}" destId="{DC03429D-E333-4176-896E-507BF9A160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70888-104F-41E6-B991-B9997BDF4A0B}">
      <dsp:nvSpPr>
        <dsp:cNvPr id="0" name=""/>
        <dsp:cNvSpPr/>
      </dsp:nvSpPr>
      <dsp:spPr>
        <a:xfrm>
          <a:off x="0" y="0"/>
          <a:ext cx="620498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AC96B74-2684-47FD-906D-0E48550FB722}">
      <dsp:nvSpPr>
        <dsp:cNvPr id="0" name=""/>
        <dsp:cNvSpPr/>
      </dsp:nvSpPr>
      <dsp:spPr>
        <a:xfrm>
          <a:off x="0" y="0"/>
          <a:ext cx="6204984" cy="1813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Stratus clouds are spread out, gray cloud.  They don’t  cause rain. </a:t>
          </a:r>
        </a:p>
      </dsp:txBody>
      <dsp:txXfrm>
        <a:off x="0" y="0"/>
        <a:ext cx="6204984" cy="1813458"/>
      </dsp:txXfrm>
    </dsp:sp>
    <dsp:sp modelId="{66218157-CC77-40AA-A93A-7AA3952D7BFC}">
      <dsp:nvSpPr>
        <dsp:cNvPr id="0" name=""/>
        <dsp:cNvSpPr/>
      </dsp:nvSpPr>
      <dsp:spPr>
        <a:xfrm>
          <a:off x="0" y="1813458"/>
          <a:ext cx="6204984"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FF77800-8F75-4A6E-A6E2-AE38138140F4}">
      <dsp:nvSpPr>
        <dsp:cNvPr id="0" name=""/>
        <dsp:cNvSpPr/>
      </dsp:nvSpPr>
      <dsp:spPr>
        <a:xfrm>
          <a:off x="0" y="1813458"/>
          <a:ext cx="6204984" cy="1813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Stratus clouds resemble fog, but they do not often produce a drizzle. They are spread out like  a blanket covering the sky, and the color  </a:t>
          </a:r>
        </a:p>
      </dsp:txBody>
      <dsp:txXfrm>
        <a:off x="0" y="1813458"/>
        <a:ext cx="6204984" cy="18134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F6A42-191A-4BDD-9712-16FF4D1BC764}" type="datetimeFigureOut">
              <a:rPr lang="en-US"/>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D25B2-AE07-4C0D-A25D-B659B87672F4}" type="slidenum">
              <a:rPr lang="en-US"/>
              <a:t>‹#›</a:t>
            </a:fld>
            <a:endParaRPr lang="en-US"/>
          </a:p>
        </p:txBody>
      </p:sp>
    </p:spTree>
    <p:extLst>
      <p:ext uri="{BB962C8B-B14F-4D97-AF65-F5344CB8AC3E}">
        <p14:creationId xmlns:p14="http://schemas.microsoft.com/office/powerpoint/2010/main" val="143628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E3D25B2-AE07-4C0D-A25D-B659B87672F4}" type="slidenum">
              <a:rPr lang="en-US"/>
              <a:t>3</a:t>
            </a:fld>
            <a:endParaRPr lang="en-US"/>
          </a:p>
        </p:txBody>
      </p:sp>
    </p:spTree>
    <p:extLst>
      <p:ext uri="{BB962C8B-B14F-4D97-AF65-F5344CB8AC3E}">
        <p14:creationId xmlns:p14="http://schemas.microsoft.com/office/powerpoint/2010/main" val="73571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E3D25B2-AE07-4C0D-A25D-B659B87672F4}" type="slidenum">
              <a:rPr lang="en-US"/>
              <a:t>7</a:t>
            </a:fld>
            <a:endParaRPr lang="en-US"/>
          </a:p>
        </p:txBody>
      </p:sp>
    </p:spTree>
    <p:extLst>
      <p:ext uri="{BB962C8B-B14F-4D97-AF65-F5344CB8AC3E}">
        <p14:creationId xmlns:p14="http://schemas.microsoft.com/office/powerpoint/2010/main" val="94563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08743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8795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266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059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95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9705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373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8393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05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7343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34708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543107931"/>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n.wikipedia.org/wiki/Climate_of_Asia" TargetMode="External"/><Relationship Id="rId3" Type="http://schemas.openxmlformats.org/officeDocument/2006/relationships/image" Target="../media/image2.png"/><Relationship Id="rId7" Type="http://schemas.openxmlformats.org/officeDocument/2006/relationships/hyperlink" Target="http://pomprint.deviantart.com/art/Stormy-Weather-317691089"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citlaivi1.wordpress.com/2013/04/01/weather-forecasting/" TargetMode="External"/><Relationship Id="rId5" Type="http://schemas.openxmlformats.org/officeDocument/2006/relationships/image" Target="../media/image3.jpeg"/><Relationship Id="rId10" Type="http://schemas.openxmlformats.org/officeDocument/2006/relationships/hyperlink" Target="https://creativecommons.org/licenses/by-nc-nd/3.0/" TargetMode="External"/><Relationship Id="rId4" Type="http://schemas.openxmlformats.org/officeDocument/2006/relationships/hyperlink" Target="https://creativecommons.org/licenses/by-sa/3.0/" TargetMode="Externa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26.jpeg"/><Relationship Id="rId1" Type="http://schemas.openxmlformats.org/officeDocument/2006/relationships/slideLayout" Target="../slideLayouts/slideLayout9.xml"/><Relationship Id="rId6" Type="http://schemas.openxmlformats.org/officeDocument/2006/relationships/hyperlink" Target="https://en.wikipedia.org/wiki/Mammatus_cloud" TargetMode="External"/><Relationship Id="rId5" Type="http://schemas.openxmlformats.org/officeDocument/2006/relationships/hyperlink" Target="http://commons.wikimedia.org/wiki/File:F5_tornado_funnel_cloud_Elie_Manitoba_2007.jpg"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7" Type="http://schemas.openxmlformats.org/officeDocument/2006/relationships/hyperlink" Target="http://www.medioambiente.org/2013/08/tornado-arco-iris-mito-o-realidad.html"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zippiknits.blogspot.com/2018/01/thursday-13-cloud-watching-with-little.html"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darkmattersalot.com/2013/04/05/the-quantum-emperor-has-no-cloth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otherfood-devos.com/2012/05/no-fear.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nc-sa/3.0/" TargetMode="External"/><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hyperlink" Target="http://bastionrolero.blogspot.com/2015/06/316-i-el-bosco.html"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1001bestwp.blogspot.com/2012/11/photo-slideshow-beautiful-tropical.html" TargetMode="External"/><Relationship Id="rId3" Type="http://schemas.openxmlformats.org/officeDocument/2006/relationships/hyperlink" Target="https://creativecommons.org/licenses/by-nc-nd/3.0/" TargetMode="External"/><Relationship Id="rId7" Type="http://schemas.openxmlformats.org/officeDocument/2006/relationships/hyperlink" Target="https://en.wikipedia.org/wiki/Tropics" TargetMode="External"/><Relationship Id="rId2" Type="http://schemas.openxmlformats.org/officeDocument/2006/relationships/image" Target="../media/image6.jpe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hyperlink" Target="https://creativecommons.org/licenses/by-sa/3.0/" TargetMode="Externa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hyperlink" Target="https://commons.wikimedia.org/wiki/File:Flickr_-_Nicholas_T_-_Canyon_Vista.jpg" TargetMode="Externa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frank.itlab.us/photo_essays/wrapper.php?nov_27_2008_mt_nebo.html" TargetMode="External"/><Relationship Id="rId3" Type="http://schemas.openxmlformats.org/officeDocument/2006/relationships/hyperlink" Target="https://creativecommons.org/licenses/by-sa/3.0/" TargetMode="External"/><Relationship Id="rId7" Type="http://schemas.openxmlformats.org/officeDocument/2006/relationships/hyperlink" Target="http://commons.wikimedia.org/wiki/File:Spitzbergen-2_hg.jpg" TargetMode="External"/><Relationship Id="rId12" Type="http://schemas.openxmlformats.org/officeDocument/2006/relationships/hyperlink" Target="http://www.otherfood-devos.com/2012/05/no-fear.html"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en.wikipedia.org/wiki/File:Sonoran_Desert_33.081359_n112.431507.JPG" TargetMode="External"/><Relationship Id="rId11" Type="http://schemas.openxmlformats.org/officeDocument/2006/relationships/hyperlink" Target="https://creativecommons.org/licenses/by-nc-nd/3.0/" TargetMode="External"/><Relationship Id="rId5" Type="http://schemas.openxmlformats.org/officeDocument/2006/relationships/hyperlink" Target="http://commons.wikimedia.org/wiki/File:Sonoran_desert_sunset.jpg" TargetMode="External"/><Relationship Id="rId10" Type="http://schemas.openxmlformats.org/officeDocument/2006/relationships/image" Target="../media/image13.png"/><Relationship Id="rId4" Type="http://schemas.openxmlformats.org/officeDocument/2006/relationships/image" Target="../media/image11.jpeg"/><Relationship Id="rId9"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flickr.com/photos/53371280@N04/4975503893/" TargetMode="External"/><Relationship Id="rId3" Type="http://schemas.openxmlformats.org/officeDocument/2006/relationships/hyperlink" Target="https://creativecommons.org/licenses/by-nc-nd/3.0/" TargetMode="External"/><Relationship Id="rId7" Type="http://schemas.openxmlformats.org/officeDocument/2006/relationships/hyperlink" Target="http://ipkitten.blogspot.com/2008/05/who-gets-to-kname-knut.html" TargetMode="External"/><Relationship Id="rId2" Type="http://schemas.openxmlformats.org/officeDocument/2006/relationships/image" Target="../media/image14.jpeg"/><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hyperlink" Target="https://creativecommons.org/licenses/by/3.0/" TargetMode="External"/><Relationship Id="rId4" Type="http://schemas.openxmlformats.org/officeDocument/2006/relationships/image" Target="../media/image15.jpeg"/><Relationship Id="rId9" Type="http://schemas.openxmlformats.org/officeDocument/2006/relationships/hyperlink" Target="http://nadanoslibradeescorpio.blogspot.com/2011/12/antartida-un-continente-oculto-bajo-el.html"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13" Type="http://schemas.openxmlformats.org/officeDocument/2006/relationships/hyperlink" Target="https://www.flickr.com/photos/37428634@N04/5334161463/" TargetMode="External"/><Relationship Id="rId3" Type="http://schemas.openxmlformats.org/officeDocument/2006/relationships/hyperlink" Target="https://creativecommons.org/licenses/by/3.0/" TargetMode="External"/><Relationship Id="rId7" Type="http://schemas.openxmlformats.org/officeDocument/2006/relationships/image" Target="../media/image20.jpeg"/><Relationship Id="rId12" Type="http://schemas.openxmlformats.org/officeDocument/2006/relationships/hyperlink" Target="http://ipkitten.blogspot.com/2008/05/who-gets-to-kname-knut.html" TargetMode="External"/><Relationship Id="rId17" Type="http://schemas.openxmlformats.org/officeDocument/2006/relationships/hyperlink" Target="http://www.antarcticglaciers.org/students-3/common-misconceptions-explained/" TargetMode="External"/><Relationship Id="rId2" Type="http://schemas.openxmlformats.org/officeDocument/2006/relationships/image" Target="../media/image17.jpeg"/><Relationship Id="rId16" Type="http://schemas.openxmlformats.org/officeDocument/2006/relationships/hyperlink" Target="http://www.flickr.com/photos/drlizbit/5376238294/"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15.jpeg"/><Relationship Id="rId5" Type="http://schemas.openxmlformats.org/officeDocument/2006/relationships/image" Target="../media/image19.jpeg"/><Relationship Id="rId15" Type="http://schemas.openxmlformats.org/officeDocument/2006/relationships/hyperlink" Target="http://nl.wikipedia.org/wiki/Walrus" TargetMode="External"/><Relationship Id="rId10" Type="http://schemas.openxmlformats.org/officeDocument/2006/relationships/hyperlink" Target="https://creativecommons.org/licenses/by-nd/3.0/" TargetMode="External"/><Relationship Id="rId4" Type="http://schemas.openxmlformats.org/officeDocument/2006/relationships/image" Target="../media/image18.jpeg"/><Relationship Id="rId9" Type="http://schemas.openxmlformats.org/officeDocument/2006/relationships/image" Target="../media/image21.jpeg"/><Relationship Id="rId14" Type="http://schemas.openxmlformats.org/officeDocument/2006/relationships/hyperlink" Target="http://vimeo.com/3498437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hyperlink" Target="https://en.wikipedia.org/wiki/Cumulonimbus_calvu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diagramLayout" Target="../diagrams/layout1.xml"/><Relationship Id="rId7" Type="http://schemas.openxmlformats.org/officeDocument/2006/relationships/image" Target="../media/image24.jpeg"/><Relationship Id="rId12" Type="http://schemas.openxmlformats.org/officeDocument/2006/relationships/hyperlink" Target="http://coclouds.com/349/sunsets/2012-01-10/"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hyperlink" Target="http://climafluttuante.blogspot.ch/2010_12_01_archive.html" TargetMode="External"/><Relationship Id="rId5" Type="http://schemas.openxmlformats.org/officeDocument/2006/relationships/diagramColors" Target="../diagrams/colors1.xml"/><Relationship Id="rId10" Type="http://schemas.openxmlformats.org/officeDocument/2006/relationships/hyperlink" Target="https://creativecommons.org/licenses/by-nc-sa/3.0/" TargetMode="External"/><Relationship Id="rId4" Type="http://schemas.openxmlformats.org/officeDocument/2006/relationships/diagramQuickStyle" Target="../diagrams/quickStyle1.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group of clouds in the sky&#10;&#10;Description generated with very high confidence">
            <a:extLst>
              <a:ext uri="{FF2B5EF4-FFF2-40B4-BE49-F238E27FC236}">
                <a16:creationId xmlns:a16="http://schemas.microsoft.com/office/drawing/2014/main" id="{3B0895E5-D1CA-4074-8F88-9C7B3AE641D9}"/>
              </a:ext>
            </a:extLst>
          </p:cNvPr>
          <p:cNvPicPr>
            <a:picLocks noChangeAspect="1"/>
          </p:cNvPicPr>
          <p:nvPr/>
        </p:nvPicPr>
        <p:blipFill rotWithShape="1">
          <a:blip r:embed="rId2">
            <a:alphaModFix/>
          </a:blip>
          <a:srcRect l="11629" r="22362"/>
          <a:stretch/>
        </p:blipFill>
        <p:spPr>
          <a:xfrm>
            <a:off x="8007861" y="1"/>
            <a:ext cx="4184139" cy="4247004"/>
          </a:xfrm>
          <a:custGeom>
            <a:avLst/>
            <a:gdLst>
              <a:gd name="connsiteX0" fmla="*/ 807468 w 4184139"/>
              <a:gd name="connsiteY0" fmla="*/ 0 h 4247004"/>
              <a:gd name="connsiteX1" fmla="*/ 4068803 w 4184139"/>
              <a:gd name="connsiteY1" fmla="*/ 0 h 4247004"/>
              <a:gd name="connsiteX2" fmla="*/ 4162158 w 4184139"/>
              <a:gd name="connsiteY2" fmla="*/ 84846 h 4247004"/>
              <a:gd name="connsiteX3" fmla="*/ 4184139 w 4184139"/>
              <a:gd name="connsiteY3" fmla="*/ 109032 h 4247004"/>
              <a:gd name="connsiteX4" fmla="*/ 4184139 w 4184139"/>
              <a:gd name="connsiteY4" fmla="*/ 3508705 h 4247004"/>
              <a:gd name="connsiteX5" fmla="*/ 4162158 w 4184139"/>
              <a:gd name="connsiteY5" fmla="*/ 3532891 h 4247004"/>
              <a:gd name="connsiteX6" fmla="*/ 2438135 w 4184139"/>
              <a:gd name="connsiteY6" fmla="*/ 4247004 h 4247004"/>
              <a:gd name="connsiteX7" fmla="*/ 0 w 4184139"/>
              <a:gd name="connsiteY7" fmla="*/ 1808869 h 4247004"/>
              <a:gd name="connsiteX8" fmla="*/ 714113 w 4184139"/>
              <a:gd name="connsiteY8" fmla="*/ 84846 h 424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pic>
        <p:nvPicPr>
          <p:cNvPr id="6" name="Picture 7" descr="A close up of a map&#10;&#10;Description generated with high confidence">
            <a:extLst>
              <a:ext uri="{FF2B5EF4-FFF2-40B4-BE49-F238E27FC236}">
                <a16:creationId xmlns:a16="http://schemas.microsoft.com/office/drawing/2014/main" id="{1C76CCEB-BF65-4466-94C8-BFBFF867728F}"/>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353" r="40746" b="-1"/>
          <a:stretch/>
        </p:blipFill>
        <p:spPr>
          <a:xfrm>
            <a:off x="3834182" y="1"/>
            <a:ext cx="4215670" cy="3381796"/>
          </a:xfrm>
          <a:custGeom>
            <a:avLst/>
            <a:gdLst>
              <a:gd name="connsiteX0" fmla="*/ 431362 w 4215670"/>
              <a:gd name="connsiteY0" fmla="*/ 0 h 3381796"/>
              <a:gd name="connsiteX1" fmla="*/ 3784309 w 4215670"/>
              <a:gd name="connsiteY1" fmla="*/ 0 h 3381796"/>
              <a:gd name="connsiteX2" fmla="*/ 3855685 w 4215670"/>
              <a:gd name="connsiteY2" fmla="*/ 95451 h 3381796"/>
              <a:gd name="connsiteX3" fmla="*/ 4215670 w 4215670"/>
              <a:gd name="connsiteY3" fmla="*/ 1273961 h 3381796"/>
              <a:gd name="connsiteX4" fmla="*/ 2107836 w 4215670"/>
              <a:gd name="connsiteY4" fmla="*/ 3381796 h 3381796"/>
              <a:gd name="connsiteX5" fmla="*/ 0 w 4215670"/>
              <a:gd name="connsiteY5" fmla="*/ 1273961 h 3381796"/>
              <a:gd name="connsiteX6" fmla="*/ 359986 w 4215670"/>
              <a:gd name="connsiteY6" fmla="*/ 95451 h 33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7" name="Picture 7" descr="Clouds in the sky&#10;&#10;Description generated with very high confidence">
            <a:extLst>
              <a:ext uri="{FF2B5EF4-FFF2-40B4-BE49-F238E27FC236}">
                <a16:creationId xmlns:a16="http://schemas.microsoft.com/office/drawing/2014/main" id="{086907C8-3E3B-446B-9978-C62995849358}"/>
              </a:ext>
            </a:extLst>
          </p:cNvPr>
          <p:cNvPicPr>
            <a:picLocks noChangeAspect="1"/>
          </p:cNvPicPr>
          <p:nvPr/>
        </p:nvPicPr>
        <p:blipFill rotWithShape="1">
          <a:blip r:embed="rId5">
            <a:alphaModFix/>
            <a:extLst>
              <a:ext uri="{837473B0-CC2E-450A-ABE3-18F120FF3D39}">
                <a1611:picAttrSrcUrl xmlns:a1611="http://schemas.microsoft.com/office/drawing/2016/11/main" r:id="rId4"/>
              </a:ext>
            </a:extLst>
          </a:blip>
          <a:srcRect l="4356" r="29003" b="-1"/>
          <a:stretch/>
        </p:blipFill>
        <p:spPr>
          <a:xfrm>
            <a:off x="1" y="1337091"/>
            <a:ext cx="5190767" cy="5530385"/>
          </a:xfrm>
          <a:custGeom>
            <a:avLst/>
            <a:gdLst>
              <a:gd name="connsiteX0" fmla="*/ 1986067 w 5190767"/>
              <a:gd name="connsiteY0" fmla="*/ 0 h 5530385"/>
              <a:gd name="connsiteX1" fmla="*/ 5190767 w 5190767"/>
              <a:gd name="connsiteY1" fmla="*/ 3204701 h 5530385"/>
              <a:gd name="connsiteX2" fmla="*/ 4252132 w 5190767"/>
              <a:gd name="connsiteY2" fmla="*/ 5470767 h 5530385"/>
              <a:gd name="connsiteX3" fmla="*/ 4186536 w 5190767"/>
              <a:gd name="connsiteY3" fmla="*/ 5530385 h 5530385"/>
              <a:gd name="connsiteX4" fmla="*/ 0 w 5190767"/>
              <a:gd name="connsiteY4" fmla="*/ 5530385 h 5530385"/>
              <a:gd name="connsiteX5" fmla="*/ 0 w 5190767"/>
              <a:gd name="connsiteY5" fmla="*/ 692598 h 5530385"/>
              <a:gd name="connsiteX6" fmla="*/ 194287 w 5190767"/>
              <a:gd name="connsiteY6" fmla="*/ 547313 h 5530385"/>
              <a:gd name="connsiteX7" fmla="*/ 1986067 w 5190767"/>
              <a:gd name="connsiteY7" fmla="*/ 0 h 55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36" name="Picture 17">
            <a:extLst>
              <a:ext uri="{FF2B5EF4-FFF2-40B4-BE49-F238E27FC236}">
                <a16:creationId xmlns:a16="http://schemas.microsoft.com/office/drawing/2014/main" id="{4603FC70-67D9-49EF-983C-3853BF2B49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190767" y="5059192"/>
            <a:ext cx="6201111" cy="1160633"/>
          </a:xfrm>
        </p:spPr>
        <p:txBody>
          <a:bodyPr anchor="t">
            <a:normAutofit/>
          </a:bodyPr>
          <a:lstStyle/>
          <a:p>
            <a:pPr algn="r"/>
            <a:r>
              <a:rPr lang="en-US" sz="3200" b="1" i="1" u="sng">
                <a:solidFill>
                  <a:srgbClr val="000000"/>
                </a:solidFill>
                <a:latin typeface="Batang"/>
                <a:ea typeface="Batang"/>
                <a:cs typeface="Calibri Light"/>
              </a:rPr>
              <a:t>Weather and climate</a:t>
            </a:r>
          </a:p>
        </p:txBody>
      </p:sp>
      <p:sp>
        <p:nvSpPr>
          <p:cNvPr id="3" name="Subtitle 2"/>
          <p:cNvSpPr>
            <a:spLocks noGrp="1"/>
          </p:cNvSpPr>
          <p:nvPr>
            <p:ph type="subTitle" idx="1"/>
          </p:nvPr>
        </p:nvSpPr>
        <p:spPr>
          <a:xfrm>
            <a:off x="5741233" y="4375438"/>
            <a:ext cx="5650644" cy="683752"/>
          </a:xfrm>
        </p:spPr>
        <p:txBody>
          <a:bodyPr vert="horz" lIns="91440" tIns="45720" rIns="91440" bIns="45720" rtlCol="0" anchor="b">
            <a:normAutofit/>
          </a:bodyPr>
          <a:lstStyle/>
          <a:p>
            <a:pPr algn="r"/>
            <a:r>
              <a:rPr lang="en-US" sz="1800">
                <a:solidFill>
                  <a:srgbClr val="000000"/>
                </a:solidFill>
                <a:cs typeface="Calibri"/>
              </a:rPr>
              <a:t>By: Javier and Alyssa</a:t>
            </a:r>
            <a:endParaRPr lang="en-US" sz="1800">
              <a:solidFill>
                <a:srgbClr val="000000"/>
              </a:solidFill>
            </a:endParaRPr>
          </a:p>
        </p:txBody>
      </p:sp>
      <p:sp>
        <p:nvSpPr>
          <p:cNvPr id="9" name="TextBox 8">
            <a:extLst>
              <a:ext uri="{FF2B5EF4-FFF2-40B4-BE49-F238E27FC236}">
                <a16:creationId xmlns:a16="http://schemas.microsoft.com/office/drawing/2014/main" id="{3210305B-FCE2-4B06-80FF-47288931D643}"/>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0" name="TextBox 9">
            <a:extLst>
              <a:ext uri="{FF2B5EF4-FFF2-40B4-BE49-F238E27FC236}">
                <a16:creationId xmlns:a16="http://schemas.microsoft.com/office/drawing/2014/main" id="{C63C840E-6CC5-4953-ACAA-9F132B307DA3}"/>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4" name="Picture 10" descr="A picture containing text&#10;&#10;Description generated with very high confidence">
            <a:extLst>
              <a:ext uri="{FF2B5EF4-FFF2-40B4-BE49-F238E27FC236}">
                <a16:creationId xmlns:a16="http://schemas.microsoft.com/office/drawing/2014/main" id="{8C44737D-07D3-421E-95C0-05B780196A43}"/>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7451" r="18130" b="1"/>
          <a:stretch/>
        </p:blipFill>
        <p:spPr>
          <a:xfrm>
            <a:off x="19434482" y="3004877"/>
            <a:ext cx="12885835" cy="13811625"/>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13" name="TextBox 12">
            <a:extLst>
              <a:ext uri="{FF2B5EF4-FFF2-40B4-BE49-F238E27FC236}">
                <a16:creationId xmlns:a16="http://schemas.microsoft.com/office/drawing/2014/main" id="{9B64DCF8-1313-4DF0-A4DC-AA6411A3B2D9}"/>
              </a:ext>
            </a:extLst>
          </p:cNvPr>
          <p:cNvSpPr txBox="1"/>
          <p:nvPr/>
        </p:nvSpPr>
        <p:spPr>
          <a:xfrm>
            <a:off x="14606548" y="638477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BA2E-4FB3-4523-81A5-ACB5C6568EFB}"/>
              </a:ext>
            </a:extLst>
          </p:cNvPr>
          <p:cNvSpPr>
            <a:spLocks noGrp="1"/>
          </p:cNvSpPr>
          <p:nvPr>
            <p:ph type="title"/>
          </p:nvPr>
        </p:nvSpPr>
        <p:spPr>
          <a:xfrm>
            <a:off x="313537" y="2401523"/>
            <a:ext cx="3498979" cy="2453676"/>
          </a:xfrm>
        </p:spPr>
        <p:txBody>
          <a:bodyPr vert="horz" lIns="91440" tIns="45720" rIns="91440" bIns="45720" rtlCol="0" anchor="ctr">
            <a:normAutofit/>
          </a:bodyPr>
          <a:lstStyle/>
          <a:p>
            <a:pPr algn="ctr"/>
            <a:r>
              <a:rPr lang="en-US" sz="3600">
                <a:solidFill>
                  <a:srgbClr val="FFFFFF"/>
                </a:solidFill>
              </a:rPr>
              <a:t>Stratonimbus Clouds</a:t>
            </a:r>
          </a:p>
        </p:txBody>
      </p:sp>
      <p:pic>
        <p:nvPicPr>
          <p:cNvPr id="5" name="Picture 5" descr="A large green field with clouds in the sky&#10;&#10;Description generated with very high confidence">
            <a:extLst>
              <a:ext uri="{FF2B5EF4-FFF2-40B4-BE49-F238E27FC236}">
                <a16:creationId xmlns:a16="http://schemas.microsoft.com/office/drawing/2014/main" id="{537DDA26-CC43-43E6-AC95-EAB9A4642F35}"/>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l="2508" r="2508"/>
          <a:stretch/>
        </p:blipFill>
        <p:spPr>
          <a:xfrm>
            <a:off x="8031789" y="288315"/>
            <a:ext cx="3536219" cy="2801935"/>
          </a:xfrm>
          <a:prstGeom prst="rect">
            <a:avLst/>
          </a:prstGeom>
          <a:ln w="9525">
            <a:noFill/>
          </a:ln>
        </p:spPr>
      </p:pic>
      <p:sp>
        <p:nvSpPr>
          <p:cNvPr id="4" name="Text Placeholder 3">
            <a:extLst>
              <a:ext uri="{FF2B5EF4-FFF2-40B4-BE49-F238E27FC236}">
                <a16:creationId xmlns:a16="http://schemas.microsoft.com/office/drawing/2014/main" id="{FE5764FA-BDCF-4583-9100-0B76828BB954}"/>
              </a:ext>
            </a:extLst>
          </p:cNvPr>
          <p:cNvSpPr>
            <a:spLocks noGrp="1"/>
          </p:cNvSpPr>
          <p:nvPr>
            <p:ph type="body" sz="half" idx="2"/>
          </p:nvPr>
        </p:nvSpPr>
        <p:spPr>
          <a:xfrm>
            <a:off x="5168901" y="3672402"/>
            <a:ext cx="6231419" cy="2379405"/>
          </a:xfrm>
        </p:spPr>
        <p:txBody>
          <a:bodyPr vert="horz" lIns="91440" tIns="45720" rIns="91440" bIns="45720" rtlCol="0" anchor="ctr">
            <a:normAutofit/>
          </a:bodyPr>
          <a:lstStyle/>
          <a:p>
            <a:pPr indent="-228600">
              <a:buFont typeface="Arial" panose="020B0604020202020204" pitchFamily="34" charset="0"/>
              <a:buChar char="•"/>
            </a:pPr>
            <a:r>
              <a:rPr lang="en-US" sz="3200" err="1"/>
              <a:t>Stratonimbus</a:t>
            </a:r>
            <a:r>
              <a:rPr lang="en-US" sz="3200" dirty="0"/>
              <a:t>  Clouds are a type of cloud that spreads all around the sky. They are dark clouds that cause rain all day.</a:t>
            </a:r>
          </a:p>
        </p:txBody>
      </p:sp>
      <p:pic>
        <p:nvPicPr>
          <p:cNvPr id="3" name="Picture 5" descr="A picture containing nature, cloud&#10;&#10;Description generated with very high confidence">
            <a:extLst>
              <a:ext uri="{FF2B5EF4-FFF2-40B4-BE49-F238E27FC236}">
                <a16:creationId xmlns:a16="http://schemas.microsoft.com/office/drawing/2014/main" id="{D41A20CB-0C88-4B3A-8319-430B6085A372}"/>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r="21731" b="1"/>
          <a:stretch/>
        </p:blipFill>
        <p:spPr>
          <a:xfrm>
            <a:off x="3800634" y="290711"/>
            <a:ext cx="3904648" cy="3161369"/>
          </a:xfrm>
          <a:prstGeom prst="rect">
            <a:avLst/>
          </a:prstGeom>
          <a:ln w="9525">
            <a:noFill/>
          </a:ln>
        </p:spPr>
      </p:pic>
      <p:sp>
        <p:nvSpPr>
          <p:cNvPr id="7" name="TextBox 6">
            <a:extLst>
              <a:ext uri="{FF2B5EF4-FFF2-40B4-BE49-F238E27FC236}">
                <a16:creationId xmlns:a16="http://schemas.microsoft.com/office/drawing/2014/main" id="{68758EFC-5556-4FD6-9A13-B823C164F364}"/>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1ED2A054-C856-4C25-A296-5B7A92E2586D}"/>
              </a:ext>
            </a:extLst>
          </p:cNvPr>
          <p:cNvSpPr txBox="1"/>
          <p:nvPr/>
        </p:nvSpPr>
        <p:spPr>
          <a:xfrm>
            <a:off x="7536363" y="6870700"/>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45254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5B26-8CE7-43C7-A312-50A5F6B6D1B9}"/>
              </a:ext>
            </a:extLst>
          </p:cNvPr>
          <p:cNvSpPr>
            <a:spLocks noGrp="1"/>
          </p:cNvSpPr>
          <p:nvPr>
            <p:ph type="title"/>
          </p:nvPr>
        </p:nvSpPr>
        <p:spPr>
          <a:xfrm>
            <a:off x="6853286" y="141597"/>
            <a:ext cx="4333814" cy="1454051"/>
          </a:xfrm>
        </p:spPr>
        <p:txBody>
          <a:bodyPr>
            <a:normAutofit/>
          </a:bodyPr>
          <a:lstStyle/>
          <a:p>
            <a:r>
              <a:rPr lang="en-US" sz="4000" dirty="0">
                <a:cs typeface="Calibri Light"/>
              </a:rPr>
              <a:t>Extreme Weather - Tornadoes</a:t>
            </a:r>
          </a:p>
        </p:txBody>
      </p:sp>
      <p:sp>
        <p:nvSpPr>
          <p:cNvPr id="3" name="Content Placeholder 2">
            <a:extLst>
              <a:ext uri="{FF2B5EF4-FFF2-40B4-BE49-F238E27FC236}">
                <a16:creationId xmlns:a16="http://schemas.microsoft.com/office/drawing/2014/main" id="{AC1BD7FC-3E27-492D-AFB0-833F776234E8}"/>
              </a:ext>
            </a:extLst>
          </p:cNvPr>
          <p:cNvSpPr>
            <a:spLocks noGrp="1"/>
          </p:cNvSpPr>
          <p:nvPr>
            <p:ph idx="1"/>
          </p:nvPr>
        </p:nvSpPr>
        <p:spPr>
          <a:xfrm>
            <a:off x="6734684" y="2421682"/>
            <a:ext cx="4333468" cy="3639289"/>
          </a:xfrm>
        </p:spPr>
        <p:txBody>
          <a:bodyPr vert="horz" lIns="91440" tIns="45720" rIns="91440" bIns="45720" rtlCol="0" anchor="ctr">
            <a:noAutofit/>
          </a:bodyPr>
          <a:lstStyle/>
          <a:p>
            <a:r>
              <a:rPr lang="en-US" sz="3200" dirty="0">
                <a:cs typeface="Calibri"/>
              </a:rPr>
              <a:t>Tornadoes are funnels of powerful wind that form over flat land.  Tornado's speed can reach over </a:t>
            </a:r>
            <a:r>
              <a:rPr lang="en-US" sz="3200" b="1" dirty="0">
                <a:cs typeface="Calibri"/>
              </a:rPr>
              <a:t>4</a:t>
            </a:r>
            <a:r>
              <a:rPr lang="en-US" sz="3200" dirty="0">
                <a:cs typeface="Calibri"/>
              </a:rPr>
              <a:t>00 kilometers. Tornadoes are also called twisters. When warm and cold  wind meet in different directions, they form a tornado.</a:t>
            </a:r>
          </a:p>
        </p:txBody>
      </p:sp>
      <p:pic>
        <p:nvPicPr>
          <p:cNvPr id="7" name="Picture 8" descr="A picture containing rainbow, nature, outdoor, sky&#10;&#10;Description generated with very high confidence">
            <a:extLst>
              <a:ext uri="{FF2B5EF4-FFF2-40B4-BE49-F238E27FC236}">
                <a16:creationId xmlns:a16="http://schemas.microsoft.com/office/drawing/2014/main" id="{52D7C26A-F528-40A0-B298-8F2E78CE5306}"/>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20979" r="29021"/>
          <a:stretch/>
        </p:blipFill>
        <p:spPr>
          <a:xfrm>
            <a:off x="599755" y="870690"/>
            <a:ext cx="5387741" cy="537336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extBox 5">
            <a:extLst>
              <a:ext uri="{FF2B5EF4-FFF2-40B4-BE49-F238E27FC236}">
                <a16:creationId xmlns:a16="http://schemas.microsoft.com/office/drawing/2014/main" id="{D834F22D-80B0-4077-8A99-4799C99418F0}"/>
              </a:ext>
            </a:extLst>
          </p:cNvPr>
          <p:cNvSpPr txBox="1"/>
          <p:nvPr/>
        </p:nvSpPr>
        <p:spPr>
          <a:xfrm>
            <a:off x="9718246"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8" name="TextBox 7">
            <a:extLst>
              <a:ext uri="{FF2B5EF4-FFF2-40B4-BE49-F238E27FC236}">
                <a16:creationId xmlns:a16="http://schemas.microsoft.com/office/drawing/2014/main" id="{CBF62152-8FBC-488A-BE2C-6A6BA04C204A}"/>
              </a:ext>
            </a:extLst>
          </p:cNvPr>
          <p:cNvSpPr txBox="1"/>
          <p:nvPr/>
        </p:nvSpPr>
        <p:spPr>
          <a:xfrm>
            <a:off x="7231792"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10" name="TextBox 9">
            <a:extLst>
              <a:ext uri="{FF2B5EF4-FFF2-40B4-BE49-F238E27FC236}">
                <a16:creationId xmlns:a16="http://schemas.microsoft.com/office/drawing/2014/main" id="{2A660FD1-9141-4DA5-B190-6233DA53AFC3}"/>
              </a:ext>
            </a:extLst>
          </p:cNvPr>
          <p:cNvSpPr txBox="1"/>
          <p:nvPr/>
        </p:nvSpPr>
        <p:spPr>
          <a:xfrm>
            <a:off x="5017848"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840838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water, outdoor, wave, surfing&#10;&#10;Description generated with very high confidence">
            <a:extLst>
              <a:ext uri="{FF2B5EF4-FFF2-40B4-BE49-F238E27FC236}">
                <a16:creationId xmlns:a16="http://schemas.microsoft.com/office/drawing/2014/main" id="{FBD0B98E-EE8F-4BBB-9CBE-9FB91A71B16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3793"/>
          <a:stretch/>
        </p:blipFill>
        <p:spPr>
          <a:xfrm>
            <a:off x="-1" y="10"/>
            <a:ext cx="12192000" cy="6857990"/>
          </a:xfrm>
          <a:prstGeom prst="rect">
            <a:avLst/>
          </a:prstGeom>
        </p:spPr>
      </p:pic>
      <p:sp>
        <p:nvSpPr>
          <p:cNvPr id="2" name="Title 1">
            <a:extLst>
              <a:ext uri="{FF2B5EF4-FFF2-40B4-BE49-F238E27FC236}">
                <a16:creationId xmlns:a16="http://schemas.microsoft.com/office/drawing/2014/main" id="{25373D27-4966-4F59-A81F-9D307EA88CE4}"/>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3600"/>
              <a:t>Extreme Weather - Tsunami </a:t>
            </a:r>
          </a:p>
        </p:txBody>
      </p:sp>
      <p:sp>
        <p:nvSpPr>
          <p:cNvPr id="3" name="Content Placeholder 2">
            <a:extLst>
              <a:ext uri="{FF2B5EF4-FFF2-40B4-BE49-F238E27FC236}">
                <a16:creationId xmlns:a16="http://schemas.microsoft.com/office/drawing/2014/main" id="{D4C00EE3-90F2-470E-9625-112EDC6C2347}"/>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0" indent="0">
              <a:buNone/>
            </a:pPr>
            <a:r>
              <a:rPr lang="en-US" b="1" dirty="0">
                <a:solidFill>
                  <a:schemeClr val="bg2"/>
                </a:solidFill>
              </a:rPr>
              <a:t>A</a:t>
            </a:r>
            <a:r>
              <a:rPr lang="en-US" sz="1800" dirty="0"/>
              <a:t> </a:t>
            </a:r>
            <a:r>
              <a:rPr lang="en-US" b="1" dirty="0">
                <a:solidFill>
                  <a:schemeClr val="bg2"/>
                </a:solidFill>
              </a:rPr>
              <a:t>tsunami is a big wave that causes destruction. Tsunamis are made from earthquakes, erupting volcanos, and earth shifting under the ocean.</a:t>
            </a:r>
            <a:endParaRPr lang="en-US" b="1" dirty="0">
              <a:solidFill>
                <a:schemeClr val="bg2"/>
              </a:solidFill>
              <a:cs typeface="Calibri"/>
            </a:endParaRPr>
          </a:p>
        </p:txBody>
      </p:sp>
      <p:sp>
        <p:nvSpPr>
          <p:cNvPr id="6" name="TextBox 5">
            <a:extLst>
              <a:ext uri="{FF2B5EF4-FFF2-40B4-BE49-F238E27FC236}">
                <a16:creationId xmlns:a16="http://schemas.microsoft.com/office/drawing/2014/main" id="{D6019F42-DBB4-4FC5-9505-23D1A0E6390E}"/>
              </a:ext>
            </a:extLst>
          </p:cNvPr>
          <p:cNvSpPr txBox="1"/>
          <p:nvPr/>
        </p:nvSpPr>
        <p:spPr>
          <a:xfrm>
            <a:off x="9670154" y="6657945"/>
            <a:ext cx="252184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73026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94DE-4CBC-4AF2-A9FE-724F39850798}"/>
              </a:ext>
            </a:extLst>
          </p:cNvPr>
          <p:cNvSpPr>
            <a:spLocks noGrp="1"/>
          </p:cNvSpPr>
          <p:nvPr>
            <p:ph type="title"/>
          </p:nvPr>
        </p:nvSpPr>
        <p:spPr>
          <a:xfrm>
            <a:off x="476401" y="-3338"/>
            <a:ext cx="3651467" cy="1676603"/>
          </a:xfrm>
        </p:spPr>
        <p:txBody>
          <a:bodyPr vert="horz" lIns="91440" tIns="45720" rIns="91440" bIns="45720" rtlCol="0" anchor="ctr">
            <a:normAutofit/>
          </a:bodyPr>
          <a:lstStyle/>
          <a:p>
            <a:r>
              <a:rPr lang="en-US" sz="4400"/>
              <a:t>Dust storm</a:t>
            </a:r>
          </a:p>
        </p:txBody>
      </p:sp>
      <p:sp>
        <p:nvSpPr>
          <p:cNvPr id="4" name="Text Placeholder 3">
            <a:extLst>
              <a:ext uri="{FF2B5EF4-FFF2-40B4-BE49-F238E27FC236}">
                <a16:creationId xmlns:a16="http://schemas.microsoft.com/office/drawing/2014/main" id="{346F4C1A-FE72-4961-80E2-9B0CD3EB4A6A}"/>
              </a:ext>
            </a:extLst>
          </p:cNvPr>
          <p:cNvSpPr>
            <a:spLocks noGrp="1"/>
          </p:cNvSpPr>
          <p:nvPr>
            <p:ph type="body" sz="half" idx="2"/>
          </p:nvPr>
        </p:nvSpPr>
        <p:spPr>
          <a:xfrm>
            <a:off x="361384" y="1115683"/>
            <a:ext cx="3651466" cy="4806211"/>
          </a:xfrm>
        </p:spPr>
        <p:txBody>
          <a:bodyPr vert="horz" lIns="91440" tIns="45720" rIns="91440" bIns="45720" rtlCol="0" anchor="t">
            <a:noAutofit/>
          </a:bodyPr>
          <a:lstStyle/>
          <a:p>
            <a:r>
              <a:rPr lang="en-US" sz="2600" dirty="0"/>
              <a:t>Winds can pick up dust a, create dust storms.  Dust storms are so powerful that they can make power go out.  Airplanes cannot land. Car drivers could not see.  People's homes and buildings were </a:t>
            </a:r>
            <a:r>
              <a:rPr lang="en-US" sz="2600" dirty="0" err="1"/>
              <a:t>coverd</a:t>
            </a:r>
            <a:r>
              <a:rPr lang="en-US" sz="2600" dirty="0"/>
              <a:t> in dust. Even swimming pools became mud baths.</a:t>
            </a:r>
            <a:endParaRPr lang="en-US" sz="2600" dirty="0">
              <a:cs typeface="Calibri"/>
            </a:endParaRPr>
          </a:p>
        </p:txBody>
      </p:sp>
      <p:pic>
        <p:nvPicPr>
          <p:cNvPr id="5" name="Picture 5" descr="A close up of smoke&#10;&#10;Description generated with high confidence">
            <a:extLst>
              <a:ext uri="{FF2B5EF4-FFF2-40B4-BE49-F238E27FC236}">
                <a16:creationId xmlns:a16="http://schemas.microsoft.com/office/drawing/2014/main" id="{F6756B08-61DF-4B3E-A7F0-A9DD460709AA}"/>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7063" r="32089" b="1"/>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6B783896-E68C-4A4F-B744-06566C463780}"/>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367916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descr="A group of palm trees on a beach near a body of water&#10;&#10;Description generated with very high confidence">
            <a:extLst>
              <a:ext uri="{FF2B5EF4-FFF2-40B4-BE49-F238E27FC236}">
                <a16:creationId xmlns:a16="http://schemas.microsoft.com/office/drawing/2014/main" id="{61912744-7E1D-465F-9B79-5D1EBD1BD87D}"/>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r="481" b="-2"/>
          <a:stretch/>
        </p:blipFill>
        <p:spPr>
          <a:xfrm>
            <a:off x="6083786" y="-168318"/>
            <a:ext cx="6261330" cy="3932313"/>
          </a:xfrm>
          <a:prstGeom prst="rect">
            <a:avLst/>
          </a:prstGeom>
          <a:effectLst>
            <a:softEdge rad="533400"/>
          </a:effectLst>
        </p:spPr>
      </p:pic>
      <p:pic>
        <p:nvPicPr>
          <p:cNvPr id="5" name="Picture 5" descr="A group of people in a forest&#10;&#10;Description generated with high confidence">
            <a:extLst>
              <a:ext uri="{FF2B5EF4-FFF2-40B4-BE49-F238E27FC236}">
                <a16:creationId xmlns:a16="http://schemas.microsoft.com/office/drawing/2014/main" id="{B70274D2-E785-466F-9F9C-F2BD1103E095}"/>
              </a:ext>
            </a:extLst>
          </p:cNvPr>
          <p:cNvPicPr>
            <a:picLocks noGrp="1" noChangeAspect="1"/>
          </p:cNvPicPr>
          <p:nvPr>
            <p:ph type="pic" idx="1"/>
          </p:nvPr>
        </p:nvPicPr>
        <p:blipFill rotWithShape="1">
          <a:blip r:embed="rId4">
            <a:extLst>
              <a:ext uri="{837473B0-CC2E-450A-ABE3-18F120FF3D39}">
                <a1611:picAttrSrcUrl xmlns:a1611="http://schemas.microsoft.com/office/drawing/2016/11/main" r:id="rId5"/>
              </a:ext>
            </a:extLst>
          </a:blip>
          <a:srcRect t="8787" b="1481"/>
          <a:stretch/>
        </p:blipFill>
        <p:spPr>
          <a:xfrm>
            <a:off x="6089904" y="2487168"/>
            <a:ext cx="6263640" cy="4215384"/>
          </a:xfrm>
          <a:prstGeom prst="rect">
            <a:avLst/>
          </a:prstGeom>
          <a:effectLst>
            <a:softEdge rad="533400"/>
          </a:effectLst>
        </p:spPr>
      </p:pic>
      <p:pic>
        <p:nvPicPr>
          <p:cNvPr id="19" name="Picture 1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02662-8E11-4BA6-8E2D-BD243EE08A77}"/>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4000" kern="1200">
                <a:solidFill>
                  <a:srgbClr val="000000"/>
                </a:solidFill>
                <a:latin typeface="+mj-lt"/>
                <a:ea typeface="+mj-ea"/>
                <a:cs typeface="+mj-cs"/>
              </a:rPr>
              <a:t>Tropical Climate Zone</a:t>
            </a:r>
          </a:p>
        </p:txBody>
      </p:sp>
      <p:sp>
        <p:nvSpPr>
          <p:cNvPr id="4" name="Text Placeholder 3">
            <a:extLst>
              <a:ext uri="{FF2B5EF4-FFF2-40B4-BE49-F238E27FC236}">
                <a16:creationId xmlns:a16="http://schemas.microsoft.com/office/drawing/2014/main" id="{D847B0AF-0BB4-48B1-B164-09DE3AC6624E}"/>
              </a:ext>
            </a:extLst>
          </p:cNvPr>
          <p:cNvSpPr>
            <a:spLocks noGrp="1"/>
          </p:cNvSpPr>
          <p:nvPr>
            <p:ph type="body" sz="half" idx="2"/>
          </p:nvPr>
        </p:nvSpPr>
        <p:spPr>
          <a:xfrm>
            <a:off x="804997" y="2272143"/>
            <a:ext cx="4803637" cy="3788830"/>
          </a:xfrm>
        </p:spPr>
        <p:txBody>
          <a:bodyPr vert="horz" lIns="91440" tIns="45720" rIns="91440" bIns="45720" rtlCol="0" anchor="ctr">
            <a:normAutofit/>
          </a:bodyPr>
          <a:lstStyle/>
          <a:p>
            <a:pPr indent="-228600">
              <a:buFont typeface="Arial" panose="020B0604020202020204" pitchFamily="34" charset="0"/>
              <a:buChar char="•"/>
            </a:pPr>
            <a:r>
              <a:rPr lang="en-US" sz="2800" dirty="0">
                <a:solidFill>
                  <a:srgbClr val="000000"/>
                </a:solidFill>
              </a:rPr>
              <a:t>The tropical climate has a lot green plants, and it's very hot and humid. They get lots of rain along with sun, you never need to wear pants because it is too hot! There are so many bugs, snakes and other animals. There are lots and  lots of flowers.</a:t>
            </a:r>
          </a:p>
        </p:txBody>
      </p:sp>
      <p:sp>
        <p:nvSpPr>
          <p:cNvPr id="7" name="TextBox 6">
            <a:extLst>
              <a:ext uri="{FF2B5EF4-FFF2-40B4-BE49-F238E27FC236}">
                <a16:creationId xmlns:a16="http://schemas.microsoft.com/office/drawing/2014/main" id="{EF39E7B5-DFA6-44DF-88A5-A058180A9DA5}"/>
              </a:ext>
            </a:extLst>
          </p:cNvPr>
          <p:cNvSpPr txBox="1"/>
          <p:nvPr/>
        </p:nvSpPr>
        <p:spPr>
          <a:xfrm>
            <a:off x="10032076" y="6502497"/>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F9C0F130-EB22-4B08-9D87-35EFB917B2DA}"/>
              </a:ext>
            </a:extLst>
          </p:cNvPr>
          <p:cNvSpPr txBox="1"/>
          <p:nvPr/>
        </p:nvSpPr>
        <p:spPr>
          <a:xfrm>
            <a:off x="9871362" y="3563940"/>
            <a:ext cx="2473754" cy="200055"/>
          </a:xfrm>
          <a:prstGeom prst="rect">
            <a:avLst/>
          </a:prstGeom>
          <a:solidFill>
            <a:srgbClr val="000000"/>
          </a:solidFill>
        </p:spPr>
        <p:txBody>
          <a:bodyPr wrap="none" anchor="t">
            <a:spAutoFit/>
          </a:bodyPr>
          <a:lstStyle/>
          <a:p>
            <a:pPr algn="r">
              <a:spcAft>
                <a:spcPts val="600"/>
              </a:spcAft>
            </a:pPr>
            <a:r>
              <a:rPr lang="en-US" sz="700" dirty="0">
                <a:solidFill>
                  <a:srgbClr val="FFFFFF"/>
                </a:solidFill>
                <a:hlinkClick r:id="rId8">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3">
                  <a:extLst>
                    <a:ext uri="{A12FA001-AC4F-418D-AE19-62706E023703}">
                      <ahyp:hlinkClr xmlns:ahyp="http://schemas.microsoft.com/office/drawing/2018/hyperlinkcolor" val="tx"/>
                    </a:ext>
                  </a:extLst>
                </a:hlinkClick>
              </a:rPr>
              <a:t>CCBY-NC-ND</a:t>
            </a:r>
            <a:r>
              <a:rPr lang="en-US" sz="700" dirty="0">
                <a:solidFill>
                  <a:srgbClr val="FFFFFF"/>
                </a:solidFill>
              </a:rPr>
              <a:t>.</a:t>
            </a:r>
          </a:p>
        </p:txBody>
      </p:sp>
    </p:spTree>
    <p:extLst>
      <p:ext uri="{BB962C8B-B14F-4D97-AF65-F5344CB8AC3E}">
        <p14:creationId xmlns:p14="http://schemas.microsoft.com/office/powerpoint/2010/main" val="3305035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4F93-E5AC-4058-9AD9-86250E592F76}"/>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400"/>
              <a:t>Temperate Climate Zone</a:t>
            </a:r>
          </a:p>
        </p:txBody>
      </p:sp>
      <p:sp>
        <p:nvSpPr>
          <p:cNvPr id="4" name="Text Placeholder 3">
            <a:extLst>
              <a:ext uri="{FF2B5EF4-FFF2-40B4-BE49-F238E27FC236}">
                <a16:creationId xmlns:a16="http://schemas.microsoft.com/office/drawing/2014/main" id="{D5EB3E59-C3AF-49B6-96F7-364EEC027E6D}"/>
              </a:ext>
            </a:extLst>
          </p:cNvPr>
          <p:cNvSpPr>
            <a:spLocks noGrp="1"/>
          </p:cNvSpPr>
          <p:nvPr>
            <p:ph type="body" sz="half" idx="2"/>
          </p:nvPr>
        </p:nvSpPr>
        <p:spPr>
          <a:xfrm>
            <a:off x="648931" y="2438400"/>
            <a:ext cx="3651466" cy="3785419"/>
          </a:xfrm>
        </p:spPr>
        <p:txBody>
          <a:bodyPr vert="horz" lIns="91440" tIns="45720" rIns="91440" bIns="45720" rtlCol="0" anchor="t">
            <a:normAutofit/>
          </a:bodyPr>
          <a:lstStyle/>
          <a:p>
            <a:pPr indent="-228600">
              <a:buFont typeface="Arial" panose="020B0604020202020204" pitchFamily="34" charset="0"/>
              <a:buChar char="•"/>
            </a:pPr>
            <a:r>
              <a:rPr lang="en-US" sz="2800" dirty="0"/>
              <a:t>The  Temperate zone has a bunch of green plants. The temperate zone is located  in the middle of polar and tropical zones. It's never too hot or cold. It sometimes gets snow or rain.</a:t>
            </a:r>
          </a:p>
        </p:txBody>
      </p:sp>
      <p:pic>
        <p:nvPicPr>
          <p:cNvPr id="5" name="Picture 5" descr="A large mountain in the background&#10;&#10;Description generated with very high confidence">
            <a:extLst>
              <a:ext uri="{FF2B5EF4-FFF2-40B4-BE49-F238E27FC236}">
                <a16:creationId xmlns:a16="http://schemas.microsoft.com/office/drawing/2014/main" id="{3C9A1970-879A-4D15-946D-01F19B377655}"/>
              </a:ext>
            </a:extLst>
          </p:cNvPr>
          <p:cNvPicPr>
            <a:picLocks noGrp="1" noChangeAspect="1"/>
          </p:cNvPicPr>
          <p:nvPr>
            <p:ph type="pic" idx="1"/>
          </p:nvPr>
        </p:nvPicPr>
        <p:blipFill rotWithShape="1">
          <a:blip r:embed="rId3">
            <a:extLst>
              <a:ext uri="{837473B0-CC2E-450A-ABE3-18F120FF3D39}">
                <a1611:picAttrSrcUrl xmlns:a1611="http://schemas.microsoft.com/office/drawing/2016/11/main" r:id="rId4"/>
              </a:ext>
            </a:extLst>
          </a:blip>
          <a:srcRect l="14895" r="14895"/>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5B7A2219-9B0B-4AA6-AD71-1CE7F3B08237}"/>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691325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10" descr="A view of a snow covered mountain&#10;&#10;Description generated with very high confidence">
            <a:extLst>
              <a:ext uri="{FF2B5EF4-FFF2-40B4-BE49-F238E27FC236}">
                <a16:creationId xmlns:a16="http://schemas.microsoft.com/office/drawing/2014/main" id="{2DF591A1-7526-483F-8F19-11D2435E813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355" r="19054"/>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7" name="Picture 10" descr="A tree with a mountain in the background&#10;&#10;Description generated with very high confidence">
            <a:extLst>
              <a:ext uri="{FF2B5EF4-FFF2-40B4-BE49-F238E27FC236}">
                <a16:creationId xmlns:a16="http://schemas.microsoft.com/office/drawing/2014/main" id="{E309F5A4-3EFC-4290-9088-18FD2326F64F}"/>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l="25"/>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30" name="Freeform: Shape 29">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5DCDA9-DF57-4585-9575-E752F2D5DFF1}"/>
              </a:ext>
            </a:extLst>
          </p:cNvPr>
          <p:cNvSpPr>
            <a:spLocks noGrp="1"/>
          </p:cNvSpPr>
          <p:nvPr>
            <p:ph type="title"/>
          </p:nvPr>
        </p:nvSpPr>
        <p:spPr>
          <a:xfrm>
            <a:off x="618064" y="2166721"/>
            <a:ext cx="3886199" cy="915035"/>
          </a:xfrm>
        </p:spPr>
        <p:txBody>
          <a:bodyPr vert="horz" lIns="91440" tIns="45720" rIns="91440" bIns="45720" rtlCol="0">
            <a:normAutofit/>
          </a:bodyPr>
          <a:lstStyle/>
          <a:p>
            <a:r>
              <a:rPr lang="en-US" sz="3300"/>
              <a:t>Desert Climate Zone</a:t>
            </a:r>
          </a:p>
        </p:txBody>
      </p:sp>
      <p:sp>
        <p:nvSpPr>
          <p:cNvPr id="3" name="Content Placeholder 2">
            <a:extLst>
              <a:ext uri="{FF2B5EF4-FFF2-40B4-BE49-F238E27FC236}">
                <a16:creationId xmlns:a16="http://schemas.microsoft.com/office/drawing/2014/main" id="{18238438-2842-441E-A981-4292401FEEEB}"/>
              </a:ext>
            </a:extLst>
          </p:cNvPr>
          <p:cNvSpPr>
            <a:spLocks noGrp="1"/>
          </p:cNvSpPr>
          <p:nvPr>
            <p:ph idx="1"/>
          </p:nvPr>
        </p:nvSpPr>
        <p:spPr>
          <a:xfrm>
            <a:off x="474290" y="2981115"/>
            <a:ext cx="4620544" cy="1775994"/>
          </a:xfrm>
        </p:spPr>
        <p:txBody>
          <a:bodyPr vert="horz" lIns="91440" tIns="45720" rIns="91440" bIns="45720" rtlCol="0" anchor="t">
            <a:noAutofit/>
          </a:bodyPr>
          <a:lstStyle/>
          <a:p>
            <a:pPr marL="0" indent="0">
              <a:buNone/>
            </a:pPr>
            <a:r>
              <a:rPr lang="en-US" sz="2400" dirty="0"/>
              <a:t>A Desert is a dry hot land. They do not  get a lot of water because where their location is at. It is hot because most sun  shines in it and there's less rain a desert can be cold or hot like this place right here</a:t>
            </a:r>
          </a:p>
        </p:txBody>
      </p:sp>
      <p:sp>
        <p:nvSpPr>
          <p:cNvPr id="10" name="TextBox 9">
            <a:extLst>
              <a:ext uri="{FF2B5EF4-FFF2-40B4-BE49-F238E27FC236}">
                <a16:creationId xmlns:a16="http://schemas.microsoft.com/office/drawing/2014/main" id="{B89C0D27-1104-45A6-B8B6-9F2C54825382}"/>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2" name="TextBox 11">
            <a:extLst>
              <a:ext uri="{FF2B5EF4-FFF2-40B4-BE49-F238E27FC236}">
                <a16:creationId xmlns:a16="http://schemas.microsoft.com/office/drawing/2014/main" id="{AA5DC8BE-57F8-4CB0-BC7E-CCC02D4E127D}"/>
              </a:ext>
            </a:extLst>
          </p:cNvPr>
          <p:cNvSpPr txBox="1"/>
          <p:nvPr/>
        </p:nvSpPr>
        <p:spPr>
          <a:xfrm>
            <a:off x="7525142" y="6870700"/>
            <a:ext cx="233269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3" name="TextBox 12">
            <a:extLst>
              <a:ext uri="{FF2B5EF4-FFF2-40B4-BE49-F238E27FC236}">
                <a16:creationId xmlns:a16="http://schemas.microsoft.com/office/drawing/2014/main" id="{54300E84-9422-4100-8BE6-4E4E73A1BD9E}"/>
              </a:ext>
            </a:extLst>
          </p:cNvPr>
          <p:cNvSpPr txBox="1"/>
          <p:nvPr/>
        </p:nvSpPr>
        <p:spPr>
          <a:xfrm>
            <a:off x="519097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5" name="Picture 6" descr="A person standing on a beach&#10;&#10;Description generated with high confidence">
            <a:extLst>
              <a:ext uri="{FF2B5EF4-FFF2-40B4-BE49-F238E27FC236}">
                <a16:creationId xmlns:a16="http://schemas.microsoft.com/office/drawing/2014/main" id="{09C3AEF3-D483-4A9E-993A-D9DB1D8DBD85}"/>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t="50856" r="1" b="782"/>
          <a:stretch/>
        </p:blipFill>
        <p:spPr>
          <a:xfrm>
            <a:off x="20760331" y="3606463"/>
            <a:ext cx="11704320" cy="3764276"/>
          </a:xfrm>
          <a:prstGeom prst="rect">
            <a:avLst/>
          </a:prstGeom>
        </p:spPr>
      </p:pic>
      <p:pic>
        <p:nvPicPr>
          <p:cNvPr id="4" name="Picture 4" descr="A picture containing water, outdoor, wave, surfing&#10;&#10;Description generated with very high confidence">
            <a:extLst>
              <a:ext uri="{FF2B5EF4-FFF2-40B4-BE49-F238E27FC236}">
                <a16:creationId xmlns:a16="http://schemas.microsoft.com/office/drawing/2014/main" id="{01549509-52D3-4BD2-87B9-C694D24DA64F}"/>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43155" y="8499605"/>
            <a:ext cx="2743200" cy="1791998"/>
          </a:xfrm>
          <a:prstGeom prst="rect">
            <a:avLst/>
          </a:prstGeom>
        </p:spPr>
      </p:pic>
      <p:sp>
        <p:nvSpPr>
          <p:cNvPr id="6" name="TextBox 5">
            <a:extLst>
              <a:ext uri="{FF2B5EF4-FFF2-40B4-BE49-F238E27FC236}">
                <a16:creationId xmlns:a16="http://schemas.microsoft.com/office/drawing/2014/main" id="{CC6F814E-8FE2-40C4-98A2-F33C7881AD1E}"/>
              </a:ext>
            </a:extLst>
          </p:cNvPr>
          <p:cNvSpPr txBox="1"/>
          <p:nvPr/>
        </p:nvSpPr>
        <p:spPr>
          <a:xfrm>
            <a:off x="943155" y="10290954"/>
            <a:ext cx="2743200" cy="317500"/>
          </a:xfrm>
          <a:prstGeom prst="rect">
            <a:avLst/>
          </a:prstGeom>
        </p:spPr>
        <p:txBody>
          <a:bodyPr>
            <a:normAutofit/>
          </a:bodyPr>
          <a:lstStyle/>
          <a:p>
            <a:pPr>
              <a:lnSpc>
                <a:spcPct val="90000"/>
              </a:lnSpc>
              <a:spcAft>
                <a:spcPts val="600"/>
              </a:spcAft>
            </a:pPr>
            <a:r>
              <a:rPr lang="en-US" sz="800">
                <a:hlinkClick r:id="rId12"/>
              </a:rPr>
              <a:t>This Photo</a:t>
            </a:r>
            <a:r>
              <a:rPr lang="en-US" sz="800"/>
              <a:t> by Unknown author is licensed under </a:t>
            </a:r>
            <a:r>
              <a:rPr lang="en-US" sz="800">
                <a:hlinkClick r:id="rId11"/>
              </a:rPr>
              <a:t>CC BY-NC-ND</a:t>
            </a:r>
            <a:r>
              <a:rPr lang="en-US" sz="800"/>
              <a:t>.</a:t>
            </a:r>
          </a:p>
        </p:txBody>
      </p:sp>
      <p:sp>
        <p:nvSpPr>
          <p:cNvPr id="9" name="TextBox 8">
            <a:extLst>
              <a:ext uri="{FF2B5EF4-FFF2-40B4-BE49-F238E27FC236}">
                <a16:creationId xmlns:a16="http://schemas.microsoft.com/office/drawing/2014/main" id="{C7F2D70C-E9EF-42D0-9F7C-E8B05509BCE5}"/>
              </a:ext>
            </a:extLst>
          </p:cNvPr>
          <p:cNvSpPr txBox="1"/>
          <p:nvPr/>
        </p:nvSpPr>
        <p:spPr>
          <a:xfrm>
            <a:off x="3857717" y="2785591"/>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4931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2B5B-D6CD-4022-97BE-E50BB68A61FB}"/>
              </a:ext>
            </a:extLst>
          </p:cNvPr>
          <p:cNvSpPr>
            <a:spLocks noGrp="1"/>
          </p:cNvSpPr>
          <p:nvPr>
            <p:ph type="title"/>
          </p:nvPr>
        </p:nvSpPr>
        <p:spPr>
          <a:xfrm>
            <a:off x="7981097" y="2985999"/>
            <a:ext cx="3685841" cy="3208238"/>
          </a:xfrm>
        </p:spPr>
        <p:txBody>
          <a:bodyPr vert="horz" lIns="91440" tIns="45720" rIns="91440" bIns="45720" rtlCol="0" anchor="b">
            <a:normAutofit fontScale="90000"/>
          </a:bodyPr>
          <a:lstStyle/>
          <a:p>
            <a:r>
              <a:rPr lang="en-US" sz="4000" kern="1200" cap="none" dirty="0">
                <a:ln w="3175" cmpd="sng">
                  <a:noFill/>
                </a:ln>
                <a:effectLst/>
                <a:latin typeface="+mj-lt"/>
                <a:ea typeface="+mj-ea"/>
                <a:cs typeface="+mj-cs"/>
              </a:rPr>
              <a:t>Polar Climate Zone</a:t>
            </a:r>
            <a:br>
              <a:rPr lang="en-US" sz="4000" kern="1200" cap="none" dirty="0">
                <a:ln w="3175" cmpd="sng">
                  <a:noFill/>
                </a:ln>
                <a:effectLst/>
              </a:rPr>
            </a:br>
            <a:br>
              <a:rPr lang="en-US" sz="4000" kern="1200" cap="none" dirty="0">
                <a:ln w="3175" cmpd="sng">
                  <a:noFill/>
                </a:ln>
                <a:effectLst/>
              </a:rPr>
            </a:br>
            <a:r>
              <a:rPr lang="en-US" sz="4000" kern="1200" dirty="0">
                <a:ln w="3175" cmpd="sng">
                  <a:noFill/>
                </a:ln>
                <a:latin typeface="+mj-lt"/>
                <a:ea typeface="+mj-ea"/>
                <a:cs typeface="+mj-cs"/>
              </a:rPr>
              <a:t>The</a:t>
            </a:r>
            <a:r>
              <a:rPr lang="en-US" sz="4000" kern="1200" cap="none" dirty="0">
                <a:ln w="3175" cmpd="sng">
                  <a:noFill/>
                </a:ln>
                <a:effectLst/>
                <a:latin typeface="+mj-lt"/>
                <a:ea typeface="+mj-ea"/>
                <a:cs typeface="+mj-cs"/>
              </a:rPr>
              <a:t> Polar zone is a cold place </a:t>
            </a:r>
            <a:r>
              <a:rPr lang="en-US" sz="4000" kern="1200" dirty="0">
                <a:ln w="3175" cmpd="sng">
                  <a:noFill/>
                </a:ln>
                <a:latin typeface="+mj-lt"/>
                <a:ea typeface="+mj-ea"/>
                <a:cs typeface="+mj-cs"/>
              </a:rPr>
              <a:t>where very few </a:t>
            </a:r>
            <a:r>
              <a:rPr lang="en-US" sz="4000" kern="1200" cap="none" dirty="0">
                <a:ln w="3175" cmpd="sng">
                  <a:noFill/>
                </a:ln>
                <a:effectLst/>
                <a:latin typeface="+mj-lt"/>
                <a:ea typeface="+mj-ea"/>
                <a:cs typeface="+mj-cs"/>
              </a:rPr>
              <a:t>plants can grow and animals that have instincts for this cold weather.</a:t>
            </a:r>
            <a:br>
              <a:rPr lang="en-US" sz="2000" kern="1200" cap="none" dirty="0">
                <a:ln w="3175" cmpd="sng">
                  <a:noFill/>
                </a:ln>
                <a:effectLst/>
              </a:rPr>
            </a:br>
            <a:br>
              <a:rPr lang="en-US" sz="2000" kern="1200" cap="none" dirty="0">
                <a:ln w="3175" cmpd="sng">
                  <a:noFill/>
                </a:ln>
                <a:effectLst/>
              </a:rPr>
            </a:br>
            <a:br>
              <a:rPr lang="en-US" sz="2000" kern="1200" cap="none" dirty="0">
                <a:ln w="3175" cmpd="sng">
                  <a:noFill/>
                </a:ln>
                <a:effectLst/>
              </a:rPr>
            </a:br>
            <a:br>
              <a:rPr lang="en-US" sz="2000" kern="1200" cap="none" dirty="0">
                <a:ln w="3175" cmpd="sng">
                  <a:noFill/>
                </a:ln>
                <a:effectLst/>
              </a:rPr>
            </a:br>
            <a:br>
              <a:rPr lang="en-US" sz="2000" kern="1200" cap="none" dirty="0">
                <a:ln w="3175" cmpd="sng">
                  <a:noFill/>
                </a:ln>
                <a:effectLst/>
              </a:rPr>
            </a:br>
            <a:endParaRPr lang="en-US" sz="2000" kern="1200" cap="none">
              <a:ln w="3175" cmpd="sng">
                <a:noFill/>
              </a:ln>
              <a:solidFill>
                <a:schemeClr val="tx1"/>
              </a:solidFill>
              <a:effectLst/>
              <a:latin typeface="+mj-lt"/>
              <a:ea typeface="+mj-ea"/>
              <a:cs typeface="+mj-cs"/>
            </a:endParaRPr>
          </a:p>
        </p:txBody>
      </p:sp>
      <p:pic>
        <p:nvPicPr>
          <p:cNvPr id="4" name="Picture 5" descr="A group of people standing on the side of a snow covered mountain&#10;&#10;Description generated with very high confidence">
            <a:extLst>
              <a:ext uri="{FF2B5EF4-FFF2-40B4-BE49-F238E27FC236}">
                <a16:creationId xmlns:a16="http://schemas.microsoft.com/office/drawing/2014/main" id="{B0BE27AD-6DC0-46B1-A742-FDE3FEF0962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48" r="11635" b="-3"/>
          <a:stretch/>
        </p:blipFill>
        <p:spPr>
          <a:xfrm>
            <a:off x="20" y="10"/>
            <a:ext cx="4591053" cy="2556149"/>
          </a:xfrm>
          <a:prstGeom prst="rect">
            <a:avLst/>
          </a:prstGeom>
        </p:spPr>
      </p:pic>
      <p:pic>
        <p:nvPicPr>
          <p:cNvPr id="3" name="Picture 3" descr="A picture containing animal, mammal, bear, outdoor&#10;&#10;Description generated with very high confidence">
            <a:extLst>
              <a:ext uri="{FF2B5EF4-FFF2-40B4-BE49-F238E27FC236}">
                <a16:creationId xmlns:a16="http://schemas.microsoft.com/office/drawing/2014/main" id="{5ED555B6-C0F5-469B-84AF-FAC60333D83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5449" r="3" b="3"/>
          <a:stretch/>
        </p:blipFill>
        <p:spPr>
          <a:xfrm>
            <a:off x="4733902" y="10"/>
            <a:ext cx="2820608" cy="2544407"/>
          </a:xfrm>
          <a:prstGeom prst="rect">
            <a:avLst/>
          </a:prstGeom>
        </p:spPr>
      </p:pic>
      <p:pic>
        <p:nvPicPr>
          <p:cNvPr id="9" name="Picture 9" descr="A penguin in the snow&#10;&#10;Description generated with very high confidence">
            <a:extLst>
              <a:ext uri="{FF2B5EF4-FFF2-40B4-BE49-F238E27FC236}">
                <a16:creationId xmlns:a16="http://schemas.microsoft.com/office/drawing/2014/main" id="{C9296D69-D0FB-4BCB-A647-93AE769454D4}"/>
              </a:ext>
            </a:extLst>
          </p:cNvPr>
          <p:cNvPicPr>
            <a:picLocks noChangeAspect="1"/>
          </p:cNvPicPr>
          <p:nvPr/>
        </p:nvPicPr>
        <p:blipFill rotWithShape="1">
          <a:blip r:embed="rId6">
            <a:extLst>
              <a:ext uri="{837473B0-CC2E-450A-ABE3-18F120FF3D39}">
                <a1611:picAttrSrcUrl xmlns:a1611="http://schemas.microsoft.com/office/drawing/2016/11/main" r:id="rId5"/>
              </a:ext>
            </a:extLst>
          </a:blip>
          <a:srcRect t="12377" r="-1" b="14191"/>
          <a:stretch/>
        </p:blipFill>
        <p:spPr>
          <a:xfrm>
            <a:off x="20" y="2697480"/>
            <a:ext cx="7554490" cy="4160520"/>
          </a:xfrm>
          <a:prstGeom prst="rect">
            <a:avLst/>
          </a:prstGeom>
        </p:spPr>
      </p:pic>
      <p:cxnSp>
        <p:nvCxnSpPr>
          <p:cNvPr id="39" name="Straight Connector 15">
            <a:extLst>
              <a:ext uri="{FF2B5EF4-FFF2-40B4-BE49-F238E27FC236}">
                <a16:creationId xmlns:a16="http://schemas.microsoft.com/office/drawing/2014/main" id="{BF43078E-A5CF-4B0E-9047-FAC959CE15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78378" y="4003046"/>
            <a:ext cx="3383280" cy="0"/>
          </a:xfrm>
          <a:prstGeom prst="line">
            <a:avLst/>
          </a:prstGeom>
          <a:ln w="19050">
            <a:solidFill>
              <a:srgbClr val="4992E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863A949-5894-4410-AC18-B7D151A2D690}"/>
              </a:ext>
            </a:extLst>
          </p:cNvPr>
          <p:cNvSpPr txBox="1"/>
          <p:nvPr/>
        </p:nvSpPr>
        <p:spPr>
          <a:xfrm>
            <a:off x="9990756"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11" name="TextBox 10">
            <a:extLst>
              <a:ext uri="{FF2B5EF4-FFF2-40B4-BE49-F238E27FC236}">
                <a16:creationId xmlns:a16="http://schemas.microsoft.com/office/drawing/2014/main" id="{5C374977-3EFA-49B2-97D7-E92381180C85}"/>
              </a:ext>
            </a:extLst>
          </p:cNvPr>
          <p:cNvSpPr txBox="1"/>
          <p:nvPr/>
        </p:nvSpPr>
        <p:spPr>
          <a:xfrm>
            <a:off x="7776812"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7" name="TextBox 6">
            <a:extLst>
              <a:ext uri="{FF2B5EF4-FFF2-40B4-BE49-F238E27FC236}">
                <a16:creationId xmlns:a16="http://schemas.microsoft.com/office/drawing/2014/main" id="{9BF3DC39-648B-405A-8756-493393C14B5E}"/>
              </a:ext>
            </a:extLst>
          </p:cNvPr>
          <p:cNvSpPr txBox="1"/>
          <p:nvPr/>
        </p:nvSpPr>
        <p:spPr>
          <a:xfrm>
            <a:off x="2069229" y="2356104"/>
            <a:ext cx="25218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53948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8A39-3CF9-47EE-8122-3CAC137B57CE}"/>
              </a:ext>
            </a:extLst>
          </p:cNvPr>
          <p:cNvSpPr>
            <a:spLocks noGrp="1"/>
          </p:cNvSpPr>
          <p:nvPr>
            <p:ph type="title"/>
          </p:nvPr>
        </p:nvSpPr>
        <p:spPr>
          <a:xfrm>
            <a:off x="1517904" y="3732894"/>
            <a:ext cx="5059245" cy="761271"/>
          </a:xfrm>
        </p:spPr>
        <p:txBody>
          <a:bodyPr vert="horz" lIns="91440" tIns="45720" rIns="91440" bIns="45720" rtlCol="0">
            <a:normAutofit/>
          </a:bodyPr>
          <a:lstStyle/>
          <a:p>
            <a:r>
              <a:rPr lang="en-US" sz="3200" dirty="0">
                <a:cs typeface="Calibri Light"/>
              </a:rPr>
              <a:t>Animals In Polar Zone</a:t>
            </a:r>
            <a:endParaRPr lang="en-US" sz="3200" kern="1200" dirty="0" err="1">
              <a:latin typeface="+mj-lt"/>
              <a:cs typeface="Calibri Light"/>
            </a:endParaRPr>
          </a:p>
        </p:txBody>
      </p:sp>
      <p:sp>
        <p:nvSpPr>
          <p:cNvPr id="43" name="Content Placeholder 42">
            <a:extLst>
              <a:ext uri="{FF2B5EF4-FFF2-40B4-BE49-F238E27FC236}">
                <a16:creationId xmlns:a16="http://schemas.microsoft.com/office/drawing/2014/main" id="{AF37F00B-D85B-4E85-8E27-099085D750D1}"/>
              </a:ext>
            </a:extLst>
          </p:cNvPr>
          <p:cNvSpPr>
            <a:spLocks noGrp="1"/>
          </p:cNvSpPr>
          <p:nvPr>
            <p:ph idx="1"/>
          </p:nvPr>
        </p:nvSpPr>
        <p:spPr>
          <a:xfrm>
            <a:off x="1517904" y="4632225"/>
            <a:ext cx="5059245" cy="1492796"/>
          </a:xfrm>
        </p:spPr>
        <p:txBody>
          <a:bodyPr anchor="t">
            <a:normAutofit/>
          </a:bodyPr>
          <a:lstStyle/>
          <a:p>
            <a:endParaRPr lang="en-US" sz="1800"/>
          </a:p>
        </p:txBody>
      </p:sp>
      <p:pic>
        <p:nvPicPr>
          <p:cNvPr id="3" name="Picture 4" descr="A picture containing animal, mammal, fox, white&#10;&#10;Description generated with very high confidence">
            <a:extLst>
              <a:ext uri="{FF2B5EF4-FFF2-40B4-BE49-F238E27FC236}">
                <a16:creationId xmlns:a16="http://schemas.microsoft.com/office/drawing/2014/main" id="{60C48D42-32F6-4B87-8159-0FF0B55F96E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138" r="27844" b="3"/>
          <a:stretch/>
        </p:blipFill>
        <p:spPr>
          <a:xfrm>
            <a:off x="-6" y="457200"/>
            <a:ext cx="1598364" cy="2852928"/>
          </a:xfrm>
          <a:custGeom>
            <a:avLst/>
            <a:gdLst>
              <a:gd name="connsiteX0" fmla="*/ 171900 w 1598364"/>
              <a:gd name="connsiteY0" fmla="*/ 0 h 2852928"/>
              <a:gd name="connsiteX1" fmla="*/ 1598364 w 1598364"/>
              <a:gd name="connsiteY1" fmla="*/ 1426464 h 2852928"/>
              <a:gd name="connsiteX2" fmla="*/ 171900 w 1598364"/>
              <a:gd name="connsiteY2" fmla="*/ 2852928 h 2852928"/>
              <a:gd name="connsiteX3" fmla="*/ 26052 w 1598364"/>
              <a:gd name="connsiteY3" fmla="*/ 2845563 h 2852928"/>
              <a:gd name="connsiteX4" fmla="*/ 0 w 1598364"/>
              <a:gd name="connsiteY4" fmla="*/ 2841587 h 2852928"/>
              <a:gd name="connsiteX5" fmla="*/ 0 w 1598364"/>
              <a:gd name="connsiteY5" fmla="*/ 11341 h 2852928"/>
              <a:gd name="connsiteX6" fmla="*/ 26052 w 1598364"/>
              <a:gd name="connsiteY6" fmla="*/ 7365 h 2852928"/>
              <a:gd name="connsiteX7" fmla="*/ 171900 w 1598364"/>
              <a:gd name="connsiteY7" fmla="*/ 0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24" name="Picture 4" descr="A polar bear seal in the snow&#10;&#10;Description generated with very high confidence">
            <a:extLst>
              <a:ext uri="{FF2B5EF4-FFF2-40B4-BE49-F238E27FC236}">
                <a16:creationId xmlns:a16="http://schemas.microsoft.com/office/drawing/2014/main" id="{C49BBE2A-B5FD-4AAF-B9CC-BA44AFF8A3A3}"/>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l="16329" r="20171"/>
          <a:stretch/>
        </p:blipFill>
        <p:spPr>
          <a:xfrm>
            <a:off x="2142899" y="45720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1" name="Picture 11" descr="Animal on the snow&#10;&#10;Description generated with very high confidence">
            <a:extLst>
              <a:ext uri="{FF2B5EF4-FFF2-40B4-BE49-F238E27FC236}">
                <a16:creationId xmlns:a16="http://schemas.microsoft.com/office/drawing/2014/main" id="{5A2BB38F-5502-42CC-A911-B139C2303E8E}"/>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7409" r="17405" b="3"/>
          <a:stretch/>
        </p:blipFill>
        <p:spPr>
          <a:xfrm>
            <a:off x="5540368" y="45720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41" name="Picture 14">
            <a:extLst>
              <a:ext uri="{FF2B5EF4-FFF2-40B4-BE49-F238E27FC236}">
                <a16:creationId xmlns:a16="http://schemas.microsoft.com/office/drawing/2014/main" id="{1D4EB34F-E133-42FE-9B11-07FD45D2E4B2}"/>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2440" r="20559" b="-2"/>
          <a:stretch/>
        </p:blipFill>
        <p:spPr>
          <a:xfrm>
            <a:off x="8937837" y="466762"/>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9" name="Picture 10" descr="A dog playing with a frisbee in the snow&#10;&#10;Description generated with high confidence">
            <a:extLst>
              <a:ext uri="{FF2B5EF4-FFF2-40B4-BE49-F238E27FC236}">
                <a16:creationId xmlns:a16="http://schemas.microsoft.com/office/drawing/2014/main" id="{F9805BE3-44D6-4A59-A9FA-5F388F5B33C7}"/>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4718" r="16034" b="3"/>
          <a:stretch/>
        </p:blipFill>
        <p:spPr>
          <a:xfrm>
            <a:off x="7223619" y="354965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7" name="Picture 4" descr="A picture containing animal, mammal, bear, outdoor&#10;&#10;Description generated with very high confidence">
            <a:extLst>
              <a:ext uri="{FF2B5EF4-FFF2-40B4-BE49-F238E27FC236}">
                <a16:creationId xmlns:a16="http://schemas.microsoft.com/office/drawing/2014/main" id="{CFB96C71-CA38-409F-95FD-29B719B0C482}"/>
              </a:ext>
            </a:extLst>
          </p:cNvPr>
          <p:cNvPicPr>
            <a:picLocks noChangeAspect="1"/>
          </p:cNvPicPr>
          <p:nvPr/>
        </p:nvPicPr>
        <p:blipFill rotWithShape="1">
          <a:blip r:embed="rId11">
            <a:extLst>
              <a:ext uri="{837473B0-CC2E-450A-ABE3-18F120FF3D39}">
                <a1611:picAttrSrcUrl xmlns:a1611="http://schemas.microsoft.com/office/drawing/2016/11/main" r:id="rId3"/>
              </a:ext>
            </a:extLst>
          </a:blip>
          <a:srcRect l="57514" r="4811" b="3"/>
          <a:stretch/>
        </p:blipFill>
        <p:spPr>
          <a:xfrm>
            <a:off x="10593636" y="3484282"/>
            <a:ext cx="1598364" cy="2852928"/>
          </a:xfrm>
          <a:custGeom>
            <a:avLst/>
            <a:gdLst>
              <a:gd name="connsiteX0" fmla="*/ 1426464 w 1598364"/>
              <a:gd name="connsiteY0" fmla="*/ 0 h 2852928"/>
              <a:gd name="connsiteX1" fmla="*/ 1572312 w 1598364"/>
              <a:gd name="connsiteY1" fmla="*/ 7365 h 2852928"/>
              <a:gd name="connsiteX2" fmla="*/ 1598364 w 1598364"/>
              <a:gd name="connsiteY2" fmla="*/ 11341 h 2852928"/>
              <a:gd name="connsiteX3" fmla="*/ 1598364 w 1598364"/>
              <a:gd name="connsiteY3" fmla="*/ 2841587 h 2852928"/>
              <a:gd name="connsiteX4" fmla="*/ 1572312 w 1598364"/>
              <a:gd name="connsiteY4" fmla="*/ 2845563 h 2852928"/>
              <a:gd name="connsiteX5" fmla="*/ 1426464 w 1598364"/>
              <a:gd name="connsiteY5" fmla="*/ 2852928 h 2852928"/>
              <a:gd name="connsiteX6" fmla="*/ 0 w 1598364"/>
              <a:gd name="connsiteY6" fmla="*/ 1426464 h 2852928"/>
              <a:gd name="connsiteX7" fmla="*/ 1426464 w 1598364"/>
              <a:gd name="connsiteY7" fmla="*/ 0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
        <p:nvSpPr>
          <p:cNvPr id="6" name="TextBox 5">
            <a:extLst>
              <a:ext uri="{FF2B5EF4-FFF2-40B4-BE49-F238E27FC236}">
                <a16:creationId xmlns:a16="http://schemas.microsoft.com/office/drawing/2014/main" id="{EB9AD96E-9402-4CED-8532-1D9DB57E2A25}"/>
              </a:ext>
            </a:extLst>
          </p:cNvPr>
          <p:cNvSpPr txBox="1"/>
          <p:nvPr/>
        </p:nvSpPr>
        <p:spPr>
          <a:xfrm>
            <a:off x="9992360" y="6870700"/>
            <a:ext cx="219964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7" name="TextBox 6">
            <a:extLst>
              <a:ext uri="{FF2B5EF4-FFF2-40B4-BE49-F238E27FC236}">
                <a16:creationId xmlns:a16="http://schemas.microsoft.com/office/drawing/2014/main" id="{8DC1DA6A-C161-4878-AC63-6906B209BD71}"/>
              </a:ext>
            </a:extLst>
          </p:cNvPr>
          <p:cNvSpPr txBox="1"/>
          <p:nvPr/>
        </p:nvSpPr>
        <p:spPr>
          <a:xfrm>
            <a:off x="7780020" y="6870700"/>
            <a:ext cx="219964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8" name="TextBox 7">
            <a:extLst>
              <a:ext uri="{FF2B5EF4-FFF2-40B4-BE49-F238E27FC236}">
                <a16:creationId xmlns:a16="http://schemas.microsoft.com/office/drawing/2014/main" id="{48D24E2A-BE6E-41AE-AE39-B840E909EDE8}"/>
              </a:ext>
            </a:extLst>
          </p:cNvPr>
          <p:cNvSpPr txBox="1"/>
          <p:nvPr/>
        </p:nvSpPr>
        <p:spPr>
          <a:xfrm>
            <a:off x="5566076"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20" name="TextBox 19">
            <a:extLst>
              <a:ext uri="{FF2B5EF4-FFF2-40B4-BE49-F238E27FC236}">
                <a16:creationId xmlns:a16="http://schemas.microsoft.com/office/drawing/2014/main" id="{7E867BE1-2A66-40CF-8D47-30E8893476C4}"/>
              </a:ext>
            </a:extLst>
          </p:cNvPr>
          <p:cNvSpPr txBox="1"/>
          <p:nvPr/>
        </p:nvSpPr>
        <p:spPr>
          <a:xfrm>
            <a:off x="4724400" y="4524375"/>
            <a:ext cx="2743200" cy="317500"/>
          </a:xfrm>
          <a:prstGeom prst="rect">
            <a:avLst/>
          </a:prstGeom>
        </p:spPr>
        <p:txBody>
          <a:bodyPr anchor="t">
            <a:normAutofit fontScale="92500" lnSpcReduction="20000"/>
          </a:bodyPr>
          <a:lstStyle/>
          <a:p>
            <a:endParaRPr lang="en-US">
              <a:cs typeface="Calibri"/>
            </a:endParaRPr>
          </a:p>
        </p:txBody>
      </p:sp>
      <p:sp>
        <p:nvSpPr>
          <p:cNvPr id="12" name="TextBox 11">
            <a:extLst>
              <a:ext uri="{FF2B5EF4-FFF2-40B4-BE49-F238E27FC236}">
                <a16:creationId xmlns:a16="http://schemas.microsoft.com/office/drawing/2014/main" id="{F898D07C-3BF9-408D-9CB9-5D1C9F8712B3}"/>
              </a:ext>
            </a:extLst>
          </p:cNvPr>
          <p:cNvSpPr txBox="1"/>
          <p:nvPr/>
        </p:nvSpPr>
        <p:spPr>
          <a:xfrm>
            <a:off x="2840966" y="5340200"/>
            <a:ext cx="2743200" cy="2718518"/>
          </a:xfrm>
          <a:prstGeom prst="rect">
            <a:avLst/>
          </a:prstGeom>
        </p:spPr>
        <p:txBody>
          <a:bodyPr anchor="t">
            <a:normAutofit/>
          </a:bodyPr>
          <a:lstStyle/>
          <a:p>
            <a:endParaRPr lang="en-US">
              <a:cs typeface="Calibri"/>
            </a:endParaRPr>
          </a:p>
        </p:txBody>
      </p:sp>
      <p:sp>
        <p:nvSpPr>
          <p:cNvPr id="14" name="TextBox 13">
            <a:extLst>
              <a:ext uri="{FF2B5EF4-FFF2-40B4-BE49-F238E27FC236}">
                <a16:creationId xmlns:a16="http://schemas.microsoft.com/office/drawing/2014/main" id="{018115CE-7ED4-4E8B-A8B1-77087C8A1F24}"/>
              </a:ext>
            </a:extLst>
          </p:cNvPr>
          <p:cNvSpPr txBox="1"/>
          <p:nvPr/>
        </p:nvSpPr>
        <p:spPr>
          <a:xfrm>
            <a:off x="9870531" y="7083455"/>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3" name="TextBox 12">
            <a:extLst>
              <a:ext uri="{FF2B5EF4-FFF2-40B4-BE49-F238E27FC236}">
                <a16:creationId xmlns:a16="http://schemas.microsoft.com/office/drawing/2014/main" id="{C26E6535-6239-499A-B1C2-20B9543FBC3D}"/>
              </a:ext>
            </a:extLst>
          </p:cNvPr>
          <p:cNvSpPr txBox="1"/>
          <p:nvPr/>
        </p:nvSpPr>
        <p:spPr>
          <a:xfrm>
            <a:off x="719806" y="6870700"/>
            <a:ext cx="236635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BY-ND</a:t>
            </a:r>
            <a:r>
              <a:rPr lang="en-US" sz="700">
                <a:solidFill>
                  <a:srgbClr val="FFFFFF"/>
                </a:solidFill>
              </a:rPr>
              <a:t>.</a:t>
            </a:r>
          </a:p>
        </p:txBody>
      </p:sp>
      <p:sp>
        <p:nvSpPr>
          <p:cNvPr id="18" name="TextBox 17">
            <a:extLst>
              <a:ext uri="{FF2B5EF4-FFF2-40B4-BE49-F238E27FC236}">
                <a16:creationId xmlns:a16="http://schemas.microsoft.com/office/drawing/2014/main" id="{86979F7B-549F-4757-8A5B-6CFCB8098430}"/>
              </a:ext>
            </a:extLst>
          </p:cNvPr>
          <p:cNvSpPr txBox="1"/>
          <p:nvPr/>
        </p:nvSpPr>
        <p:spPr>
          <a:xfrm>
            <a:off x="3098858"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71243237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FD697-4752-4EC3-8426-D3FD9A486B0D}"/>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Cumulus Clouds</a:t>
            </a:r>
            <a:endParaRPr lang="en-US">
              <a:solidFill>
                <a:srgbClr val="FFFFFF"/>
              </a:solidFill>
            </a:endParaRPr>
          </a:p>
        </p:txBody>
      </p:sp>
      <p:sp>
        <p:nvSpPr>
          <p:cNvPr id="9" name="Content Placeholder 8">
            <a:extLst>
              <a:ext uri="{FF2B5EF4-FFF2-40B4-BE49-F238E27FC236}">
                <a16:creationId xmlns:a16="http://schemas.microsoft.com/office/drawing/2014/main" id="{A0B74F98-63BD-45DB-8C66-1C65F4AE2BAD}"/>
              </a:ext>
            </a:extLst>
          </p:cNvPr>
          <p:cNvSpPr>
            <a:spLocks noGrp="1"/>
          </p:cNvSpPr>
          <p:nvPr>
            <p:ph idx="1"/>
          </p:nvPr>
        </p:nvSpPr>
        <p:spPr>
          <a:xfrm>
            <a:off x="8029319" y="917725"/>
            <a:ext cx="3424739" cy="4852362"/>
          </a:xfrm>
        </p:spPr>
        <p:txBody>
          <a:bodyPr anchor="ctr">
            <a:noAutofit/>
          </a:bodyPr>
          <a:lstStyle/>
          <a:p>
            <a:r>
              <a:rPr lang="en-US" b="1" dirty="0">
                <a:solidFill>
                  <a:srgbClr val="FFFFFF"/>
                </a:solidFill>
                <a:cs typeface="Calibri"/>
              </a:rPr>
              <a:t>Cumulus clouds are large piles of white clouds. That are a billow high in the sky. They appear in fair weather. May only be 1000 meters above the ground. The cumulus clouds mostly last for 5 to 40 minutes long. Cumulus clouds meaning is heap or pile. </a:t>
            </a:r>
          </a:p>
        </p:txBody>
      </p:sp>
      <p:pic>
        <p:nvPicPr>
          <p:cNvPr id="7" name="Picture 4">
            <a:extLst>
              <a:ext uri="{FF2B5EF4-FFF2-40B4-BE49-F238E27FC236}">
                <a16:creationId xmlns:a16="http://schemas.microsoft.com/office/drawing/2014/main" id="{6C67118B-BBB2-4666-AA78-EC285D613ED6}"/>
              </a:ext>
            </a:extLst>
          </p:cNvPr>
          <p:cNvPicPr>
            <a:picLocks noChangeAspect="1"/>
          </p:cNvPicPr>
          <p:nvPr/>
        </p:nvPicPr>
        <p:blipFill rotWithShape="1">
          <a:blip r:embed="rId3"/>
          <a:srcRect t="6542" r="1" b="6279"/>
          <a:stretch/>
        </p:blipFill>
        <p:spPr>
          <a:xfrm>
            <a:off x="327547" y="321733"/>
            <a:ext cx="7058306" cy="4107392"/>
          </a:xfrm>
          <a:prstGeom prst="rect">
            <a:avLst/>
          </a:prstGeom>
        </p:spPr>
      </p:pic>
    </p:spTree>
    <p:extLst>
      <p:ext uri="{BB962C8B-B14F-4D97-AF65-F5344CB8AC3E}">
        <p14:creationId xmlns:p14="http://schemas.microsoft.com/office/powerpoint/2010/main" val="3447719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14C59A-C0EC-4C98-860D-BD2C4005790B}"/>
              </a:ext>
            </a:extLst>
          </p:cNvPr>
          <p:cNvSpPr>
            <a:spLocks noGrp="1"/>
          </p:cNvSpPr>
          <p:nvPr>
            <p:ph type="title"/>
          </p:nvPr>
        </p:nvSpPr>
        <p:spPr>
          <a:xfrm>
            <a:off x="209622" y="365125"/>
            <a:ext cx="5120114" cy="1692794"/>
          </a:xfrm>
        </p:spPr>
        <p:txBody>
          <a:bodyPr vert="horz" lIns="91440" tIns="45720" rIns="91440" bIns="45720" rtlCol="0" anchor="ctr">
            <a:normAutofit/>
          </a:bodyPr>
          <a:lstStyle/>
          <a:p>
            <a:r>
              <a:rPr lang="en-US" sz="4400"/>
              <a:t>Cumulonimbus cloud</a:t>
            </a:r>
          </a:p>
        </p:txBody>
      </p:sp>
      <p:pic>
        <p:nvPicPr>
          <p:cNvPr id="7" name="Picture 7" descr="Smoke in a dark sky&#10;&#10;Description generated with high confidence">
            <a:extLst>
              <a:ext uri="{FF2B5EF4-FFF2-40B4-BE49-F238E27FC236}">
                <a16:creationId xmlns:a16="http://schemas.microsoft.com/office/drawing/2014/main" id="{E8CC3926-3A01-4851-9911-2682A03C0DD7}"/>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l="2508" r="2508"/>
          <a:stretch/>
        </p:blipFill>
        <p:spPr>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 Placeholder 3">
            <a:extLst>
              <a:ext uri="{FF2B5EF4-FFF2-40B4-BE49-F238E27FC236}">
                <a16:creationId xmlns:a16="http://schemas.microsoft.com/office/drawing/2014/main" id="{A32F4F18-6883-4441-8D41-783926C259E1}"/>
              </a:ext>
            </a:extLst>
          </p:cNvPr>
          <p:cNvSpPr>
            <a:spLocks noGrp="1"/>
          </p:cNvSpPr>
          <p:nvPr>
            <p:ph type="body" sz="half" idx="2"/>
          </p:nvPr>
        </p:nvSpPr>
        <p:spPr>
          <a:xfrm>
            <a:off x="655321" y="2575034"/>
            <a:ext cx="5120113" cy="3462228"/>
          </a:xfrm>
        </p:spPr>
        <p:txBody>
          <a:bodyPr vert="horz" lIns="91440" tIns="45720" rIns="91440" bIns="45720" rtlCol="0" anchor="t">
            <a:normAutofit/>
          </a:bodyPr>
          <a:lstStyle/>
          <a:p>
            <a:pPr indent="-228600">
              <a:buFont typeface="Arial" panose="020B0604020202020204" pitchFamily="34" charset="0"/>
              <a:buChar char="•"/>
            </a:pPr>
            <a:r>
              <a:rPr lang="en-US" sz="3600" dirty="0"/>
              <a:t>Cumulonimbus clouds are big giant </a:t>
            </a:r>
            <a:r>
              <a:rPr lang="en-US" sz="3600"/>
              <a:t>clouds. That</a:t>
            </a:r>
            <a:r>
              <a:rPr lang="en-US" sz="3600" dirty="0"/>
              <a:t> cause destruction. It is started by clouds that mix together and form more water to make it rain. </a:t>
            </a:r>
          </a:p>
        </p:txBody>
      </p:sp>
      <p:sp>
        <p:nvSpPr>
          <p:cNvPr id="9" name="TextBox 8">
            <a:extLst>
              <a:ext uri="{FF2B5EF4-FFF2-40B4-BE49-F238E27FC236}">
                <a16:creationId xmlns:a16="http://schemas.microsoft.com/office/drawing/2014/main" id="{0CB1813C-1E42-486C-82C5-EE70B8857275}"/>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1132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AB62-EFA5-4362-8F79-AD5BEB6FE0FA}"/>
              </a:ext>
            </a:extLst>
          </p:cNvPr>
          <p:cNvSpPr>
            <a:spLocks noGrp="1"/>
          </p:cNvSpPr>
          <p:nvPr>
            <p:ph type="title"/>
          </p:nvPr>
        </p:nvSpPr>
        <p:spPr>
          <a:xfrm>
            <a:off x="821516" y="640263"/>
            <a:ext cx="6204984" cy="1344975"/>
          </a:xfrm>
        </p:spPr>
        <p:txBody>
          <a:bodyPr>
            <a:normAutofit/>
          </a:bodyPr>
          <a:lstStyle/>
          <a:p>
            <a:r>
              <a:rPr lang="en-US" sz="4000">
                <a:cs typeface="Calibri Light"/>
              </a:rPr>
              <a:t>Stratus Cloud</a:t>
            </a:r>
            <a:endParaRPr lang="en-US" sz="4000"/>
          </a:p>
        </p:txBody>
      </p:sp>
      <p:graphicFrame>
        <p:nvGraphicFramePr>
          <p:cNvPr id="7" name="Content Placeholder 2">
            <a:extLst>
              <a:ext uri="{FF2B5EF4-FFF2-40B4-BE49-F238E27FC236}">
                <a16:creationId xmlns:a16="http://schemas.microsoft.com/office/drawing/2014/main" id="{A63553F0-2C08-47C8-8B94-D7C8229E5A20}"/>
              </a:ext>
            </a:extLst>
          </p:cNvPr>
          <p:cNvGraphicFramePr>
            <a:graphicFrameLocks noGrp="1"/>
          </p:cNvGraphicFramePr>
          <p:nvPr>
            <p:ph idx="1"/>
            <p:extLst>
              <p:ext uri="{D42A27DB-BD31-4B8C-83A1-F6EECF244321}">
                <p14:modId xmlns:p14="http://schemas.microsoft.com/office/powerpoint/2010/main" val="176737562"/>
              </p:ext>
            </p:extLst>
          </p:nvPr>
        </p:nvGraphicFramePr>
        <p:xfrm>
          <a:off x="648986" y="2394932"/>
          <a:ext cx="6204984" cy="3626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8" descr="Clouds in the sky at sunset&#10;&#10;Description generated with very high confidence">
            <a:extLst>
              <a:ext uri="{FF2B5EF4-FFF2-40B4-BE49-F238E27FC236}">
                <a16:creationId xmlns:a16="http://schemas.microsoft.com/office/drawing/2014/main" id="{D1178755-B05C-457C-9B1B-5854C3A519A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3924" r="18754" b="1"/>
          <a:stretch/>
        </p:blipFill>
        <p:spPr>
          <a:xfrm>
            <a:off x="8030763" y="306909"/>
            <a:ext cx="3639985" cy="2286000"/>
          </a:xfrm>
          <a:prstGeom prst="rect">
            <a:avLst/>
          </a:prstGeom>
        </p:spPr>
      </p:pic>
      <p:pic>
        <p:nvPicPr>
          <p:cNvPr id="14" name="Picture 14" descr="Clouds in a blue cloudy sky&#10;&#10;Description generated with very high confidence">
            <a:extLst>
              <a:ext uri="{FF2B5EF4-FFF2-40B4-BE49-F238E27FC236}">
                <a16:creationId xmlns:a16="http://schemas.microsoft.com/office/drawing/2014/main" id="{0D5685B9-8A26-49BC-97B1-7446C87C0D8F}"/>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r="1186" b="-2"/>
          <a:stretch/>
        </p:blipFill>
        <p:spPr>
          <a:xfrm>
            <a:off x="7829551" y="3163161"/>
            <a:ext cx="4042410" cy="2720521"/>
          </a:xfrm>
          <a:prstGeom prst="rect">
            <a:avLst/>
          </a:prstGeom>
        </p:spPr>
      </p:pic>
      <p:sp>
        <p:nvSpPr>
          <p:cNvPr id="16" name="TextBox 15">
            <a:extLst>
              <a:ext uri="{FF2B5EF4-FFF2-40B4-BE49-F238E27FC236}">
                <a16:creationId xmlns:a16="http://schemas.microsoft.com/office/drawing/2014/main" id="{60B8FEC5-835E-4055-B5F6-4E321CB17E7B}"/>
              </a:ext>
            </a:extLst>
          </p:cNvPr>
          <p:cNvSpPr txBox="1"/>
          <p:nvPr/>
        </p:nvSpPr>
        <p:spPr>
          <a:xfrm>
            <a:off x="9383780" y="5683627"/>
            <a:ext cx="24881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20" name="TextBox 19">
            <a:extLst>
              <a:ext uri="{FF2B5EF4-FFF2-40B4-BE49-F238E27FC236}">
                <a16:creationId xmlns:a16="http://schemas.microsoft.com/office/drawing/2014/main" id="{9872D7A3-DAE6-42BE-BF10-D7EE115CE069}"/>
              </a:ext>
            </a:extLst>
          </p:cNvPr>
          <p:cNvSpPr txBox="1"/>
          <p:nvPr/>
        </p:nvSpPr>
        <p:spPr>
          <a:xfrm>
            <a:off x="9338058" y="2392854"/>
            <a:ext cx="233269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4870732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2</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Weather and climate</vt:lpstr>
      <vt:lpstr>Tropical Climate Zone</vt:lpstr>
      <vt:lpstr>Temperate Climate Zone</vt:lpstr>
      <vt:lpstr>Desert Climate Zone</vt:lpstr>
      <vt:lpstr>Polar Climate Zone  The Polar zone is a cold place where very few plants can grow and animals that have instincts for this cold weather.     </vt:lpstr>
      <vt:lpstr>Animals In Polar Zone</vt:lpstr>
      <vt:lpstr>Cumulus Clouds</vt:lpstr>
      <vt:lpstr>Cumulonimbus cloud</vt:lpstr>
      <vt:lpstr>Stratus Cloud</vt:lpstr>
      <vt:lpstr>Stratonimbus Clouds</vt:lpstr>
      <vt:lpstr>Extreme Weather - Tornadoes</vt:lpstr>
      <vt:lpstr>Extreme Weather - Tsunami </vt:lpstr>
      <vt:lpstr>Dust storm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and Climate</dc:title>
  <cp:revision>244</cp:revision>
  <dcterms:modified xsi:type="dcterms:W3CDTF">2019-05-08T22:46:40Z</dcterms:modified>
</cp:coreProperties>
</file>