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Lobster"/>
      <p:regular r:id="rId13"/>
    </p:embeddedFont>
    <p:embeddedFont>
      <p:font typeface="Pacifico"/>
      <p:regular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 orient="horz"/>
        <p:guide/>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obster-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Pacific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a3751559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a3751559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latin typeface="Comic Sans MS"/>
                <a:ea typeface="Comic Sans MS"/>
                <a:cs typeface="Comic Sans MS"/>
                <a:sym typeface="Comic Sans MS"/>
              </a:rPr>
              <a:t>Write about the landforms, geographical location, an</a:t>
            </a:r>
            <a:r>
              <a:rPr b="1" i="1" lang="en">
                <a:solidFill>
                  <a:schemeClr val="dk1"/>
                </a:solidFill>
                <a:highlight>
                  <a:srgbClr val="FF0000"/>
                </a:highlight>
                <a:latin typeface="Comic Sans MS"/>
                <a:ea typeface="Comic Sans MS"/>
                <a:cs typeface="Comic Sans MS"/>
                <a:sym typeface="Comic Sans MS"/>
              </a:rPr>
              <a:t>d climat</a:t>
            </a:r>
            <a:r>
              <a:rPr b="1" i="1" lang="en">
                <a:solidFill>
                  <a:schemeClr val="dk1"/>
                </a:solidFill>
                <a:latin typeface="Comic Sans MS"/>
                <a:ea typeface="Comic Sans MS"/>
                <a:cs typeface="Comic Sans MS"/>
                <a:sym typeface="Comic Sans MS"/>
              </a:rPr>
              <a:t>e unique to the area.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3751559e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3751559e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latin typeface="Comic Sans MS"/>
                <a:ea typeface="Comic Sans MS"/>
                <a:cs typeface="Comic Sans MS"/>
                <a:sym typeface="Comic Sans MS"/>
              </a:rPr>
              <a:t>Write about the materials, shape, name, and unique features of the structure.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b0965a73b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b0965a73b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e93f28cc2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ae93f28cc2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b="1" i="1" lang="en">
                <a:solidFill>
                  <a:schemeClr val="dk1"/>
                </a:solidFill>
                <a:latin typeface="Comic Sans MS"/>
                <a:ea typeface="Comic Sans MS"/>
                <a:cs typeface="Comic Sans MS"/>
                <a:sym typeface="Comic Sans MS"/>
              </a:rPr>
              <a:t>Write about the food the tribe ate, crops they grew, hunting &amp; gathering skills, and ways to prepare meals.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3751559e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3751559e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latin typeface="Comic Sans MS"/>
                <a:ea typeface="Comic Sans MS"/>
                <a:cs typeface="Comic Sans MS"/>
                <a:sym typeface="Comic Sans MS"/>
              </a:rPr>
              <a:t>Write about the art, customs, ceremonies, and responsibilities of the men, women and children.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3751559e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3751559e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latin typeface="Comic Sans MS"/>
                <a:ea typeface="Comic Sans MS"/>
                <a:cs typeface="Comic Sans MS"/>
                <a:sym typeface="Comic Sans MS"/>
              </a:rPr>
              <a:t>This slide is the last slide.  You can add a picture or several pictures as an ending to your presentation.</a:t>
            </a:r>
            <a:endParaRPr b="1" i="1">
              <a:latin typeface="Comic Sans MS"/>
              <a:ea typeface="Comic Sans MS"/>
              <a:cs typeface="Comic Sans MS"/>
              <a:sym typeface="Comic Sans M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jpg"/><Relationship Id="rId5"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4.jpg"/><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53" name="Shape 53"/>
        <p:cNvGrpSpPr/>
        <p:nvPr/>
      </p:nvGrpSpPr>
      <p:grpSpPr>
        <a:xfrm>
          <a:off x="0" y="0"/>
          <a:ext cx="0" cy="0"/>
          <a:chOff x="0" y="0"/>
          <a:chExt cx="0" cy="0"/>
        </a:xfrm>
      </p:grpSpPr>
      <p:sp>
        <p:nvSpPr>
          <p:cNvPr id="54" name="Google Shape;54;p13"/>
          <p:cNvSpPr txBox="1"/>
          <p:nvPr/>
        </p:nvSpPr>
        <p:spPr>
          <a:xfrm>
            <a:off x="3260175" y="2003700"/>
            <a:ext cx="11100" cy="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1073900" y="260000"/>
            <a:ext cx="6796800" cy="9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500">
                <a:latin typeface="Lobster"/>
                <a:ea typeface="Lobster"/>
                <a:cs typeface="Lobster"/>
                <a:sym typeface="Lobster"/>
              </a:rPr>
              <a:t>Gabrielino/Tongva Tribe </a:t>
            </a:r>
            <a:endParaRPr sz="4500">
              <a:latin typeface="Lobster"/>
              <a:ea typeface="Lobster"/>
              <a:cs typeface="Lobster"/>
              <a:sym typeface="Lobster"/>
            </a:endParaRPr>
          </a:p>
        </p:txBody>
      </p:sp>
      <p:sp>
        <p:nvSpPr>
          <p:cNvPr id="56" name="Google Shape;56;p13"/>
          <p:cNvSpPr txBox="1"/>
          <p:nvPr/>
        </p:nvSpPr>
        <p:spPr>
          <a:xfrm>
            <a:off x="2271900" y="1450450"/>
            <a:ext cx="3719700" cy="9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acifico"/>
                <a:ea typeface="Pacifico"/>
                <a:cs typeface="Pacifico"/>
                <a:sym typeface="Pacifico"/>
              </a:rPr>
              <a:t>              </a:t>
            </a:r>
            <a:r>
              <a:rPr lang="en" sz="1800">
                <a:latin typeface="Lobster"/>
                <a:ea typeface="Lobster"/>
                <a:cs typeface="Lobster"/>
                <a:sym typeface="Lobster"/>
              </a:rPr>
              <a:t>  By Nicholas &amp; Matthew</a:t>
            </a:r>
            <a:endParaRPr sz="1800">
              <a:latin typeface="Lobster"/>
              <a:ea typeface="Lobster"/>
              <a:cs typeface="Lobster"/>
              <a:sym typeface="Lobster"/>
            </a:endParaRPr>
          </a:p>
        </p:txBody>
      </p:sp>
      <p:pic>
        <p:nvPicPr>
          <p:cNvPr id="57" name="Google Shape;57;p13"/>
          <p:cNvPicPr preferRelativeResize="0"/>
          <p:nvPr/>
        </p:nvPicPr>
        <p:blipFill rotWithShape="1">
          <a:blip r:embed="rId3">
            <a:alphaModFix/>
          </a:blip>
          <a:srcRect b="0" l="0" r="0" t="0"/>
          <a:stretch/>
        </p:blipFill>
        <p:spPr>
          <a:xfrm>
            <a:off x="0" y="2112400"/>
            <a:ext cx="5017901" cy="3060351"/>
          </a:xfrm>
          <a:prstGeom prst="rect">
            <a:avLst/>
          </a:prstGeom>
          <a:noFill/>
          <a:ln>
            <a:noFill/>
          </a:ln>
        </p:spPr>
      </p:pic>
      <p:pic>
        <p:nvPicPr>
          <p:cNvPr id="58" name="Google Shape;58;p13"/>
          <p:cNvPicPr preferRelativeResize="0"/>
          <p:nvPr/>
        </p:nvPicPr>
        <p:blipFill>
          <a:blip r:embed="rId4">
            <a:alphaModFix/>
          </a:blip>
          <a:stretch>
            <a:fillRect/>
          </a:stretch>
        </p:blipFill>
        <p:spPr>
          <a:xfrm>
            <a:off x="5017900" y="2112400"/>
            <a:ext cx="4182627" cy="3031101"/>
          </a:xfrm>
          <a:prstGeom prst="rect">
            <a:avLst/>
          </a:prstGeom>
          <a:noFill/>
          <a:ln>
            <a:noFill/>
          </a:ln>
        </p:spPr>
      </p:pic>
      <p:sp>
        <p:nvSpPr>
          <p:cNvPr id="59" name="Google Shape;59;p13"/>
          <p:cNvSpPr txBox="1"/>
          <p:nvPr/>
        </p:nvSpPr>
        <p:spPr>
          <a:xfrm>
            <a:off x="0" y="0"/>
            <a:ext cx="6753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3107800" y="80775"/>
            <a:ext cx="1816200" cy="54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acifico"/>
                <a:ea typeface="Pacifico"/>
                <a:cs typeface="Pacifico"/>
                <a:sym typeface="Pacifico"/>
              </a:rPr>
              <a:t>Location</a:t>
            </a:r>
            <a:endParaRPr b="1">
              <a:latin typeface="Pacifico"/>
              <a:ea typeface="Pacifico"/>
              <a:cs typeface="Pacifico"/>
              <a:sym typeface="Pacifico"/>
            </a:endParaRPr>
          </a:p>
        </p:txBody>
      </p:sp>
      <p:sp>
        <p:nvSpPr>
          <p:cNvPr id="65" name="Google Shape;65;p14"/>
          <p:cNvSpPr txBox="1"/>
          <p:nvPr/>
        </p:nvSpPr>
        <p:spPr>
          <a:xfrm>
            <a:off x="0" y="2800775"/>
            <a:ext cx="9144000" cy="239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Lobster"/>
                <a:ea typeface="Lobster"/>
                <a:cs typeface="Lobster"/>
                <a:sym typeface="Lobster"/>
              </a:rPr>
              <a:t>They built villages near the Los Angeles River and on the nearby Channel Islands. </a:t>
            </a:r>
            <a:r>
              <a:rPr lang="en" sz="1900">
                <a:solidFill>
                  <a:schemeClr val="dk1"/>
                </a:solidFill>
                <a:latin typeface="Lobster"/>
                <a:ea typeface="Lobster"/>
                <a:cs typeface="Lobster"/>
                <a:sym typeface="Lobster"/>
              </a:rPr>
              <a:t>Like many California Indians, the Gabrielinos were placed in reservations together with other mission Indians from different tribes. </a:t>
            </a:r>
            <a:endParaRPr sz="2000">
              <a:latin typeface="Lobster"/>
              <a:ea typeface="Lobster"/>
              <a:cs typeface="Lobster"/>
              <a:sym typeface="Lobster"/>
            </a:endParaRPr>
          </a:p>
        </p:txBody>
      </p:sp>
      <p:pic>
        <p:nvPicPr>
          <p:cNvPr id="66" name="Google Shape;66;p14"/>
          <p:cNvPicPr preferRelativeResize="0"/>
          <p:nvPr/>
        </p:nvPicPr>
        <p:blipFill>
          <a:blip r:embed="rId3">
            <a:alphaModFix/>
          </a:blip>
          <a:stretch>
            <a:fillRect/>
          </a:stretch>
        </p:blipFill>
        <p:spPr>
          <a:xfrm>
            <a:off x="-22150" y="-13900"/>
            <a:ext cx="2966800" cy="2800772"/>
          </a:xfrm>
          <a:prstGeom prst="rect">
            <a:avLst/>
          </a:prstGeom>
          <a:noFill/>
          <a:ln>
            <a:noFill/>
          </a:ln>
        </p:spPr>
      </p:pic>
      <p:pic>
        <p:nvPicPr>
          <p:cNvPr id="67" name="Google Shape;67;p14"/>
          <p:cNvPicPr preferRelativeResize="0"/>
          <p:nvPr/>
        </p:nvPicPr>
        <p:blipFill>
          <a:blip r:embed="rId4">
            <a:alphaModFix/>
          </a:blip>
          <a:stretch>
            <a:fillRect/>
          </a:stretch>
        </p:blipFill>
        <p:spPr>
          <a:xfrm>
            <a:off x="5065000" y="0"/>
            <a:ext cx="4073455" cy="2800775"/>
          </a:xfrm>
          <a:prstGeom prst="rect">
            <a:avLst/>
          </a:prstGeom>
          <a:noFill/>
          <a:ln>
            <a:noFill/>
          </a:ln>
        </p:spPr>
      </p:pic>
      <p:sp>
        <p:nvSpPr>
          <p:cNvPr id="68" name="Google Shape;68;p14"/>
          <p:cNvSpPr txBox="1"/>
          <p:nvPr/>
        </p:nvSpPr>
        <p:spPr>
          <a:xfrm>
            <a:off x="-22150" y="-143900"/>
            <a:ext cx="1395000" cy="1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3888300" y="62325"/>
            <a:ext cx="146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acifico"/>
                <a:ea typeface="Pacifico"/>
                <a:cs typeface="Pacifico"/>
                <a:sym typeface="Pacifico"/>
              </a:rPr>
              <a:t>Shelter</a:t>
            </a:r>
            <a:endParaRPr b="1">
              <a:latin typeface="Pacifico"/>
              <a:ea typeface="Pacifico"/>
              <a:cs typeface="Pacifico"/>
              <a:sym typeface="Pacifico"/>
            </a:endParaRPr>
          </a:p>
        </p:txBody>
      </p:sp>
      <p:sp>
        <p:nvSpPr>
          <p:cNvPr id="74" name="Google Shape;74;p15"/>
          <p:cNvSpPr txBox="1"/>
          <p:nvPr>
            <p:ph idx="1" type="body"/>
          </p:nvPr>
        </p:nvSpPr>
        <p:spPr>
          <a:xfrm>
            <a:off x="311700" y="260225"/>
            <a:ext cx="3576600" cy="4653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sz="2000">
                <a:solidFill>
                  <a:srgbClr val="000000"/>
                </a:solidFill>
                <a:latin typeface="Lobster"/>
                <a:ea typeface="Lobster"/>
                <a:cs typeface="Lobster"/>
                <a:sym typeface="Lobster"/>
              </a:rPr>
              <a:t>The Gabrielino framework of the poles was covered with bundles of tule reeds or ferns or ferns or with mats woven from tules.</a:t>
            </a:r>
            <a:r>
              <a:rPr lang="en" sz="2000">
                <a:latin typeface="Lobster"/>
                <a:ea typeface="Lobster"/>
                <a:cs typeface="Lobster"/>
                <a:sym typeface="Lobster"/>
              </a:rPr>
              <a:t> </a:t>
            </a:r>
            <a:r>
              <a:rPr lang="en" sz="2000">
                <a:solidFill>
                  <a:schemeClr val="dk1"/>
                </a:solidFill>
                <a:latin typeface="Lobster"/>
                <a:ea typeface="Lobster"/>
                <a:cs typeface="Lobster"/>
                <a:sym typeface="Lobster"/>
              </a:rPr>
              <a:t>Most Gabrielino people lived in earth houses, which are made of an underground room covered by a wooden frame packed with clay and brush. The thick earth walls kept this kind of house cool in the heat and warm in the cold, making it good shelter in the desert.</a:t>
            </a:r>
            <a:endParaRPr sz="2000">
              <a:latin typeface="Lobster"/>
              <a:ea typeface="Lobster"/>
              <a:cs typeface="Lobster"/>
              <a:sym typeface="Lobster"/>
            </a:endParaRPr>
          </a:p>
        </p:txBody>
      </p:sp>
      <p:pic>
        <p:nvPicPr>
          <p:cNvPr id="75" name="Google Shape;75;p15"/>
          <p:cNvPicPr preferRelativeResize="0"/>
          <p:nvPr/>
        </p:nvPicPr>
        <p:blipFill>
          <a:blip r:embed="rId3">
            <a:alphaModFix/>
          </a:blip>
          <a:stretch>
            <a:fillRect/>
          </a:stretch>
        </p:blipFill>
        <p:spPr>
          <a:xfrm>
            <a:off x="5080975" y="62325"/>
            <a:ext cx="3967776" cy="2975850"/>
          </a:xfrm>
          <a:prstGeom prst="rect">
            <a:avLst/>
          </a:prstGeom>
          <a:noFill/>
          <a:ln>
            <a:noFill/>
          </a:ln>
        </p:spPr>
      </p:pic>
      <p:pic>
        <p:nvPicPr>
          <p:cNvPr id="76" name="Google Shape;76;p15"/>
          <p:cNvPicPr preferRelativeResize="0"/>
          <p:nvPr/>
        </p:nvPicPr>
        <p:blipFill>
          <a:blip r:embed="rId4">
            <a:alphaModFix/>
          </a:blip>
          <a:stretch>
            <a:fillRect/>
          </a:stretch>
        </p:blipFill>
        <p:spPr>
          <a:xfrm>
            <a:off x="5080975" y="3083400"/>
            <a:ext cx="3967775" cy="2105325"/>
          </a:xfrm>
          <a:prstGeom prst="rect">
            <a:avLst/>
          </a:prstGeom>
          <a:noFill/>
          <a:ln>
            <a:noFill/>
          </a:ln>
        </p:spPr>
      </p:pic>
      <p:sp>
        <p:nvSpPr>
          <p:cNvPr id="77" name="Google Shape;77;p15"/>
          <p:cNvSpPr txBox="1"/>
          <p:nvPr/>
        </p:nvSpPr>
        <p:spPr>
          <a:xfrm>
            <a:off x="8413375" y="4743600"/>
            <a:ext cx="7584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4" name="Google Shape;84;p16"/>
          <p:cNvPicPr preferRelativeResize="0"/>
          <p:nvPr/>
        </p:nvPicPr>
        <p:blipFill rotWithShape="1">
          <a:blip r:embed="rId3">
            <a:alphaModFix/>
          </a:blip>
          <a:srcRect b="0" l="14632" r="0" t="0"/>
          <a:stretch/>
        </p:blipFill>
        <p:spPr>
          <a:xfrm>
            <a:off x="0" y="0"/>
            <a:ext cx="9144003"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88" name="Shape 88"/>
        <p:cNvGrpSpPr/>
        <p:nvPr/>
      </p:nvGrpSpPr>
      <p:grpSpPr>
        <a:xfrm>
          <a:off x="0" y="0"/>
          <a:ext cx="0" cy="0"/>
          <a:chOff x="0" y="0"/>
          <a:chExt cx="0" cy="0"/>
        </a:xfrm>
      </p:grpSpPr>
      <p:sp>
        <p:nvSpPr>
          <p:cNvPr id="89" name="Google Shape;89;p17"/>
          <p:cNvSpPr txBox="1"/>
          <p:nvPr>
            <p:ph type="title"/>
          </p:nvPr>
        </p:nvSpPr>
        <p:spPr>
          <a:xfrm>
            <a:off x="3931800" y="352075"/>
            <a:ext cx="128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acifico"/>
                <a:ea typeface="Pacifico"/>
                <a:cs typeface="Pacifico"/>
                <a:sym typeface="Pacifico"/>
              </a:rPr>
              <a:t>Food</a:t>
            </a:r>
            <a:endParaRPr b="1">
              <a:latin typeface="Pacifico"/>
              <a:ea typeface="Pacifico"/>
              <a:cs typeface="Pacifico"/>
              <a:sym typeface="Pacifico"/>
            </a:endParaRPr>
          </a:p>
        </p:txBody>
      </p:sp>
      <p:sp>
        <p:nvSpPr>
          <p:cNvPr id="90" name="Google Shape;90;p17"/>
          <p:cNvSpPr txBox="1"/>
          <p:nvPr>
            <p:ph idx="1" type="body"/>
          </p:nvPr>
        </p:nvSpPr>
        <p:spPr>
          <a:xfrm>
            <a:off x="5212200" y="352075"/>
            <a:ext cx="3620100" cy="4623000"/>
          </a:xfrm>
          <a:prstGeom prst="rect">
            <a:avLst/>
          </a:prstGeom>
          <a:solidFill>
            <a:srgbClr val="CCCCCC"/>
          </a:solidFill>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Pacifico"/>
                <a:ea typeface="Pacifico"/>
                <a:cs typeface="Pacifico"/>
                <a:sym typeface="Pacifico"/>
              </a:rPr>
              <a:t> </a:t>
            </a:r>
            <a:r>
              <a:rPr lang="en">
                <a:solidFill>
                  <a:srgbClr val="000000"/>
                </a:solidFill>
                <a:latin typeface="Lobster"/>
                <a:ea typeface="Lobster"/>
                <a:cs typeface="Lobster"/>
                <a:sym typeface="Lobster"/>
              </a:rPr>
              <a:t>The Gabrielino got their food from the sea. To cook acorn mush, for example, they heated rocks in a fire. Then they dropped the rocks into the mush. They cooked Corn on sticks with heated rocks. The villages near the oceans they got most of their food from the sea. They ate many kinds of fish tuna, swordfish, sharks, shellfish, sea mammals and some birds and turtles.</a:t>
            </a:r>
            <a:endParaRPr>
              <a:solidFill>
                <a:srgbClr val="000000"/>
              </a:solidFill>
              <a:latin typeface="Lobster"/>
              <a:ea typeface="Lobster"/>
              <a:cs typeface="Lobster"/>
              <a:sym typeface="Lobster"/>
            </a:endParaRPr>
          </a:p>
        </p:txBody>
      </p:sp>
      <p:pic>
        <p:nvPicPr>
          <p:cNvPr id="91" name="Google Shape;91;p17"/>
          <p:cNvPicPr preferRelativeResize="0"/>
          <p:nvPr/>
        </p:nvPicPr>
        <p:blipFill>
          <a:blip r:embed="rId3">
            <a:alphaModFix/>
          </a:blip>
          <a:stretch>
            <a:fillRect/>
          </a:stretch>
        </p:blipFill>
        <p:spPr>
          <a:xfrm>
            <a:off x="6942400" y="4145800"/>
            <a:ext cx="2201600" cy="997700"/>
          </a:xfrm>
          <a:prstGeom prst="rect">
            <a:avLst/>
          </a:prstGeom>
          <a:noFill/>
          <a:ln>
            <a:noFill/>
          </a:ln>
        </p:spPr>
      </p:pic>
      <p:pic>
        <p:nvPicPr>
          <p:cNvPr id="92" name="Google Shape;92;p17"/>
          <p:cNvPicPr preferRelativeResize="0"/>
          <p:nvPr/>
        </p:nvPicPr>
        <p:blipFill rotWithShape="1">
          <a:blip r:embed="rId4">
            <a:alphaModFix/>
          </a:blip>
          <a:srcRect b="0" l="970" r="-970" t="0"/>
          <a:stretch/>
        </p:blipFill>
        <p:spPr>
          <a:xfrm>
            <a:off x="18075" y="2597798"/>
            <a:ext cx="3394279" cy="2545699"/>
          </a:xfrm>
          <a:prstGeom prst="rect">
            <a:avLst/>
          </a:prstGeom>
          <a:noFill/>
          <a:ln>
            <a:noFill/>
          </a:ln>
        </p:spPr>
      </p:pic>
      <p:pic>
        <p:nvPicPr>
          <p:cNvPr id="93" name="Google Shape;93;p17"/>
          <p:cNvPicPr preferRelativeResize="0"/>
          <p:nvPr/>
        </p:nvPicPr>
        <p:blipFill>
          <a:blip r:embed="rId5">
            <a:alphaModFix/>
          </a:blip>
          <a:stretch>
            <a:fillRect/>
          </a:stretch>
        </p:blipFill>
        <p:spPr>
          <a:xfrm>
            <a:off x="0" y="0"/>
            <a:ext cx="3430426" cy="2429374"/>
          </a:xfrm>
          <a:prstGeom prst="rect">
            <a:avLst/>
          </a:prstGeom>
          <a:noFill/>
          <a:ln>
            <a:noFill/>
          </a:ln>
        </p:spPr>
      </p:pic>
      <p:sp>
        <p:nvSpPr>
          <p:cNvPr id="94" name="Google Shape;94;p17"/>
          <p:cNvSpPr txBox="1"/>
          <p:nvPr/>
        </p:nvSpPr>
        <p:spPr>
          <a:xfrm>
            <a:off x="8164200" y="-29825"/>
            <a:ext cx="979800" cy="3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98" name="Shape 98"/>
        <p:cNvGrpSpPr/>
        <p:nvPr/>
      </p:nvGrpSpPr>
      <p:grpSpPr>
        <a:xfrm>
          <a:off x="0" y="0"/>
          <a:ext cx="0" cy="0"/>
          <a:chOff x="0" y="0"/>
          <a:chExt cx="0" cy="0"/>
        </a:xfrm>
      </p:grpSpPr>
      <p:sp>
        <p:nvSpPr>
          <p:cNvPr id="99" name="Google Shape;99;p18"/>
          <p:cNvSpPr txBox="1"/>
          <p:nvPr>
            <p:ph type="title"/>
          </p:nvPr>
        </p:nvSpPr>
        <p:spPr>
          <a:xfrm>
            <a:off x="3393225" y="135650"/>
            <a:ext cx="150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acifico"/>
                <a:ea typeface="Pacifico"/>
                <a:cs typeface="Pacifico"/>
                <a:sym typeface="Pacifico"/>
              </a:rPr>
              <a:t>Culture</a:t>
            </a:r>
            <a:endParaRPr b="1">
              <a:latin typeface="Pacifico"/>
              <a:ea typeface="Pacifico"/>
              <a:cs typeface="Pacifico"/>
              <a:sym typeface="Pacifico"/>
            </a:endParaRPr>
          </a:p>
        </p:txBody>
      </p:sp>
      <p:sp>
        <p:nvSpPr>
          <p:cNvPr id="100" name="Google Shape;100;p18"/>
          <p:cNvSpPr txBox="1"/>
          <p:nvPr>
            <p:ph idx="1" type="body"/>
          </p:nvPr>
        </p:nvSpPr>
        <p:spPr>
          <a:xfrm>
            <a:off x="-48175" y="2890713"/>
            <a:ext cx="8679300" cy="1883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Lobster"/>
              <a:buChar char="●"/>
            </a:pPr>
            <a:r>
              <a:rPr lang="en" sz="2000">
                <a:solidFill>
                  <a:srgbClr val="000000"/>
                </a:solidFill>
                <a:latin typeface="Lobster"/>
                <a:ea typeface="Lobster"/>
                <a:cs typeface="Lobster"/>
                <a:sym typeface="Lobster"/>
              </a:rPr>
              <a:t>Wicker seed-beating tool: they hit the plant with not  </a:t>
            </a:r>
            <a:endParaRPr sz="2000">
              <a:solidFill>
                <a:srgbClr val="000000"/>
              </a:solidFill>
              <a:latin typeface="Lobster"/>
              <a:ea typeface="Lobster"/>
              <a:cs typeface="Lobster"/>
              <a:sym typeface="Lobster"/>
            </a:endParaRPr>
          </a:p>
          <a:p>
            <a:pPr indent="0" lvl="0" marL="457200" rtl="0" algn="l">
              <a:spcBef>
                <a:spcPts val="1600"/>
              </a:spcBef>
              <a:spcAft>
                <a:spcPts val="0"/>
              </a:spcAft>
              <a:buNone/>
            </a:pPr>
            <a:r>
              <a:rPr lang="en" sz="2000">
                <a:solidFill>
                  <a:srgbClr val="000000"/>
                </a:solidFill>
                <a:latin typeface="Lobster"/>
                <a:ea typeface="Lobster"/>
                <a:cs typeface="Lobster"/>
                <a:sym typeface="Lobster"/>
              </a:rPr>
              <a:t>killing the plant just knocking off the seeds.</a:t>
            </a:r>
            <a:endParaRPr sz="2000">
              <a:solidFill>
                <a:srgbClr val="000000"/>
              </a:solidFill>
              <a:latin typeface="Lobster"/>
              <a:ea typeface="Lobster"/>
              <a:cs typeface="Lobster"/>
              <a:sym typeface="Lobster"/>
            </a:endParaRPr>
          </a:p>
          <a:p>
            <a:pPr indent="-355600" lvl="0" marL="457200" rtl="0" algn="l">
              <a:spcBef>
                <a:spcPts val="1600"/>
              </a:spcBef>
              <a:spcAft>
                <a:spcPts val="0"/>
              </a:spcAft>
              <a:buClr>
                <a:srgbClr val="000000"/>
              </a:buClr>
              <a:buSzPts val="2000"/>
              <a:buFont typeface="Lobster"/>
              <a:buChar char="●"/>
            </a:pPr>
            <a:r>
              <a:rPr lang="en" sz="2000">
                <a:solidFill>
                  <a:srgbClr val="000000"/>
                </a:solidFill>
                <a:latin typeface="Lobster"/>
                <a:ea typeface="Lobster"/>
                <a:cs typeface="Lobster"/>
                <a:sym typeface="Lobster"/>
              </a:rPr>
              <a:t>Purse or bag woven from plant fiber.</a:t>
            </a:r>
            <a:endParaRPr sz="2000">
              <a:solidFill>
                <a:srgbClr val="000000"/>
              </a:solidFill>
              <a:latin typeface="Lobster"/>
              <a:ea typeface="Lobster"/>
              <a:cs typeface="Lobster"/>
              <a:sym typeface="Lobster"/>
            </a:endParaRPr>
          </a:p>
          <a:p>
            <a:pPr indent="-355600" lvl="0" marL="457200" rtl="0" algn="l">
              <a:spcBef>
                <a:spcPts val="0"/>
              </a:spcBef>
              <a:spcAft>
                <a:spcPts val="0"/>
              </a:spcAft>
              <a:buClr>
                <a:srgbClr val="000000"/>
              </a:buClr>
              <a:buSzPts val="2000"/>
              <a:buFont typeface="Lobster"/>
              <a:buChar char="●"/>
            </a:pPr>
            <a:r>
              <a:t/>
            </a:r>
            <a:endParaRPr sz="2000">
              <a:solidFill>
                <a:srgbClr val="000000"/>
              </a:solidFill>
              <a:latin typeface="Lobster"/>
              <a:ea typeface="Lobster"/>
              <a:cs typeface="Lobster"/>
              <a:sym typeface="Lobster"/>
            </a:endParaRPr>
          </a:p>
          <a:p>
            <a:pPr indent="-355600" lvl="0" marL="457200" rtl="0" algn="l">
              <a:spcBef>
                <a:spcPts val="0"/>
              </a:spcBef>
              <a:spcAft>
                <a:spcPts val="0"/>
              </a:spcAft>
              <a:buClr>
                <a:srgbClr val="000000"/>
              </a:buClr>
              <a:buSzPts val="2000"/>
              <a:buFont typeface="Lobster"/>
              <a:buChar char="●"/>
            </a:pPr>
            <a:r>
              <a:rPr lang="en" sz="2000">
                <a:solidFill>
                  <a:srgbClr val="000000"/>
                </a:solidFill>
                <a:latin typeface="Lobster"/>
                <a:ea typeface="Lobster"/>
                <a:cs typeface="Lobster"/>
                <a:sym typeface="Lobster"/>
              </a:rPr>
              <a:t>Gabrielino woman were experts basket makers.</a:t>
            </a:r>
            <a:endParaRPr sz="2000">
              <a:solidFill>
                <a:srgbClr val="000000"/>
              </a:solidFill>
              <a:latin typeface="Lobster"/>
              <a:ea typeface="Lobster"/>
              <a:cs typeface="Lobster"/>
              <a:sym typeface="Lobster"/>
            </a:endParaRPr>
          </a:p>
        </p:txBody>
      </p:sp>
      <p:pic>
        <p:nvPicPr>
          <p:cNvPr id="101" name="Google Shape;101;p18"/>
          <p:cNvPicPr preferRelativeResize="0"/>
          <p:nvPr/>
        </p:nvPicPr>
        <p:blipFill>
          <a:blip r:embed="rId3">
            <a:alphaModFix/>
          </a:blip>
          <a:stretch>
            <a:fillRect/>
          </a:stretch>
        </p:blipFill>
        <p:spPr>
          <a:xfrm>
            <a:off x="5731325" y="12"/>
            <a:ext cx="3028352" cy="2890723"/>
          </a:xfrm>
          <a:prstGeom prst="rect">
            <a:avLst/>
          </a:prstGeom>
          <a:noFill/>
          <a:ln>
            <a:noFill/>
          </a:ln>
        </p:spPr>
      </p:pic>
      <p:pic>
        <p:nvPicPr>
          <p:cNvPr id="102" name="Google Shape;102;p18"/>
          <p:cNvPicPr preferRelativeResize="0"/>
          <p:nvPr/>
        </p:nvPicPr>
        <p:blipFill>
          <a:blip r:embed="rId4">
            <a:alphaModFix/>
          </a:blip>
          <a:stretch>
            <a:fillRect/>
          </a:stretch>
        </p:blipFill>
        <p:spPr>
          <a:xfrm>
            <a:off x="6230373" y="2969750"/>
            <a:ext cx="2559350" cy="2067125"/>
          </a:xfrm>
          <a:prstGeom prst="rect">
            <a:avLst/>
          </a:prstGeom>
          <a:noFill/>
          <a:ln>
            <a:noFill/>
          </a:ln>
        </p:spPr>
      </p:pic>
      <p:pic>
        <p:nvPicPr>
          <p:cNvPr id="103" name="Google Shape;103;p18"/>
          <p:cNvPicPr preferRelativeResize="0"/>
          <p:nvPr/>
        </p:nvPicPr>
        <p:blipFill>
          <a:blip r:embed="rId5">
            <a:alphaModFix/>
          </a:blip>
          <a:stretch>
            <a:fillRect/>
          </a:stretch>
        </p:blipFill>
        <p:spPr>
          <a:xfrm>
            <a:off x="22150" y="647600"/>
            <a:ext cx="3657574" cy="2243125"/>
          </a:xfrm>
          <a:prstGeom prst="rect">
            <a:avLst/>
          </a:prstGeom>
          <a:noFill/>
          <a:ln>
            <a:noFill/>
          </a:ln>
        </p:spPr>
      </p:pic>
      <p:sp>
        <p:nvSpPr>
          <p:cNvPr id="104" name="Google Shape;104;p18"/>
          <p:cNvSpPr txBox="1"/>
          <p:nvPr/>
        </p:nvSpPr>
        <p:spPr>
          <a:xfrm>
            <a:off x="60875" y="160525"/>
            <a:ext cx="1090500" cy="4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08" name="Shape 108"/>
        <p:cNvGrpSpPr/>
        <p:nvPr/>
      </p:nvGrpSpPr>
      <p:grpSpPr>
        <a:xfrm>
          <a:off x="0" y="0"/>
          <a:ext cx="0" cy="0"/>
          <a:chOff x="0" y="0"/>
          <a:chExt cx="0" cy="0"/>
        </a:xfrm>
      </p:grpSpPr>
      <p:sp>
        <p:nvSpPr>
          <p:cNvPr id="109" name="Google Shape;109;p19"/>
          <p:cNvSpPr txBox="1"/>
          <p:nvPr>
            <p:ph type="title"/>
          </p:nvPr>
        </p:nvSpPr>
        <p:spPr>
          <a:xfrm>
            <a:off x="831700" y="467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latin typeface="Lobster"/>
                <a:ea typeface="Lobster"/>
                <a:cs typeface="Lobster"/>
                <a:sym typeface="Lobster"/>
              </a:rPr>
              <a:t>The Gabrielino used </a:t>
            </a:r>
            <a:r>
              <a:rPr lang="en">
                <a:latin typeface="Lobster"/>
                <a:ea typeface="Lobster"/>
                <a:cs typeface="Lobster"/>
                <a:sym typeface="Lobster"/>
              </a:rPr>
              <a:t>a lot</a:t>
            </a:r>
            <a:r>
              <a:rPr lang="en">
                <a:latin typeface="Lobster"/>
                <a:ea typeface="Lobster"/>
                <a:cs typeface="Lobster"/>
                <a:sym typeface="Lobster"/>
              </a:rPr>
              <a:t> of </a:t>
            </a:r>
            <a:r>
              <a:rPr lang="en">
                <a:latin typeface="Lobster"/>
                <a:ea typeface="Lobster"/>
                <a:cs typeface="Lobster"/>
                <a:sym typeface="Lobster"/>
              </a:rPr>
              <a:t>natural resources.</a:t>
            </a:r>
            <a:endParaRPr>
              <a:latin typeface="Lobster"/>
              <a:ea typeface="Lobster"/>
              <a:cs typeface="Lobster"/>
              <a:sym typeface="Lobster"/>
            </a:endParaRPr>
          </a:p>
        </p:txBody>
      </p:sp>
      <p:pic>
        <p:nvPicPr>
          <p:cNvPr id="110" name="Google Shape;110;p19"/>
          <p:cNvPicPr preferRelativeResize="0"/>
          <p:nvPr/>
        </p:nvPicPr>
        <p:blipFill>
          <a:blip r:embed="rId3">
            <a:alphaModFix/>
          </a:blip>
          <a:stretch>
            <a:fillRect/>
          </a:stretch>
        </p:blipFill>
        <p:spPr>
          <a:xfrm>
            <a:off x="157950" y="1164575"/>
            <a:ext cx="2857500" cy="3810000"/>
          </a:xfrm>
          <a:prstGeom prst="rect">
            <a:avLst/>
          </a:prstGeom>
          <a:noFill/>
          <a:ln>
            <a:noFill/>
          </a:ln>
        </p:spPr>
      </p:pic>
      <p:pic>
        <p:nvPicPr>
          <p:cNvPr id="111" name="Google Shape;111;p19"/>
          <p:cNvPicPr preferRelativeResize="0"/>
          <p:nvPr/>
        </p:nvPicPr>
        <p:blipFill>
          <a:blip r:embed="rId4">
            <a:alphaModFix/>
          </a:blip>
          <a:stretch>
            <a:fillRect/>
          </a:stretch>
        </p:blipFill>
        <p:spPr>
          <a:xfrm>
            <a:off x="3015450" y="1159088"/>
            <a:ext cx="2865730" cy="3820974"/>
          </a:xfrm>
          <a:prstGeom prst="rect">
            <a:avLst/>
          </a:prstGeom>
          <a:noFill/>
          <a:ln>
            <a:noFill/>
          </a:ln>
        </p:spPr>
      </p:pic>
      <p:pic>
        <p:nvPicPr>
          <p:cNvPr id="112" name="Google Shape;112;p19"/>
          <p:cNvPicPr preferRelativeResize="0"/>
          <p:nvPr/>
        </p:nvPicPr>
        <p:blipFill>
          <a:blip r:embed="rId5">
            <a:alphaModFix/>
          </a:blip>
          <a:stretch>
            <a:fillRect/>
          </a:stretch>
        </p:blipFill>
        <p:spPr>
          <a:xfrm>
            <a:off x="5874275" y="1164575"/>
            <a:ext cx="2958025" cy="3820950"/>
          </a:xfrm>
          <a:prstGeom prst="rect">
            <a:avLst/>
          </a:prstGeom>
          <a:noFill/>
          <a:ln>
            <a:noFill/>
          </a:ln>
        </p:spPr>
      </p:pic>
      <p:sp>
        <p:nvSpPr>
          <p:cNvPr id="113" name="Google Shape;113;p19"/>
          <p:cNvSpPr txBox="1"/>
          <p:nvPr/>
        </p:nvSpPr>
        <p:spPr>
          <a:xfrm>
            <a:off x="0" y="0"/>
            <a:ext cx="869100" cy="3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